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68" r:id="rId14"/>
    <p:sldId id="285" r:id="rId15"/>
    <p:sldId id="284" r:id="rId16"/>
    <p:sldId id="289" r:id="rId17"/>
    <p:sldId id="290" r:id="rId18"/>
    <p:sldId id="288" r:id="rId19"/>
    <p:sldId id="269" r:id="rId20"/>
    <p:sldId id="271" r:id="rId21"/>
    <p:sldId id="272" r:id="rId22"/>
    <p:sldId id="277" r:id="rId23"/>
    <p:sldId id="274" r:id="rId24"/>
    <p:sldId id="275" r:id="rId25"/>
    <p:sldId id="276" r:id="rId26"/>
    <p:sldId id="279" r:id="rId27"/>
    <p:sldId id="280" r:id="rId28"/>
    <p:sldId id="281" r:id="rId29"/>
    <p:sldId id="286" r:id="rId30"/>
    <p:sldId id="287" r:id="rId31"/>
    <p:sldId id="283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4D7C-1B5A-41D5-A486-068EDDAC16E8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BB56-E1BB-4CB1-92FE-A073020B7D7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5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5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5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0212D-851A-4CDD-8436-40117E504EA1}" type="slidenum">
              <a:rPr lang="fr-FR"/>
              <a:pPr/>
              <a:t>12</a:t>
            </a:fld>
            <a:endParaRPr lang="fr-F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7BD69-710D-46B3-A910-2F03BA39C3C4}" type="slidenum">
              <a:rPr lang="fr-FR"/>
              <a:pPr/>
              <a:t>13</a:t>
            </a:fld>
            <a:endParaRPr lang="fr-FR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29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29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50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50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91D7-BF4B-4616-A029-5BB6120FE1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83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3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5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22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55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91D7-BF4B-4616-A029-5BB6120FE1E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76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9376C-F017-4F62-9263-3908FECBECEE}" type="slidenum">
              <a:rPr lang="en-US"/>
              <a:pPr/>
              <a:t>23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88A35-006B-483E-AA26-FE2DFA6A4D9E}" type="slidenum">
              <a:rPr lang="en-US"/>
              <a:pPr/>
              <a:t>24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8A503-7407-474D-899E-95EA43A901C6}" type="slidenum">
              <a:rPr lang="en-US"/>
              <a:pPr/>
              <a:t>25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91D7-BF4B-4616-A029-5BB6120FE1E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97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91D7-BF4B-4616-A029-5BB6120FE1E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5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21EB4-6A9D-46EB-89D5-7341D7305751}" type="slidenum">
              <a:rPr lang="en-US"/>
              <a:pPr/>
              <a:t>28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2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52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23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B56-E1BB-4CB1-92FE-A073020B7D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02/02/2012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oprotec.fr/bioprotec-v2/site-internet-html/contenu-11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nejm.org/campaigns/Register/REGONJEJ0607/REGONJEJ0607.aspx?promo=ONFLNR26&amp;cpc=REGONJEJ060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ntent.nejm.org/content/vol361/issue3/index.dt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chrane_Collaboration" TargetMode="External"/><Relationship Id="rId3" Type="http://schemas.openxmlformats.org/officeDocument/2006/relationships/hyperlink" Target="http://en.wikipedia.org/wiki/Clinical_trial" TargetMode="External"/><Relationship Id="rId7" Type="http://schemas.openxmlformats.org/officeDocument/2006/relationships/hyperlink" Target="http://en.wikipedia.org/wiki/Health_ca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Medicine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en.wikipedia.org/wiki/Database" TargetMode="External"/><Relationship Id="rId10" Type="http://schemas.openxmlformats.org/officeDocument/2006/relationships/hyperlink" Target="http://en.wikipedia.org/wiki/Meta-analysis" TargetMode="External"/><Relationship Id="rId4" Type="http://schemas.openxmlformats.org/officeDocument/2006/relationships/hyperlink" Target="http://en.wikipedia.org/wiki/Evidence-based_medicine" TargetMode="External"/><Relationship Id="rId9" Type="http://schemas.openxmlformats.org/officeDocument/2006/relationships/hyperlink" Target="http://en.wikipedia.org/wiki/Systematic_review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404664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1996 </a:t>
            </a:r>
            <a:r>
              <a:rPr lang="en-US" sz="2400" dirty="0" err="1">
                <a:solidFill>
                  <a:srgbClr val="FFC000"/>
                </a:solidFill>
              </a:rPr>
              <a:t>Sackett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defined Evidence Based </a:t>
            </a:r>
            <a:r>
              <a:rPr lang="en-US" sz="2400" dirty="0" err="1" smtClean="0">
                <a:solidFill>
                  <a:srgbClr val="FFC000"/>
                </a:solidFill>
              </a:rPr>
              <a:t>Medecine</a:t>
            </a:r>
            <a:r>
              <a:rPr lang="en-US" sz="2400" dirty="0" smtClean="0">
                <a:solidFill>
                  <a:srgbClr val="FFC000"/>
                </a:solidFill>
              </a:rPr>
              <a:t>  </a:t>
            </a:r>
            <a:r>
              <a:rPr lang="en-US" sz="2400" dirty="0">
                <a:solidFill>
                  <a:srgbClr val="FFC000"/>
                </a:solidFill>
              </a:rPr>
              <a:t>EBM as "conscious, explicit and judicious </a:t>
            </a:r>
            <a:r>
              <a:rPr lang="en-US" sz="2400" dirty="0" smtClean="0">
                <a:solidFill>
                  <a:srgbClr val="FFC000"/>
                </a:solidFill>
              </a:rPr>
              <a:t>use of </a:t>
            </a:r>
            <a:r>
              <a:rPr lang="en-US" sz="2400" dirty="0">
                <a:solidFill>
                  <a:srgbClr val="FFC000"/>
                </a:solidFill>
              </a:rPr>
              <a:t>best available scientific evidence in making decisions </a:t>
            </a:r>
            <a:r>
              <a:rPr lang="en-US" sz="2400" dirty="0" smtClean="0">
                <a:solidFill>
                  <a:srgbClr val="FFC000"/>
                </a:solidFill>
              </a:rPr>
              <a:t>about patients:</a:t>
            </a:r>
            <a:r>
              <a:rPr lang="fr-FR" sz="2400" dirty="0">
                <a:solidFill>
                  <a:srgbClr val="FFC000"/>
                </a:solidFill>
              </a:rPr>
              <a:t> </a:t>
            </a:r>
            <a:r>
              <a:rPr lang="fr-FR" sz="2400" b="1" dirty="0">
                <a:solidFill>
                  <a:srgbClr val="FFC000"/>
                </a:solidFill>
              </a:rPr>
              <a:t>utilisation consciente, explicite et judicieuse des meilleures preuves scientifiques disponibles dans la prise de décisions concernant les patients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3334340"/>
            <a:ext cx="88204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Niveau</a:t>
            </a:r>
            <a:r>
              <a:rPr lang="en-US" sz="3200" dirty="0" smtClean="0"/>
              <a:t> de </a:t>
            </a:r>
            <a:r>
              <a:rPr lang="en-US" sz="3200" dirty="0" err="1" smtClean="0"/>
              <a:t>recommandation</a:t>
            </a:r>
            <a:r>
              <a:rPr lang="en-US" sz="3200" dirty="0" smtClean="0"/>
              <a:t> </a:t>
            </a:r>
            <a:r>
              <a:rPr lang="en-US" sz="3200" dirty="0" err="1" smtClean="0"/>
              <a:t>selon</a:t>
            </a:r>
            <a:r>
              <a:rPr lang="en-US" sz="3200" dirty="0" smtClean="0"/>
              <a:t> les </a:t>
            </a:r>
            <a:r>
              <a:rPr lang="en-US" sz="3200" dirty="0" err="1" smtClean="0"/>
              <a:t>évidences</a:t>
            </a:r>
            <a:r>
              <a:rPr lang="en-US" sz="3200" dirty="0" smtClean="0"/>
              <a:t> (</a:t>
            </a:r>
            <a:r>
              <a:rPr lang="en-US" sz="3200" dirty="0" err="1" smtClean="0"/>
              <a:t>preuves</a:t>
            </a:r>
            <a:r>
              <a:rPr lang="en-US" sz="3200" dirty="0" smtClean="0"/>
              <a:t>)</a:t>
            </a:r>
          </a:p>
          <a:p>
            <a:r>
              <a:rPr lang="en-US" sz="3200" dirty="0" err="1" smtClean="0"/>
              <a:t>Niveau</a:t>
            </a:r>
            <a:r>
              <a:rPr lang="en-US" sz="3200" dirty="0" smtClean="0"/>
              <a:t> </a:t>
            </a:r>
            <a:r>
              <a:rPr lang="en-US" sz="3200" dirty="0" err="1" smtClean="0"/>
              <a:t>actuel</a:t>
            </a:r>
            <a:r>
              <a:rPr lang="en-US" sz="3200" dirty="0" smtClean="0"/>
              <a:t> de la </a:t>
            </a:r>
            <a:r>
              <a:rPr lang="en-US" sz="3200" dirty="0" err="1" smtClean="0"/>
              <a:t>preuve</a:t>
            </a:r>
            <a:r>
              <a:rPr lang="en-US" sz="3200" dirty="0" smtClean="0"/>
              <a:t> : </a:t>
            </a:r>
            <a:r>
              <a:rPr lang="en-US" sz="3200" dirty="0"/>
              <a:t>A, B, </a:t>
            </a:r>
            <a:r>
              <a:rPr lang="en-US" sz="3200" dirty="0" err="1" smtClean="0"/>
              <a:t>ou</a:t>
            </a:r>
            <a:r>
              <a:rPr lang="en-US" sz="3200" dirty="0" smtClean="0"/>
              <a:t> </a:t>
            </a:r>
            <a:r>
              <a:rPr lang="en-US" sz="3200" dirty="0"/>
              <a:t>C</a:t>
            </a:r>
          </a:p>
          <a:p>
            <a:r>
              <a:rPr lang="en-US" sz="3200" dirty="0" err="1" smtClean="0"/>
              <a:t>Niveau</a:t>
            </a:r>
            <a:r>
              <a:rPr lang="en-US" sz="3200" dirty="0" smtClean="0"/>
              <a:t> de recommendation</a:t>
            </a:r>
            <a:r>
              <a:rPr lang="en-US" sz="3200" dirty="0"/>
              <a:t>:</a:t>
            </a:r>
          </a:p>
          <a:p>
            <a:r>
              <a:rPr lang="en-US" sz="3200" dirty="0" smtClean="0"/>
              <a:t>	GRADE </a:t>
            </a:r>
            <a:r>
              <a:rPr lang="en-US" sz="3200" dirty="0"/>
              <a:t>1: </a:t>
            </a:r>
            <a:r>
              <a:rPr lang="en-US" sz="3200" dirty="0" smtClean="0"/>
              <a:t>Forte recommendation </a:t>
            </a:r>
          </a:p>
          <a:p>
            <a:r>
              <a:rPr lang="en-US" sz="3200" dirty="0" smtClean="0"/>
              <a:t>	GRADE </a:t>
            </a:r>
            <a:r>
              <a:rPr lang="en-US" sz="3200" dirty="0"/>
              <a:t>2: </a:t>
            </a:r>
            <a:r>
              <a:rPr lang="en-US" sz="3200" dirty="0" err="1" smtClean="0"/>
              <a:t>Faible</a:t>
            </a:r>
            <a:r>
              <a:rPr lang="en-US" sz="3200" dirty="0" smtClean="0"/>
              <a:t> recommendation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66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31942"/>
            <a:ext cx="86409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Cochrane Review </a:t>
            </a:r>
            <a:endParaRPr lang="en-US" dirty="0"/>
          </a:p>
          <a:p>
            <a:r>
              <a:rPr lang="en-US" sz="2800" dirty="0" smtClean="0"/>
              <a:t>RCT </a:t>
            </a:r>
            <a:r>
              <a:rPr lang="en-US" sz="2800" dirty="0"/>
              <a:t>on Varicose Veins witch 1ari objective is </a:t>
            </a:r>
            <a:r>
              <a:rPr lang="en-US" sz="2800" dirty="0" smtClean="0"/>
              <a:t>recurrence With </a:t>
            </a:r>
            <a:r>
              <a:rPr lang="en-US" sz="2800" dirty="0">
                <a:solidFill>
                  <a:srgbClr val="C00000"/>
                </a:solidFill>
              </a:rPr>
              <a:t>10</a:t>
            </a:r>
            <a:r>
              <a:rPr lang="en-US" sz="2800" dirty="0"/>
              <a:t> years </a:t>
            </a:r>
            <a:r>
              <a:rPr lang="en-US" sz="2800" dirty="0" smtClean="0"/>
              <a:t>follow-up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Stripping </a:t>
            </a:r>
            <a:r>
              <a:rPr lang="en-US" sz="2400" dirty="0">
                <a:solidFill>
                  <a:srgbClr val="FFC000"/>
                </a:solidFill>
              </a:rPr>
              <a:t>vs. SFL or ESC : </a:t>
            </a:r>
            <a:r>
              <a:rPr lang="en-US" sz="2400" dirty="0" smtClean="0">
                <a:solidFill>
                  <a:srgbClr val="FFC000"/>
                </a:solidFill>
              </a:rPr>
              <a:t>Stripping is </a:t>
            </a:r>
            <a:r>
              <a:rPr lang="en-US" sz="2400" dirty="0">
                <a:solidFill>
                  <a:srgbClr val="FFC000"/>
                </a:solidFill>
              </a:rPr>
              <a:t>better than the others</a:t>
            </a:r>
          </a:p>
          <a:p>
            <a:r>
              <a:rPr lang="en-US" dirty="0" smtClean="0"/>
              <a:t>1.Winterborn </a:t>
            </a:r>
            <a:r>
              <a:rPr lang="en-US" dirty="0"/>
              <a:t>RJ et all. Causes of varicose vein recurrence: late results of a randomized controlled </a:t>
            </a:r>
            <a:r>
              <a:rPr lang="en-US" dirty="0" err="1"/>
              <a:t>trialof</a:t>
            </a:r>
            <a:r>
              <a:rPr lang="en-US" dirty="0"/>
              <a:t> stripping the </a:t>
            </a:r>
            <a:r>
              <a:rPr lang="en-US" dirty="0" smtClean="0"/>
              <a:t>long </a:t>
            </a:r>
            <a:r>
              <a:rPr lang="fr-FR" dirty="0" err="1" smtClean="0"/>
              <a:t>saphenous</a:t>
            </a:r>
            <a:r>
              <a:rPr lang="fr-FR" dirty="0" smtClean="0"/>
              <a:t> </a:t>
            </a:r>
            <a:r>
              <a:rPr lang="fr-FR" dirty="0" err="1"/>
              <a:t>vein</a:t>
            </a:r>
            <a:r>
              <a:rPr lang="fr-FR" dirty="0"/>
              <a:t>. J </a:t>
            </a:r>
            <a:r>
              <a:rPr lang="fr-FR" dirty="0" err="1"/>
              <a:t>Vasc</a:t>
            </a:r>
            <a:r>
              <a:rPr lang="fr-FR" dirty="0"/>
              <a:t> </a:t>
            </a:r>
            <a:r>
              <a:rPr lang="fr-FR" dirty="0" err="1"/>
              <a:t>Surg</a:t>
            </a:r>
            <a:r>
              <a:rPr lang="fr-FR" dirty="0"/>
              <a:t>. 2004 Oct;40(4):634-9.</a:t>
            </a:r>
          </a:p>
          <a:p>
            <a:r>
              <a:rPr lang="en-US" dirty="0" smtClean="0"/>
              <a:t>2.Belcaro </a:t>
            </a:r>
            <a:r>
              <a:rPr lang="en-US" dirty="0"/>
              <a:t>G et all. Foam-</a:t>
            </a:r>
            <a:r>
              <a:rPr lang="en-US" dirty="0" err="1"/>
              <a:t>sclerotherapy</a:t>
            </a:r>
            <a:r>
              <a:rPr lang="en-US" dirty="0"/>
              <a:t>, surgery, </a:t>
            </a:r>
            <a:r>
              <a:rPr lang="en-US" dirty="0" err="1"/>
              <a:t>sclerotherapy</a:t>
            </a:r>
            <a:r>
              <a:rPr lang="en-US" dirty="0"/>
              <a:t>, and combined treatment for </a:t>
            </a:r>
            <a:r>
              <a:rPr lang="en-US" dirty="0" err="1"/>
              <a:t>varicoseveins</a:t>
            </a:r>
            <a:r>
              <a:rPr lang="en-US" dirty="0"/>
              <a:t>: a 10-year, </a:t>
            </a:r>
            <a:r>
              <a:rPr lang="en-US" dirty="0" err="1" smtClean="0"/>
              <a:t>prospective,randomized</a:t>
            </a:r>
            <a:r>
              <a:rPr lang="en-US" dirty="0"/>
              <a:t>, controlled, trial (VEDICO trial). Angiology. 2003 May-Jun;54(3):307-15.</a:t>
            </a:r>
          </a:p>
          <a:p>
            <a:r>
              <a:rPr lang="en-US" dirty="0" smtClean="0"/>
              <a:t>3. </a:t>
            </a:r>
            <a:r>
              <a:rPr lang="en-US" dirty="0" err="1"/>
              <a:t>Belcaro</a:t>
            </a:r>
            <a:r>
              <a:rPr lang="en-US" dirty="0"/>
              <a:t> G, et all. Endovascular </a:t>
            </a:r>
            <a:r>
              <a:rPr lang="en-US" dirty="0" err="1"/>
              <a:t>sclerotherapy</a:t>
            </a:r>
            <a:r>
              <a:rPr lang="en-US" dirty="0"/>
              <a:t>, surgery, and surgery plus </a:t>
            </a:r>
            <a:r>
              <a:rPr lang="en-US" dirty="0" err="1"/>
              <a:t>sclerotherapy</a:t>
            </a:r>
            <a:r>
              <a:rPr lang="en-US" dirty="0"/>
              <a:t> in</a:t>
            </a:r>
          </a:p>
          <a:p>
            <a:r>
              <a:rPr lang="en-US" dirty="0"/>
              <a:t>superficial venous incompetence: a randomized, 10-year follow-up trial—</a:t>
            </a:r>
            <a:r>
              <a:rPr lang="en-US" dirty="0" err="1"/>
              <a:t>finalresults</a:t>
            </a:r>
            <a:r>
              <a:rPr lang="en-US" dirty="0"/>
              <a:t>.</a:t>
            </a:r>
          </a:p>
          <a:p>
            <a:r>
              <a:rPr lang="en-US" dirty="0"/>
              <a:t>Angiology. 2000 Jul;51(7):529</a:t>
            </a:r>
          </a:p>
          <a:p>
            <a:r>
              <a:rPr lang="en-US" sz="2400" dirty="0">
                <a:solidFill>
                  <a:srgbClr val="FFC000"/>
                </a:solidFill>
              </a:rPr>
              <a:t>Stripping </a:t>
            </a:r>
            <a:r>
              <a:rPr lang="en-US" sz="2400" dirty="0" err="1" smtClean="0">
                <a:solidFill>
                  <a:srgbClr val="FFC000"/>
                </a:solidFill>
              </a:rPr>
              <a:t>vs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CHIVA: CHIIVA is better than Stripping 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dirty="0"/>
              <a:t>RCT on Varicose Veins witch 1ari objective is </a:t>
            </a:r>
            <a:r>
              <a:rPr lang="en-US" dirty="0" smtClean="0"/>
              <a:t>recurrence With </a:t>
            </a:r>
            <a:r>
              <a:rPr lang="en-US" dirty="0"/>
              <a:t>10 years </a:t>
            </a:r>
            <a:r>
              <a:rPr lang="en-US" dirty="0" smtClean="0"/>
              <a:t>follow-up</a:t>
            </a:r>
          </a:p>
          <a:p>
            <a:r>
              <a:rPr lang="en-US" dirty="0" smtClean="0"/>
              <a:t>1. </a:t>
            </a:r>
            <a:r>
              <a:rPr lang="en-US" dirty="0"/>
              <a:t>S. </a:t>
            </a:r>
            <a:r>
              <a:rPr lang="en-US" dirty="0" err="1"/>
              <a:t>Carandina</a:t>
            </a:r>
            <a:r>
              <a:rPr lang="en-US" dirty="0"/>
              <a:t>, et all. Varicose vein stripping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haemodynamic</a:t>
            </a:r>
            <a:r>
              <a:rPr lang="en-US" dirty="0"/>
              <a:t> correction (CHIVA): a long term </a:t>
            </a:r>
            <a:r>
              <a:rPr lang="en-US" dirty="0" err="1"/>
              <a:t>randomised</a:t>
            </a:r>
            <a:r>
              <a:rPr lang="en-US" dirty="0"/>
              <a:t> trial. </a:t>
            </a:r>
            <a:r>
              <a:rPr lang="en-US" dirty="0" err="1"/>
              <a:t>Eur</a:t>
            </a:r>
            <a:r>
              <a:rPr lang="en-US" dirty="0"/>
              <a:t> J Vas </a:t>
            </a:r>
            <a:r>
              <a:rPr lang="en-US" dirty="0" err="1"/>
              <a:t>Endovasc</a:t>
            </a:r>
            <a:r>
              <a:rPr lang="en-US" dirty="0"/>
              <a:t> </a:t>
            </a:r>
            <a:r>
              <a:rPr lang="en-US" dirty="0" err="1"/>
              <a:t>Surg</a:t>
            </a:r>
            <a:endParaRPr lang="en-US" dirty="0"/>
          </a:p>
          <a:p>
            <a:r>
              <a:rPr lang="en-US" dirty="0"/>
              <a:t>2008; 35: 230-7.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8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64096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Cochrane Review </a:t>
            </a:r>
            <a:endParaRPr lang="en-US" dirty="0"/>
          </a:p>
          <a:p>
            <a:r>
              <a:rPr lang="en-US" sz="2800" dirty="0" smtClean="0"/>
              <a:t>RCT </a:t>
            </a:r>
            <a:r>
              <a:rPr lang="en-US" sz="2800" dirty="0"/>
              <a:t>on Varicose Veins witch 1ari objective is </a:t>
            </a:r>
            <a:r>
              <a:rPr lang="en-US" sz="2800" dirty="0" smtClean="0"/>
              <a:t>recurrence With </a:t>
            </a:r>
            <a:r>
              <a:rPr lang="en-US" sz="2800" dirty="0" smtClean="0">
                <a:solidFill>
                  <a:srgbClr val="C00000"/>
                </a:solidFill>
              </a:rPr>
              <a:t>5 </a:t>
            </a:r>
            <a:r>
              <a:rPr lang="en-US" sz="2800" dirty="0"/>
              <a:t>years </a:t>
            </a:r>
            <a:r>
              <a:rPr lang="en-US" sz="2800" dirty="0" smtClean="0"/>
              <a:t>follow-up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Stripping </a:t>
            </a:r>
            <a:r>
              <a:rPr lang="en-US" sz="2400" dirty="0">
                <a:solidFill>
                  <a:srgbClr val="FFC000"/>
                </a:solidFill>
              </a:rPr>
              <a:t>vs. SFL or </a:t>
            </a:r>
            <a:r>
              <a:rPr lang="en-US" sz="2400" dirty="0" smtClean="0">
                <a:solidFill>
                  <a:srgbClr val="FFC000"/>
                </a:solidFill>
              </a:rPr>
              <a:t>short Stripping </a:t>
            </a:r>
            <a:r>
              <a:rPr lang="en-US" sz="2400" dirty="0">
                <a:solidFill>
                  <a:srgbClr val="FFC000"/>
                </a:solidFill>
              </a:rPr>
              <a:t>: </a:t>
            </a:r>
            <a:r>
              <a:rPr lang="en-US" sz="2400" dirty="0" smtClean="0">
                <a:solidFill>
                  <a:srgbClr val="FFC000"/>
                </a:solidFill>
              </a:rPr>
              <a:t>Stripping is </a:t>
            </a:r>
            <a:r>
              <a:rPr lang="en-US" sz="2400" dirty="0">
                <a:solidFill>
                  <a:srgbClr val="FFC000"/>
                </a:solidFill>
              </a:rPr>
              <a:t>better than </a:t>
            </a:r>
            <a:r>
              <a:rPr lang="en-US" sz="2400" dirty="0" smtClean="0">
                <a:solidFill>
                  <a:srgbClr val="FFC000"/>
                </a:solidFill>
              </a:rPr>
              <a:t>SFL and = </a:t>
            </a:r>
            <a:r>
              <a:rPr lang="en-US" sz="2400" dirty="0">
                <a:solidFill>
                  <a:srgbClr val="FFC000"/>
                </a:solidFill>
              </a:rPr>
              <a:t>short Stripping </a:t>
            </a:r>
          </a:p>
          <a:p>
            <a:r>
              <a:rPr lang="en-US" dirty="0" smtClean="0"/>
              <a:t>1. </a:t>
            </a:r>
            <a:r>
              <a:rPr lang="en-US" dirty="0" err="1"/>
              <a:t>Dwerryhouse</a:t>
            </a:r>
            <a:r>
              <a:rPr lang="en-US" dirty="0"/>
              <a:t> S et all. Stripping the long saphenous vein reduces the rate of reoperation for </a:t>
            </a:r>
            <a:r>
              <a:rPr lang="en-US" dirty="0" err="1"/>
              <a:t>recurrentvaricose</a:t>
            </a:r>
            <a:r>
              <a:rPr lang="en-US" dirty="0"/>
              <a:t> veins: five-year results</a:t>
            </a:r>
          </a:p>
          <a:p>
            <a:r>
              <a:rPr lang="en-US" dirty="0"/>
              <a:t>of a randomized trial. J </a:t>
            </a:r>
            <a:r>
              <a:rPr lang="en-US" dirty="0" err="1"/>
              <a:t>Vasc</a:t>
            </a:r>
            <a:r>
              <a:rPr lang="en-US" dirty="0"/>
              <a:t> Surg. 1999 Apr;29(4):589-92.</a:t>
            </a:r>
          </a:p>
          <a:p>
            <a:r>
              <a:rPr lang="en-US" dirty="0" smtClean="0"/>
              <a:t>2. </a:t>
            </a:r>
            <a:r>
              <a:rPr lang="en-US" dirty="0" err="1"/>
              <a:t>Holme</a:t>
            </a:r>
            <a:r>
              <a:rPr lang="en-US" dirty="0"/>
              <a:t> K et all. Partial or total stripping of the great saphenous vein. 5-year recurrence frequency and 3-year frequency of neural</a:t>
            </a:r>
          </a:p>
          <a:p>
            <a:r>
              <a:rPr lang="en-US" dirty="0"/>
              <a:t>complications after partial and total stripping of the great saphenous vein. </a:t>
            </a:r>
            <a:r>
              <a:rPr lang="en-US" dirty="0" err="1"/>
              <a:t>Ugeskr</a:t>
            </a:r>
            <a:r>
              <a:rPr lang="en-US" dirty="0"/>
              <a:t> </a:t>
            </a:r>
            <a:r>
              <a:rPr lang="en-US" dirty="0" err="1"/>
              <a:t>Laeger</a:t>
            </a:r>
            <a:r>
              <a:rPr lang="en-US" dirty="0"/>
              <a:t>. 1996 Jan 22;158(4):405-8. </a:t>
            </a:r>
            <a:endParaRPr lang="en-US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Stripping </a:t>
            </a:r>
            <a:r>
              <a:rPr lang="en-US" sz="2400" dirty="0" err="1" smtClean="0">
                <a:solidFill>
                  <a:srgbClr val="FFC000"/>
                </a:solidFill>
              </a:rPr>
              <a:t>vs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CHIVA: CHIIVA is better than Stripping 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dirty="0" smtClean="0"/>
              <a:t>1. </a:t>
            </a:r>
            <a:r>
              <a:rPr lang="en-US" dirty="0"/>
              <a:t>JO. </a:t>
            </a:r>
            <a:r>
              <a:rPr lang="en-US" dirty="0" err="1"/>
              <a:t>Parés</a:t>
            </a:r>
            <a:r>
              <a:rPr lang="en-US" dirty="0"/>
              <a:t>, et all. Varicose vein surgery. Stripping versus the CHIVA method: a randomized controlled trial.</a:t>
            </a:r>
          </a:p>
          <a:p>
            <a:r>
              <a:rPr lang="en-US" dirty="0"/>
              <a:t>Annals of Surgery 2010; 251: 624-31.</a:t>
            </a:r>
          </a:p>
          <a:p>
            <a:r>
              <a:rPr lang="en-US" dirty="0" smtClean="0"/>
              <a:t>2. </a:t>
            </a:r>
            <a:r>
              <a:rPr lang="en-US" dirty="0"/>
              <a:t>E. </a:t>
            </a:r>
            <a:r>
              <a:rPr lang="en-US" dirty="0" err="1"/>
              <a:t>Iborra</a:t>
            </a:r>
            <a:r>
              <a:rPr lang="en-US" dirty="0"/>
              <a:t>, et all. Comparative study of two surgical techniques in the treatment of varicose </a:t>
            </a:r>
            <a:r>
              <a:rPr lang="en-US" dirty="0" err="1"/>
              <a:t>veinsof</a:t>
            </a:r>
            <a:r>
              <a:rPr lang="en-US" dirty="0"/>
              <a:t> the lower extremities: results </a:t>
            </a:r>
            <a:r>
              <a:rPr lang="en-US" dirty="0" err="1"/>
              <a:t>afeter</a:t>
            </a:r>
            <a:r>
              <a:rPr lang="en-US" dirty="0"/>
              <a:t> five years of</a:t>
            </a:r>
          </a:p>
          <a:p>
            <a:r>
              <a:rPr lang="it-IT" dirty="0"/>
              <a:t>monitoring. Angiología 2006; 58: 459-68.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7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Pup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oivi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78951" cy="703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1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3165" y="332656"/>
            <a:ext cx="849694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1: J Mal </a:t>
            </a:r>
            <a:r>
              <a:rPr lang="es-ES" dirty="0" err="1"/>
              <a:t>Vasc</a:t>
            </a:r>
            <a:r>
              <a:rPr lang="es-ES" dirty="0"/>
              <a:t>. 1994;19(3):216-21.</a:t>
            </a:r>
          </a:p>
          <a:p>
            <a:r>
              <a:rPr lang="en-US" dirty="0"/>
              <a:t>[</a:t>
            </a:r>
            <a:r>
              <a:rPr lang="en-US" sz="2000" b="1" dirty="0">
                <a:solidFill>
                  <a:srgbClr val="FF0000"/>
                </a:solidFill>
              </a:rPr>
              <a:t>Why and when to preserve the saphenous veins of varicose patients to serve as </a:t>
            </a:r>
            <a:r>
              <a:rPr lang="en-US" sz="2000" b="1" dirty="0" smtClean="0">
                <a:solidFill>
                  <a:srgbClr val="FF0000"/>
                </a:solidFill>
              </a:rPr>
              <a:t>an arterial </a:t>
            </a:r>
            <a:r>
              <a:rPr lang="en-US" sz="2000" b="1" dirty="0">
                <a:solidFill>
                  <a:srgbClr val="FF0000"/>
                </a:solidFill>
              </a:rPr>
              <a:t>bypass?]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Mellière</a:t>
            </a:r>
            <a:r>
              <a:rPr lang="en-US" dirty="0" smtClean="0"/>
              <a:t> </a:t>
            </a:r>
            <a:r>
              <a:rPr lang="en-US" dirty="0"/>
              <a:t>D.</a:t>
            </a:r>
          </a:p>
          <a:p>
            <a:r>
              <a:rPr lang="fr-FR" dirty="0"/>
              <a:t>Service de Chirurgie Vasculaire, Hôpital Henri-Mondor, Créteil.</a:t>
            </a:r>
          </a:p>
          <a:p>
            <a:r>
              <a:rPr lang="en-US" dirty="0"/>
              <a:t>The greater saphenous veins (GSV) are the best substitute for arterial in several</a:t>
            </a:r>
          </a:p>
          <a:p>
            <a:r>
              <a:rPr lang="en-US" dirty="0"/>
              <a:t>locations and are often the only convenient graft. As patients consult for</a:t>
            </a:r>
          </a:p>
          <a:p>
            <a:r>
              <a:rPr lang="en-US" dirty="0"/>
              <a:t>varicose veins at an increasingly younger age and since surgery for varicose</a:t>
            </a:r>
          </a:p>
          <a:p>
            <a:r>
              <a:rPr lang="en-US" dirty="0"/>
              <a:t>veins has become quite popular, there is a risk of unneeded destruction of</a:t>
            </a:r>
          </a:p>
          <a:p>
            <a:r>
              <a:rPr lang="en-US" dirty="0"/>
              <a:t>saphenous veins which will be lacking later. Approximately 80% of the GSV veins</a:t>
            </a:r>
          </a:p>
          <a:p>
            <a:r>
              <a:rPr lang="en-US" dirty="0"/>
              <a:t>in patients consulting for </a:t>
            </a:r>
            <a:r>
              <a:rPr lang="en-US" dirty="0" err="1"/>
              <a:t>varcosities</a:t>
            </a:r>
            <a:r>
              <a:rPr lang="en-US" dirty="0"/>
              <a:t> are normal, slightly dilated or simply</a:t>
            </a:r>
          </a:p>
          <a:p>
            <a:r>
              <a:rPr lang="en-US" dirty="0"/>
              <a:t>have one or more minor areas of dilatation. A special Dacron sheath can be used</a:t>
            </a:r>
          </a:p>
          <a:p>
            <a:r>
              <a:rPr lang="en-US" dirty="0"/>
              <a:t>to maintain these areas of dilatation. The cases presented here demonstrate that</a:t>
            </a:r>
          </a:p>
          <a:p>
            <a:r>
              <a:rPr lang="en-US" dirty="0"/>
              <a:t>these bypass remain patent and that non-</a:t>
            </a:r>
            <a:r>
              <a:rPr lang="en-US" dirty="0" err="1"/>
              <a:t>sheated</a:t>
            </a:r>
            <a:r>
              <a:rPr lang="en-US" dirty="0"/>
              <a:t> areas do not undergo undue</a:t>
            </a:r>
          </a:p>
          <a:p>
            <a:r>
              <a:rPr lang="en-US" dirty="0"/>
              <a:t>dilatation. This technique makes it possible to widen the use of GSV in a larger</a:t>
            </a:r>
          </a:p>
          <a:p>
            <a:r>
              <a:rPr lang="en-US" dirty="0"/>
              <a:t>number of patients with varicose veins. Consequently, it is necessary to verify</a:t>
            </a:r>
          </a:p>
          <a:p>
            <a:r>
              <a:rPr lang="en-US" dirty="0"/>
              <a:t>the caliber of the trunk of GSV during the echo-Doppler examination before</a:t>
            </a:r>
          </a:p>
          <a:p>
            <a:r>
              <a:rPr lang="en-US" dirty="0"/>
              <a:t>treating patients with varicose veins. Suitable GSV should be conserved during</a:t>
            </a:r>
          </a:p>
          <a:p>
            <a:r>
              <a:rPr lang="en-US" dirty="0"/>
              <a:t>initial treatment. Patients should be well informed of the rationale for such</a:t>
            </a:r>
          </a:p>
          <a:p>
            <a:r>
              <a:rPr lang="en-US" dirty="0"/>
              <a:t>decisions, especially concerning the chronological delay between the occurrence</a:t>
            </a:r>
          </a:p>
          <a:p>
            <a:r>
              <a:rPr lang="en-US" dirty="0"/>
              <a:t>of venous varicosities and arterial disease</a:t>
            </a:r>
            <a:r>
              <a:rPr lang="en-US" dirty="0" smtClean="0"/>
              <a:t>.</a:t>
            </a:r>
          </a:p>
          <a:p>
            <a:r>
              <a:rPr lang="da-DK" dirty="0"/>
              <a:t>PMID: 7798809 [PubMed - indexed for MEDLINE]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9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76470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PMID</a:t>
            </a:r>
            <a:r>
              <a:rPr lang="da-DK" dirty="0"/>
              <a:t>: 7798809 [PubMed - indexed for MEDLINE]</a:t>
            </a:r>
          </a:p>
          <a:p>
            <a:r>
              <a:rPr lang="en-US" dirty="0"/>
              <a:t>Related Links</a:t>
            </a:r>
          </a:p>
          <a:p>
            <a:r>
              <a:rPr lang="en-US" dirty="0" smtClean="0"/>
              <a:t>1-Wrapped </a:t>
            </a:r>
            <a:r>
              <a:rPr lang="en-US" dirty="0"/>
              <a:t>autologous greater saphenous vein bypass for severe limb ischemia in</a:t>
            </a:r>
          </a:p>
          <a:p>
            <a:r>
              <a:rPr lang="en-US" dirty="0"/>
              <a:t>patients with varicose veins. Preliminary report. [J </a:t>
            </a:r>
            <a:r>
              <a:rPr lang="en-US" dirty="0" err="1"/>
              <a:t>Cardiovasc</a:t>
            </a:r>
            <a:r>
              <a:rPr lang="en-US" dirty="0"/>
              <a:t> </a:t>
            </a:r>
            <a:r>
              <a:rPr lang="en-US" dirty="0" err="1"/>
              <a:t>Surg</a:t>
            </a:r>
            <a:r>
              <a:rPr lang="en-US" dirty="0"/>
              <a:t> (Torino).</a:t>
            </a:r>
          </a:p>
          <a:p>
            <a:r>
              <a:rPr lang="en-US" dirty="0"/>
              <a:t>1995] PMID:7790328</a:t>
            </a:r>
          </a:p>
          <a:p>
            <a:r>
              <a:rPr lang="en-US" dirty="0" smtClean="0"/>
              <a:t>2-Residual </a:t>
            </a:r>
            <a:r>
              <a:rPr lang="en-US" dirty="0"/>
              <a:t>varicose veins below the knee after varicose vein surgery are not</a:t>
            </a:r>
          </a:p>
          <a:p>
            <a:r>
              <a:rPr lang="en-US" dirty="0"/>
              <a:t>related to incompetent perforating veins. [J </a:t>
            </a:r>
            <a:r>
              <a:rPr lang="en-US" dirty="0" err="1"/>
              <a:t>Vasc</a:t>
            </a:r>
            <a:r>
              <a:rPr lang="en-US" dirty="0"/>
              <a:t> Surg. 2006] PMID:17098541</a:t>
            </a:r>
          </a:p>
          <a:p>
            <a:r>
              <a:rPr lang="en-US" dirty="0" smtClean="0"/>
              <a:t>3-[Surgical </a:t>
            </a:r>
            <a:r>
              <a:rPr lang="en-US" dirty="0"/>
              <a:t>techniques used for the treatment of varicose veins: survey of practice</a:t>
            </a:r>
          </a:p>
          <a:p>
            <a:r>
              <a:rPr lang="en-US" dirty="0"/>
              <a:t>in France] [J Mal </a:t>
            </a:r>
            <a:r>
              <a:rPr lang="en-US" dirty="0" err="1"/>
              <a:t>Vasc</a:t>
            </a:r>
            <a:r>
              <a:rPr lang="en-US" dirty="0"/>
              <a:t>. 2003] PMID:14978433</a:t>
            </a:r>
          </a:p>
          <a:p>
            <a:r>
              <a:rPr lang="en-US" dirty="0" smtClean="0"/>
              <a:t>[3-Necessity </a:t>
            </a:r>
            <a:r>
              <a:rPr lang="en-US" dirty="0"/>
              <a:t>of reconciling the objectives of the treatment of </a:t>
            </a:r>
            <a:r>
              <a:rPr lang="en-US" dirty="0" err="1"/>
              <a:t>varices</a:t>
            </a:r>
            <a:r>
              <a:rPr lang="en-US" dirty="0"/>
              <a:t> and arterial</a:t>
            </a:r>
          </a:p>
          <a:p>
            <a:r>
              <a:rPr lang="en-US" dirty="0"/>
              <a:t>surgery. Practical consequences] [J Mal </a:t>
            </a:r>
            <a:r>
              <a:rPr lang="en-US" dirty="0" err="1"/>
              <a:t>Vasc</a:t>
            </a:r>
            <a:r>
              <a:rPr lang="en-US" dirty="0"/>
              <a:t>. 1991] PMID:1861112</a:t>
            </a:r>
          </a:p>
          <a:p>
            <a:r>
              <a:rPr lang="en-US" dirty="0" smtClean="0"/>
              <a:t>[</a:t>
            </a:r>
            <a:r>
              <a:rPr lang="en-US" dirty="0"/>
              <a:t>J </a:t>
            </a:r>
            <a:r>
              <a:rPr lang="en-US" dirty="0" err="1"/>
              <a:t>Vasc</a:t>
            </a:r>
            <a:r>
              <a:rPr lang="en-US" dirty="0"/>
              <a:t> Surg. 2006] </a:t>
            </a:r>
            <a:r>
              <a:rPr lang="en-US" dirty="0" smtClean="0"/>
              <a:t>PMID:16950441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7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32656"/>
            <a:ext cx="813690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1: </a:t>
            </a:r>
            <a:r>
              <a:rPr lang="en-US" dirty="0" err="1"/>
              <a:t>Eur</a:t>
            </a:r>
            <a:r>
              <a:rPr lang="en-US" dirty="0"/>
              <a:t> J </a:t>
            </a:r>
            <a:r>
              <a:rPr lang="en-US" dirty="0" err="1"/>
              <a:t>Vasc</a:t>
            </a:r>
            <a:r>
              <a:rPr lang="en-US" dirty="0"/>
              <a:t> Surg. 1990 Aug;4(4):361-4.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Long saphenous vein saving surgery for varicose veins. A long-term follow-up.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Hammarsten</a:t>
            </a:r>
            <a:r>
              <a:rPr lang="en-US" sz="2000" b="1" dirty="0">
                <a:solidFill>
                  <a:srgbClr val="FF0000"/>
                </a:solidFill>
              </a:rPr>
              <a:t> J, Pedersen P, </a:t>
            </a:r>
            <a:r>
              <a:rPr lang="en-US" sz="2000" b="1" dirty="0" err="1">
                <a:solidFill>
                  <a:srgbClr val="FF0000"/>
                </a:solidFill>
              </a:rPr>
              <a:t>Cederlund</a:t>
            </a:r>
            <a:r>
              <a:rPr lang="en-US" sz="2000" b="1" dirty="0">
                <a:solidFill>
                  <a:srgbClr val="FF0000"/>
                </a:solidFill>
              </a:rPr>
              <a:t> CG, </a:t>
            </a:r>
            <a:r>
              <a:rPr lang="en-US" sz="2000" b="1" dirty="0" err="1">
                <a:solidFill>
                  <a:srgbClr val="FF0000"/>
                </a:solidFill>
              </a:rPr>
              <a:t>Campanello</a:t>
            </a:r>
            <a:r>
              <a:rPr lang="en-US" sz="2000" b="1" dirty="0">
                <a:solidFill>
                  <a:srgbClr val="FF0000"/>
                </a:solidFill>
              </a:rPr>
              <a:t> M.</a:t>
            </a:r>
          </a:p>
          <a:p>
            <a:r>
              <a:rPr lang="en-US" dirty="0"/>
              <a:t>Department of Surgery and Radiology, Hospital of </a:t>
            </a:r>
            <a:r>
              <a:rPr lang="en-US" dirty="0" err="1"/>
              <a:t>Varberg</a:t>
            </a:r>
            <a:r>
              <a:rPr lang="en-US" dirty="0"/>
              <a:t>, Sweden.</a:t>
            </a:r>
          </a:p>
          <a:p>
            <a:r>
              <a:rPr lang="en-US" dirty="0"/>
              <a:t>The autologous saphenous vein is widely </a:t>
            </a:r>
            <a:r>
              <a:rPr lang="en-US" dirty="0" err="1"/>
              <a:t>recognised</a:t>
            </a:r>
            <a:r>
              <a:rPr lang="en-US" dirty="0"/>
              <a:t> as the graft material of</a:t>
            </a:r>
          </a:p>
          <a:p>
            <a:r>
              <a:rPr lang="en-US" dirty="0"/>
              <a:t>choice in infra-inguinal arterial reconstructions. This study was undertaken to</a:t>
            </a:r>
          </a:p>
          <a:p>
            <a:r>
              <a:rPr lang="en-US" dirty="0"/>
              <a:t>evaluate the long-term results of long saphenous vein saving surgery compared</a:t>
            </a:r>
          </a:p>
          <a:p>
            <a:r>
              <a:rPr lang="en-US" dirty="0"/>
              <a:t>with standard stripping. Forty-two patients with varicose veins were randomly</a:t>
            </a:r>
          </a:p>
          <a:p>
            <a:r>
              <a:rPr lang="en-US" dirty="0"/>
              <a:t>allocated to treatment, either with standard stripping of the long saphenous vein</a:t>
            </a:r>
          </a:p>
          <a:p>
            <a:r>
              <a:rPr lang="en-US" dirty="0"/>
              <a:t>or high ligation. In both groups, local varicosities were avulsed and</a:t>
            </a:r>
          </a:p>
          <a:p>
            <a:r>
              <a:rPr lang="en-US" dirty="0"/>
              <a:t>insufficient perforators ligated, on the basis of physical examination and</a:t>
            </a:r>
          </a:p>
          <a:p>
            <a:r>
              <a:rPr lang="en-US" dirty="0"/>
              <a:t>phlebography. Follow-up was performed 52 +/- 5 months postoperatively. The</a:t>
            </a:r>
          </a:p>
          <a:p>
            <a:r>
              <a:rPr lang="en-US" dirty="0"/>
              <a:t>recurrence rate was 12 and 11% in the stripping and the high ligation group</a:t>
            </a:r>
          </a:p>
          <a:p>
            <a:r>
              <a:rPr lang="en-US" dirty="0"/>
              <a:t>respectively. At follow-up, the venous return time was increased significantly in</a:t>
            </a:r>
          </a:p>
          <a:p>
            <a:r>
              <a:rPr lang="en-US" dirty="0"/>
              <a:t>both groups (P greater than 0.001). Vein mapping by means of high-resolution,</a:t>
            </a:r>
          </a:p>
          <a:p>
            <a:r>
              <a:rPr lang="en-US" dirty="0"/>
              <a:t>real-time ultrasound at follow-up showed that 78% of the preserved saphenous</a:t>
            </a:r>
          </a:p>
          <a:p>
            <a:r>
              <a:rPr lang="en-US" dirty="0"/>
              <a:t>veins were suitable for use as arterial conduits. These results suggest that</a:t>
            </a:r>
          </a:p>
          <a:p>
            <a:r>
              <a:rPr lang="en-US" dirty="0"/>
              <a:t>removal of the long saphenous vein per se is of no therapeutic value if</a:t>
            </a:r>
          </a:p>
          <a:p>
            <a:r>
              <a:rPr lang="en-US" dirty="0"/>
              <a:t>insufficient perforators have been ligated. It is possible to perform elective</a:t>
            </a:r>
          </a:p>
          <a:p>
            <a:r>
              <a:rPr lang="en-US" dirty="0"/>
              <a:t>vein surgery for varicose veins with good results and preserve the long saphenous</a:t>
            </a:r>
          </a:p>
          <a:p>
            <a:r>
              <a:rPr lang="en-US" dirty="0"/>
              <a:t>vein, which in turn can be used for future arterial reconstruction in most cases.</a:t>
            </a:r>
          </a:p>
          <a:p>
            <a:r>
              <a:rPr lang="da-DK" dirty="0"/>
              <a:t>PMID: 2204548 [PubMed - indexed for MEDLINE</a:t>
            </a:r>
            <a:r>
              <a:rPr lang="da-DK" dirty="0" smtClean="0"/>
              <a:t>]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3800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3265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Saphenous </a:t>
            </a:r>
            <a:r>
              <a:rPr lang="en-US" dirty="0"/>
              <a:t>vein sparing surgery: principles, techniques and results. [J </a:t>
            </a:r>
            <a:r>
              <a:rPr lang="en-US" dirty="0" err="1"/>
              <a:t>Cardiovasc</a:t>
            </a:r>
            <a:endParaRPr lang="en-US" dirty="0"/>
          </a:p>
          <a:p>
            <a:r>
              <a:rPr lang="en-US" dirty="0" err="1"/>
              <a:t>Surg</a:t>
            </a:r>
            <a:r>
              <a:rPr lang="en-US" dirty="0"/>
              <a:t> (Torino). 1998] PMID:9638997</a:t>
            </a:r>
          </a:p>
          <a:p>
            <a:r>
              <a:rPr lang="en-US" dirty="0" smtClean="0"/>
              <a:t>[</a:t>
            </a:r>
            <a:r>
              <a:rPr lang="en-US" dirty="0"/>
              <a:t>Does saphenous vein saving surgery have a role in the therapy of primary</a:t>
            </a:r>
          </a:p>
          <a:p>
            <a:r>
              <a:rPr lang="en-US" dirty="0" err="1"/>
              <a:t>varices</a:t>
            </a:r>
            <a:r>
              <a:rPr lang="en-US" dirty="0"/>
              <a:t>?] [</a:t>
            </a:r>
            <a:r>
              <a:rPr lang="en-US" dirty="0" err="1"/>
              <a:t>Rozhl</a:t>
            </a:r>
            <a:r>
              <a:rPr lang="en-US" dirty="0"/>
              <a:t> </a:t>
            </a:r>
            <a:r>
              <a:rPr lang="en-US" dirty="0" err="1"/>
              <a:t>Chir</a:t>
            </a:r>
            <a:r>
              <a:rPr lang="en-US" dirty="0"/>
              <a:t>. 2003] </a:t>
            </a:r>
            <a:r>
              <a:rPr lang="en-US" dirty="0" smtClean="0"/>
              <a:t>PMID:14686260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7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AG03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47" y="3645024"/>
            <a:ext cx="39358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9063" y="260350"/>
            <a:ext cx="9143400" cy="31700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fr-FR" altLang="zh-CN" sz="2000" i="1" dirty="0">
                <a:solidFill>
                  <a:schemeClr val="bg1"/>
                </a:solidFill>
                <a:ea typeface="宋体" charset="-122"/>
              </a:rPr>
              <a:t>Fondée en 1989, </a:t>
            </a:r>
            <a:r>
              <a:rPr lang="fr-FR" altLang="zh-CN" sz="2000" b="1" dirty="0" err="1">
                <a:solidFill>
                  <a:schemeClr val="bg1"/>
                </a:solidFill>
                <a:ea typeface="宋体" charset="-122"/>
              </a:rPr>
              <a:t>Bioprotec</a:t>
            </a:r>
            <a:r>
              <a:rPr lang="fr-FR" altLang="zh-CN" sz="2000" dirty="0">
                <a:solidFill>
                  <a:schemeClr val="bg1"/>
                </a:solidFill>
                <a:ea typeface="宋体" charset="-122"/>
              </a:rPr>
              <a:t> </a:t>
            </a:r>
            <a:r>
              <a:rPr lang="fr-FR" altLang="zh-CN" sz="2000" i="1" dirty="0">
                <a:solidFill>
                  <a:schemeClr val="bg1"/>
                </a:solidFill>
                <a:ea typeface="宋体" charset="-122"/>
              </a:rPr>
              <a:t>a permis de fédérer sur le territoire français </a:t>
            </a:r>
            <a:r>
              <a:rPr lang="fr-FR" altLang="zh-CN" sz="2000" i="1" dirty="0" smtClean="0">
                <a:solidFill>
                  <a:schemeClr val="bg1"/>
                </a:solidFill>
                <a:ea typeface="宋体" charset="-122"/>
              </a:rPr>
              <a:t>les activités</a:t>
            </a:r>
          </a:p>
          <a:p>
            <a:r>
              <a:rPr lang="fr-FR" altLang="zh-CN" sz="2000" i="1" dirty="0" smtClean="0">
                <a:solidFill>
                  <a:schemeClr val="bg1"/>
                </a:solidFill>
                <a:ea typeface="宋体" charset="-122"/>
              </a:rPr>
              <a:t> </a:t>
            </a:r>
            <a:r>
              <a:rPr lang="fr-FR" altLang="zh-CN" sz="2000" i="1" dirty="0">
                <a:solidFill>
                  <a:schemeClr val="bg1"/>
                </a:solidFill>
                <a:ea typeface="宋体" charset="-122"/>
              </a:rPr>
              <a:t>de recueil de veines saphènes lors du stripping des </a:t>
            </a:r>
            <a:r>
              <a:rPr lang="fr-FR" altLang="zh-CN" sz="2000" i="1" dirty="0" smtClean="0">
                <a:solidFill>
                  <a:schemeClr val="bg1"/>
                </a:solidFill>
                <a:ea typeface="宋体" charset="-122"/>
              </a:rPr>
              <a:t>varices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«</a:t>
            </a:r>
            <a:r>
              <a:rPr lang="en-US" sz="2000" dirty="0">
                <a:solidFill>
                  <a:schemeClr val="bg1"/>
                </a:solidFill>
              </a:rPr>
              <a:t> Les </a:t>
            </a:r>
            <a:r>
              <a:rPr lang="en-US" sz="2000" dirty="0" err="1">
                <a:solidFill>
                  <a:schemeClr val="bg1"/>
                </a:solidFill>
              </a:rPr>
              <a:t>Allogreffons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veineux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Bioprotec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pris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en charge  en </a:t>
            </a:r>
            <a:r>
              <a:rPr lang="en-US" sz="2000" dirty="0" err="1">
                <a:solidFill>
                  <a:schemeClr val="bg1"/>
                </a:solidFill>
              </a:rPr>
              <a:t>sus</a:t>
            </a:r>
            <a:r>
              <a:rPr lang="en-US" sz="2000" dirty="0">
                <a:solidFill>
                  <a:schemeClr val="bg1"/>
                </a:solidFill>
              </a:rPr>
              <a:t> des GHS </a:t>
            </a:r>
            <a:r>
              <a:rPr lang="en-US" sz="2000" dirty="0" smtClean="0">
                <a:solidFill>
                  <a:schemeClr val="bg1"/>
                </a:solidFill>
              </a:rPr>
              <a:t>pour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les </a:t>
            </a:r>
            <a:r>
              <a:rPr lang="en-US" sz="2000" dirty="0" err="1">
                <a:solidFill>
                  <a:schemeClr val="bg1"/>
                </a:solidFill>
              </a:rPr>
              <a:t>établissements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privés</a:t>
            </a:r>
            <a:r>
              <a:rPr lang="en-US" sz="2000" dirty="0">
                <a:solidFill>
                  <a:schemeClr val="bg1"/>
                </a:solidFill>
              </a:rPr>
              <a:t> et publics.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 L e </a:t>
            </a:r>
            <a:r>
              <a:rPr lang="en-US" sz="2000" dirty="0" err="1">
                <a:solidFill>
                  <a:schemeClr val="bg1"/>
                </a:solidFill>
              </a:rPr>
              <a:t>tarif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est</a:t>
            </a:r>
            <a:r>
              <a:rPr lang="en-US" sz="2000" dirty="0">
                <a:solidFill>
                  <a:schemeClr val="bg1"/>
                </a:solidFill>
              </a:rPr>
              <a:t> de 1480.00 euros HT et de 1561.40 euros TTC. »</a:t>
            </a:r>
          </a:p>
          <a:p>
            <a:r>
              <a:rPr lang="en-US" sz="2000" dirty="0">
                <a:solidFill>
                  <a:schemeClr val="bg1"/>
                </a:solidFill>
              </a:rPr>
              <a:t>« Merci de </a:t>
            </a:r>
            <a:r>
              <a:rPr lang="en-US" sz="2000" dirty="0" err="1">
                <a:solidFill>
                  <a:schemeClr val="bg1"/>
                </a:solidFill>
              </a:rPr>
              <a:t>prendre</a:t>
            </a:r>
            <a:r>
              <a:rPr lang="en-US" sz="2000" dirty="0">
                <a:solidFill>
                  <a:schemeClr val="bg1"/>
                </a:solidFill>
              </a:rPr>
              <a:t> contact avec nous </a:t>
            </a:r>
            <a:r>
              <a:rPr lang="en-US" sz="2000" dirty="0" err="1">
                <a:solidFill>
                  <a:schemeClr val="bg1"/>
                </a:solidFill>
              </a:rPr>
              <a:t>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vous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acceptez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participeraux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prélèvements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de </a:t>
            </a:r>
            <a:r>
              <a:rPr lang="en-US" sz="2000" dirty="0" err="1">
                <a:solidFill>
                  <a:schemeClr val="bg1"/>
                </a:solidFill>
              </a:rPr>
              <a:t>veines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saphènes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Bioprotec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besoin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pour augmenter </a:t>
            </a:r>
            <a:r>
              <a:rPr lang="en-US" sz="2000" dirty="0">
                <a:solidFill>
                  <a:schemeClr val="bg1"/>
                </a:solidFill>
              </a:rPr>
              <a:t>les stocks </a:t>
            </a:r>
            <a:r>
              <a:rPr lang="en-US" sz="2000" dirty="0" err="1">
                <a:solidFill>
                  <a:schemeClr val="bg1"/>
                </a:solidFill>
              </a:rPr>
              <a:t>d'Allogreffons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dont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la </a:t>
            </a:r>
            <a:r>
              <a:rPr lang="en-US" sz="2000" dirty="0" err="1">
                <a:solidFill>
                  <a:schemeClr val="bg1"/>
                </a:solidFill>
              </a:rPr>
              <a:t>demande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est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constante</a:t>
            </a:r>
            <a:r>
              <a:rPr lang="en-US" sz="2000" dirty="0">
                <a:solidFill>
                  <a:schemeClr val="bg1"/>
                </a:solidFill>
              </a:rPr>
              <a:t>. »</a:t>
            </a:r>
          </a:p>
          <a:p>
            <a:r>
              <a:rPr lang="en-US" sz="2000" dirty="0">
                <a:solidFill>
                  <a:schemeClr val="bg1"/>
                </a:solidFill>
              </a:rPr>
              <a:t>Pour </a:t>
            </a:r>
            <a:r>
              <a:rPr lang="en-US" sz="2000" dirty="0" err="1">
                <a:solidFill>
                  <a:schemeClr val="bg1"/>
                </a:solidFill>
              </a:rPr>
              <a:t>une</a:t>
            </a:r>
            <a:r>
              <a:rPr lang="en-US" sz="2000" dirty="0">
                <a:solidFill>
                  <a:schemeClr val="bg1"/>
                </a:solidFill>
              </a:rPr>
              <a:t> information </a:t>
            </a:r>
            <a:r>
              <a:rPr lang="en-US" sz="2000" dirty="0" err="1">
                <a:solidFill>
                  <a:schemeClr val="bg1"/>
                </a:solidFill>
              </a:rPr>
              <a:t>complète</a:t>
            </a:r>
            <a:r>
              <a:rPr lang="en-US" sz="2000" dirty="0">
                <a:solidFill>
                  <a:schemeClr val="bg1"/>
                </a:solidFill>
              </a:rPr>
              <a:t> :</a:t>
            </a:r>
            <a:endParaRPr lang="en-US" sz="2000" dirty="0">
              <a:solidFill>
                <a:schemeClr val="bg1"/>
              </a:solidFill>
              <a:hlinkClick r:id="rId4"/>
            </a:endParaRPr>
          </a:p>
          <a:p>
            <a:r>
              <a:rPr lang="en-US" sz="2000" dirty="0">
                <a:solidFill>
                  <a:schemeClr val="bg1"/>
                </a:solidFill>
                <a:hlinkClick r:id="rId4"/>
              </a:rPr>
              <a:t>http://www.bioprotec.fr/bioprotec-v2/site-internet-html/contenu-11.html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8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2778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11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4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404664"/>
            <a:ext cx="82809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BIBLIOGRAPHIE</a:t>
            </a:r>
            <a:endParaRPr lang="en-US" sz="1400" dirty="0"/>
          </a:p>
          <a:p>
            <a:r>
              <a:rPr lang="fr-FR" sz="1400" b="1" dirty="0"/>
              <a:t>Revascularisation des membres inférieurs par allogreffes veineuses conservées à 4°C.</a:t>
            </a:r>
            <a:endParaRPr lang="en-US" sz="1400" dirty="0"/>
          </a:p>
          <a:p>
            <a:r>
              <a:rPr lang="fr-FR" sz="1400" dirty="0"/>
              <a:t>1- </a:t>
            </a:r>
            <a:r>
              <a:rPr lang="fr-FR" sz="1400" dirty="0" err="1"/>
              <a:t>Streichenberger</a:t>
            </a:r>
            <a:r>
              <a:rPr lang="fr-FR" sz="1400" dirty="0"/>
              <a:t> R, </a:t>
            </a:r>
            <a:r>
              <a:rPr lang="fr-FR" sz="1400" dirty="0" err="1"/>
              <a:t>Barjoud</a:t>
            </a:r>
            <a:r>
              <a:rPr lang="fr-FR" sz="1400" dirty="0"/>
              <a:t> H, </a:t>
            </a:r>
            <a:r>
              <a:rPr lang="fr-FR" sz="1400" dirty="0" err="1"/>
              <a:t>Adeleine</a:t>
            </a:r>
            <a:r>
              <a:rPr lang="fr-FR" sz="1400" dirty="0"/>
              <a:t> P, </a:t>
            </a:r>
            <a:r>
              <a:rPr lang="fr-FR" sz="1400" dirty="0" err="1"/>
              <a:t>Larese</a:t>
            </a:r>
            <a:r>
              <a:rPr lang="fr-FR" sz="1400" dirty="0"/>
              <a:t> A, </a:t>
            </a:r>
            <a:r>
              <a:rPr lang="fr-FR" sz="1400" dirty="0" err="1"/>
              <a:t>Nemoz</a:t>
            </a:r>
            <a:r>
              <a:rPr lang="fr-FR" sz="1400" dirty="0"/>
              <a:t> C, Chatelard P, </a:t>
            </a:r>
            <a:r>
              <a:rPr lang="fr-FR" sz="1400" dirty="0" err="1"/>
              <a:t>Nedey</a:t>
            </a:r>
            <a:r>
              <a:rPr lang="fr-FR" sz="1400" dirty="0"/>
              <a:t> C, </a:t>
            </a:r>
            <a:r>
              <a:rPr lang="fr-FR" sz="1400" dirty="0" err="1"/>
              <a:t>Sabben</a:t>
            </a:r>
            <a:endParaRPr lang="en-US" sz="1400" dirty="0"/>
          </a:p>
          <a:p>
            <a:r>
              <a:rPr lang="fr-FR" sz="1400" dirty="0"/>
              <a:t>F, </a:t>
            </a:r>
            <a:r>
              <a:rPr lang="fr-FR" sz="1400" dirty="0" err="1"/>
              <a:t>Ganichot</a:t>
            </a:r>
            <a:r>
              <a:rPr lang="fr-FR" sz="1400" dirty="0"/>
              <a:t> F, </a:t>
            </a:r>
            <a:r>
              <a:rPr lang="fr-FR" sz="1400" dirty="0" err="1"/>
              <a:t>Jurus</a:t>
            </a:r>
            <a:r>
              <a:rPr lang="fr-FR" sz="1400" dirty="0"/>
              <a:t> C. Allogreffes veineuses conservées à 4°C dans les pontages </a:t>
            </a:r>
            <a:r>
              <a:rPr lang="fr-FR" sz="1400" dirty="0" err="1"/>
              <a:t>sousinguinaux</a:t>
            </a:r>
            <a:endParaRPr lang="en-US" sz="1400" dirty="0"/>
          </a:p>
          <a:p>
            <a:r>
              <a:rPr lang="fr-FR" sz="1400" dirty="0"/>
              <a:t>:résultats à long terme dans 170 cas. Ann </a:t>
            </a:r>
            <a:r>
              <a:rPr lang="fr-FR" sz="1400" dirty="0" err="1"/>
              <a:t>Chir</a:t>
            </a:r>
            <a:r>
              <a:rPr lang="fr-FR" sz="1400" dirty="0"/>
              <a:t> </a:t>
            </a:r>
            <a:r>
              <a:rPr lang="fr-FR" sz="1400" dirty="0" err="1"/>
              <a:t>Vasc</a:t>
            </a:r>
            <a:r>
              <a:rPr lang="fr-FR" sz="1400" dirty="0"/>
              <a:t> 2000 ;14 : 553-560</a:t>
            </a:r>
            <a:endParaRPr lang="en-US" sz="1400" dirty="0"/>
          </a:p>
          <a:p>
            <a:r>
              <a:rPr lang="fr-FR" sz="1400" dirty="0"/>
              <a:t>2- La Barbera G, </a:t>
            </a:r>
            <a:r>
              <a:rPr lang="fr-FR" sz="1400" dirty="0" err="1"/>
              <a:t>Pumilia</a:t>
            </a:r>
            <a:r>
              <a:rPr lang="fr-FR" sz="1400" dirty="0"/>
              <a:t> G, La Marca G and Martino A. </a:t>
            </a:r>
            <a:r>
              <a:rPr lang="fr-FR" sz="1400" dirty="0" err="1"/>
              <a:t>Denatured</a:t>
            </a:r>
            <a:r>
              <a:rPr lang="fr-FR" sz="1400" dirty="0"/>
              <a:t> </a:t>
            </a:r>
            <a:r>
              <a:rPr lang="fr-FR" sz="1400" dirty="0" err="1"/>
              <a:t>venous</a:t>
            </a:r>
            <a:r>
              <a:rPr lang="fr-FR" sz="1400" dirty="0"/>
              <a:t> </a:t>
            </a:r>
            <a:r>
              <a:rPr lang="fr-FR" sz="1400" dirty="0" err="1"/>
              <a:t>homograft</a:t>
            </a:r>
            <a:r>
              <a:rPr lang="fr-FR" sz="1400" dirty="0"/>
              <a:t> as an</a:t>
            </a:r>
            <a:endParaRPr lang="en-US" sz="1400" dirty="0"/>
          </a:p>
          <a:p>
            <a:r>
              <a:rPr lang="fr-FR" sz="1400" dirty="0" err="1"/>
              <a:t>arterial</a:t>
            </a:r>
            <a:r>
              <a:rPr lang="fr-FR" sz="1400" dirty="0"/>
              <a:t> substitute in </a:t>
            </a:r>
            <a:r>
              <a:rPr lang="fr-FR" sz="1400" dirty="0" err="1"/>
              <a:t>civilian</a:t>
            </a:r>
            <a:r>
              <a:rPr lang="fr-FR" sz="1400" dirty="0"/>
              <a:t> </a:t>
            </a:r>
            <a:r>
              <a:rPr lang="fr-FR" sz="1400" dirty="0" err="1"/>
              <a:t>vascular</a:t>
            </a:r>
            <a:r>
              <a:rPr lang="fr-FR" sz="1400" dirty="0"/>
              <a:t> injuries. </a:t>
            </a:r>
            <a:r>
              <a:rPr lang="en-GB" sz="1400" dirty="0"/>
              <a:t>Thirty months’ experience. </a:t>
            </a:r>
            <a:r>
              <a:rPr lang="en-GB" sz="1400" dirty="0" err="1"/>
              <a:t>Eur</a:t>
            </a:r>
            <a:r>
              <a:rPr lang="en-GB" sz="1400" dirty="0"/>
              <a:t> J </a:t>
            </a:r>
            <a:r>
              <a:rPr lang="en-GB" sz="1400" dirty="0" err="1"/>
              <a:t>Vasc</a:t>
            </a:r>
            <a:r>
              <a:rPr lang="en-GB" sz="1400" dirty="0"/>
              <a:t> </a:t>
            </a:r>
            <a:r>
              <a:rPr lang="en-GB" sz="1400" dirty="0" err="1"/>
              <a:t>Endovasc</a:t>
            </a:r>
            <a:endParaRPr lang="en-US" sz="1400" dirty="0"/>
          </a:p>
          <a:p>
            <a:r>
              <a:rPr lang="en-GB" sz="1400" dirty="0" err="1"/>
              <a:t>Surg</a:t>
            </a:r>
            <a:r>
              <a:rPr lang="en-GB" sz="1400" dirty="0"/>
              <a:t>, 1998, 467-471</a:t>
            </a:r>
            <a:endParaRPr lang="en-US" sz="1400" dirty="0"/>
          </a:p>
          <a:p>
            <a:r>
              <a:rPr lang="en-GB" sz="1400" dirty="0"/>
              <a:t>3- </a:t>
            </a:r>
            <a:r>
              <a:rPr lang="en-GB" sz="1400" dirty="0" err="1"/>
              <a:t>Rebane</a:t>
            </a:r>
            <a:r>
              <a:rPr lang="en-GB" sz="1400" dirty="0"/>
              <a:t> E, </a:t>
            </a:r>
            <a:r>
              <a:rPr lang="en-GB" sz="1400" dirty="0" err="1"/>
              <a:t>Tikko</a:t>
            </a:r>
            <a:r>
              <a:rPr lang="en-GB" sz="1400" dirty="0"/>
              <a:t> H, </a:t>
            </a:r>
            <a:r>
              <a:rPr lang="en-GB" sz="1400" dirty="0" err="1"/>
              <a:t>Tunder</a:t>
            </a:r>
            <a:r>
              <a:rPr lang="en-GB" sz="1400" dirty="0"/>
              <a:t> E and al. Venous allografts for </a:t>
            </a:r>
            <a:r>
              <a:rPr lang="en-GB" sz="1400" dirty="0" err="1"/>
              <a:t>infrainguinal</a:t>
            </a:r>
            <a:r>
              <a:rPr lang="en-GB" sz="1400" dirty="0"/>
              <a:t> vascular bypass.</a:t>
            </a:r>
            <a:endParaRPr lang="en-US" sz="1400" dirty="0"/>
          </a:p>
          <a:p>
            <a:r>
              <a:rPr lang="en-GB" sz="1400" dirty="0" err="1"/>
              <a:t>Cardiovasc</a:t>
            </a:r>
            <a:r>
              <a:rPr lang="en-GB" sz="1400" dirty="0"/>
              <a:t> </a:t>
            </a:r>
            <a:r>
              <a:rPr lang="en-GB" sz="1400" dirty="0" err="1"/>
              <a:t>Surg</a:t>
            </a:r>
            <a:r>
              <a:rPr lang="en-GB" sz="1400" dirty="0"/>
              <a:t> 1997 ; 5 :21-25</a:t>
            </a:r>
            <a:endParaRPr lang="en-US" sz="1400" dirty="0"/>
          </a:p>
          <a:p>
            <a:r>
              <a:rPr lang="en-GB" sz="1400" dirty="0"/>
              <a:t>4- Van </a:t>
            </a:r>
            <a:r>
              <a:rPr lang="en-GB" sz="1400" dirty="0" err="1"/>
              <a:t>Damme</a:t>
            </a:r>
            <a:r>
              <a:rPr lang="en-GB" sz="1400" dirty="0"/>
              <a:t> H, </a:t>
            </a:r>
            <a:r>
              <a:rPr lang="en-GB" sz="1400" dirty="0" err="1"/>
              <a:t>Creemers</a:t>
            </a:r>
            <a:r>
              <a:rPr lang="en-GB" sz="1400" dirty="0"/>
              <a:t> E and </a:t>
            </a:r>
            <a:r>
              <a:rPr lang="en-GB" sz="1400" dirty="0" err="1"/>
              <a:t>Limet</a:t>
            </a:r>
            <a:r>
              <a:rPr lang="en-GB" sz="1400" dirty="0"/>
              <a:t> R. Venous allografts for critical limb ischemia.</a:t>
            </a:r>
            <a:endParaRPr lang="en-US" sz="1400" dirty="0"/>
          </a:p>
          <a:p>
            <a:r>
              <a:rPr lang="en-GB" sz="1400" dirty="0" err="1"/>
              <a:t>Acta</a:t>
            </a:r>
            <a:r>
              <a:rPr lang="en-GB" sz="1400" dirty="0"/>
              <a:t> </a:t>
            </a:r>
            <a:r>
              <a:rPr lang="en-GB" sz="1400" dirty="0" err="1"/>
              <a:t>chir</a:t>
            </a:r>
            <a:r>
              <a:rPr lang="en-GB" sz="1400" dirty="0"/>
              <a:t> </a:t>
            </a:r>
            <a:r>
              <a:rPr lang="en-GB" sz="1400" dirty="0" err="1"/>
              <a:t>belg</a:t>
            </a:r>
            <a:r>
              <a:rPr lang="en-GB" sz="1400" dirty="0"/>
              <a:t>, 1995, 14-20</a:t>
            </a:r>
            <a:endParaRPr lang="en-US" sz="1400" dirty="0"/>
          </a:p>
          <a:p>
            <a:r>
              <a:rPr lang="en-GB" sz="1400" dirty="0"/>
              <a:t>5- De </a:t>
            </a:r>
            <a:r>
              <a:rPr lang="en-GB" sz="1400" dirty="0" err="1"/>
              <a:t>Leersnijder</a:t>
            </a:r>
            <a:r>
              <a:rPr lang="en-GB" sz="1400" dirty="0"/>
              <a:t> D, </a:t>
            </a:r>
            <a:r>
              <a:rPr lang="en-GB" sz="1400" dirty="0" err="1"/>
              <a:t>Willocx</a:t>
            </a:r>
            <a:r>
              <a:rPr lang="en-GB" sz="1400" dirty="0"/>
              <a:t> P, Van Merck E, </a:t>
            </a:r>
            <a:r>
              <a:rPr lang="en-GB" sz="1400" dirty="0" err="1"/>
              <a:t>Vanmaele</a:t>
            </a:r>
            <a:r>
              <a:rPr lang="en-GB" sz="1400" dirty="0"/>
              <a:t> </a:t>
            </a:r>
            <a:r>
              <a:rPr lang="en-GB" sz="1400" dirty="0" err="1"/>
              <a:t>R.Venous</a:t>
            </a:r>
            <a:r>
              <a:rPr lang="en-GB" sz="1400" dirty="0"/>
              <a:t> </a:t>
            </a:r>
            <a:r>
              <a:rPr lang="en-GB" sz="1400" dirty="0" err="1"/>
              <a:t>homografts</a:t>
            </a:r>
            <a:r>
              <a:rPr lang="en-GB" sz="1400" dirty="0"/>
              <a:t> in </a:t>
            </a:r>
            <a:r>
              <a:rPr lang="en-GB" sz="1400" dirty="0" err="1"/>
              <a:t>infrainguinal</a:t>
            </a:r>
            <a:endParaRPr lang="en-US" sz="1400" dirty="0"/>
          </a:p>
          <a:p>
            <a:r>
              <a:rPr lang="en-GB" sz="1400" dirty="0"/>
              <a:t>procedures : an eight years experience . J </a:t>
            </a:r>
            <a:r>
              <a:rPr lang="en-GB" sz="1400" dirty="0" err="1"/>
              <a:t>Cardiovasc</a:t>
            </a:r>
            <a:r>
              <a:rPr lang="en-GB" sz="1400" dirty="0"/>
              <a:t> </a:t>
            </a:r>
            <a:r>
              <a:rPr lang="en-GB" sz="1400" dirty="0" err="1"/>
              <a:t>Surg</a:t>
            </a:r>
            <a:r>
              <a:rPr lang="en-GB" sz="1400" dirty="0"/>
              <a:t> 1992 ; 33 : 633-640</a:t>
            </a:r>
            <a:endParaRPr lang="en-US" sz="1400" dirty="0"/>
          </a:p>
          <a:p>
            <a:r>
              <a:rPr lang="en-GB" sz="1400" dirty="0"/>
              <a:t>6- Davies A.H, </a:t>
            </a:r>
            <a:r>
              <a:rPr lang="en-GB" sz="1400" dirty="0" err="1"/>
              <a:t>Parums</a:t>
            </a:r>
            <a:r>
              <a:rPr lang="en-GB" sz="1400" dirty="0"/>
              <a:t> D.V. Storage of donor long saphenous </a:t>
            </a:r>
            <a:r>
              <a:rPr lang="en-GB" sz="1400" dirty="0" err="1"/>
              <a:t>vein.J</a:t>
            </a:r>
            <a:r>
              <a:rPr lang="en-GB" sz="1400" dirty="0"/>
              <a:t> </a:t>
            </a:r>
            <a:r>
              <a:rPr lang="en-GB" sz="1400" dirty="0" err="1"/>
              <a:t>Cardiovasc</a:t>
            </a:r>
            <a:r>
              <a:rPr lang="en-GB" sz="1400" dirty="0"/>
              <a:t> </a:t>
            </a:r>
            <a:r>
              <a:rPr lang="en-GB" sz="1400" dirty="0" err="1"/>
              <a:t>Surg</a:t>
            </a:r>
            <a:r>
              <a:rPr lang="en-GB" sz="1400" dirty="0"/>
              <a:t> 1992, 33 :</a:t>
            </a:r>
            <a:endParaRPr lang="en-US" sz="1400" dirty="0"/>
          </a:p>
          <a:p>
            <a:r>
              <a:rPr lang="nl-NL" sz="1400" dirty="0"/>
              <a:t>92-97.</a:t>
            </a:r>
            <a:endParaRPr lang="en-US" sz="1400" dirty="0"/>
          </a:p>
          <a:p>
            <a:r>
              <a:rPr lang="nl-NL" sz="1400" dirty="0"/>
              <a:t>7- Van Reedt </a:t>
            </a:r>
            <a:r>
              <a:rPr lang="nl-NL" sz="1400" dirty="0" err="1"/>
              <a:t>Dortland</a:t>
            </a:r>
            <a:r>
              <a:rPr lang="nl-NL" sz="1400" dirty="0"/>
              <a:t> R.W.H, Van Leeuwen M.S, </a:t>
            </a:r>
            <a:r>
              <a:rPr lang="nl-NL" sz="1400" dirty="0" err="1"/>
              <a:t>Steijling</a:t>
            </a:r>
            <a:r>
              <a:rPr lang="nl-NL" sz="1400" dirty="0"/>
              <a:t> J.J.F </a:t>
            </a:r>
            <a:r>
              <a:rPr lang="nl-NL" sz="1400" dirty="0" err="1"/>
              <a:t>and</a:t>
            </a:r>
            <a:r>
              <a:rPr lang="nl-NL" sz="1400" dirty="0"/>
              <a:t> al. </a:t>
            </a:r>
            <a:r>
              <a:rPr lang="en-GB" sz="1400" dirty="0"/>
              <a:t>Long term results with vein</a:t>
            </a:r>
            <a:endParaRPr lang="en-US" sz="1400" dirty="0"/>
          </a:p>
          <a:p>
            <a:r>
              <a:rPr lang="en-GB" sz="1400" dirty="0"/>
              <a:t>homograft in </a:t>
            </a:r>
            <a:r>
              <a:rPr lang="en-GB" sz="1400" dirty="0" err="1"/>
              <a:t>femoro</a:t>
            </a:r>
            <a:r>
              <a:rPr lang="en-GB" sz="1400" dirty="0"/>
              <a:t>-distal arterial reconstructions. </a:t>
            </a:r>
            <a:r>
              <a:rPr lang="fr-FR" sz="1400" dirty="0" err="1"/>
              <a:t>Eur</a:t>
            </a:r>
            <a:r>
              <a:rPr lang="fr-FR" sz="1400" dirty="0"/>
              <a:t> J </a:t>
            </a:r>
            <a:r>
              <a:rPr lang="fr-FR" sz="1400" dirty="0" err="1"/>
              <a:t>Vasc</a:t>
            </a:r>
            <a:r>
              <a:rPr lang="fr-FR" sz="1400" dirty="0"/>
              <a:t> </a:t>
            </a:r>
            <a:r>
              <a:rPr lang="fr-FR" sz="1400" dirty="0" err="1"/>
              <a:t>Surg</a:t>
            </a:r>
            <a:r>
              <a:rPr lang="fr-FR" sz="1400" dirty="0"/>
              <a:t> 1991 ; 5 : 557-564.</a:t>
            </a:r>
            <a:endParaRPr lang="en-US" sz="1400" dirty="0"/>
          </a:p>
          <a:p>
            <a:r>
              <a:rPr lang="fr-FR" sz="1400" dirty="0"/>
              <a:t>8- Montessuit M, </a:t>
            </a:r>
            <a:r>
              <a:rPr lang="fr-FR" sz="1400" dirty="0" err="1"/>
              <a:t>Brunschweiler</a:t>
            </a:r>
            <a:r>
              <a:rPr lang="fr-FR" sz="1400" dirty="0"/>
              <a:t> Y, </a:t>
            </a:r>
            <a:r>
              <a:rPr lang="fr-FR" sz="1400" dirty="0" err="1"/>
              <a:t>Faidutti</a:t>
            </a:r>
            <a:r>
              <a:rPr lang="fr-FR" sz="1400" dirty="0"/>
              <a:t> B. Existe-t-il encore une place pour les homogreffes</a:t>
            </a:r>
            <a:endParaRPr lang="en-US" sz="1400" dirty="0"/>
          </a:p>
          <a:p>
            <a:r>
              <a:rPr lang="fr-FR" sz="1400" dirty="0"/>
              <a:t>veineuses dans le sauvetage artériel des membres inférieurs ?Présenté à la 3éme réunion</a:t>
            </a:r>
            <a:endParaRPr lang="en-US" sz="1400" dirty="0"/>
          </a:p>
          <a:p>
            <a:r>
              <a:rPr lang="fr-FR" sz="1400" dirty="0"/>
              <a:t>commune des sociétés Française et Suisse de Phlébologie, à MONTANA (Suisse), le 24 Janvier</a:t>
            </a:r>
            <a:endParaRPr lang="en-US" sz="1400" dirty="0"/>
          </a:p>
          <a:p>
            <a:r>
              <a:rPr lang="fr-FR" sz="1400" dirty="0"/>
              <a:t>1998.</a:t>
            </a:r>
            <a:endParaRPr lang="en-US" sz="1400" dirty="0"/>
          </a:p>
          <a:p>
            <a:r>
              <a:rPr lang="fr-FR" sz="1400" dirty="0"/>
              <a:t>9- Lacroix B. Homogreffes veineuses : rapport préliminaire à propos d’une série de 39 cas.</a:t>
            </a:r>
            <a:endParaRPr lang="en-US" sz="1400" dirty="0"/>
          </a:p>
          <a:p>
            <a:r>
              <a:rPr lang="fr-FR" sz="1400" dirty="0"/>
              <a:t>Thèse – Université Lyon 1 – 1986.</a:t>
            </a:r>
            <a:endParaRPr lang="en-US" sz="1400" dirty="0"/>
          </a:p>
          <a:p>
            <a:r>
              <a:rPr lang="fr-FR" sz="1400" dirty="0"/>
              <a:t>10- </a:t>
            </a:r>
            <a:r>
              <a:rPr lang="fr-FR" sz="1400" dirty="0" err="1"/>
              <a:t>Bietiger</a:t>
            </a:r>
            <a:r>
              <a:rPr lang="fr-FR" sz="1400" dirty="0"/>
              <a:t> M, </a:t>
            </a:r>
            <a:r>
              <a:rPr lang="fr-FR" sz="1400" dirty="0" err="1"/>
              <a:t>Dalcher</a:t>
            </a:r>
            <a:r>
              <a:rPr lang="fr-FR" sz="1400" dirty="0"/>
              <a:t> G, Dehaynin G, </a:t>
            </a:r>
            <a:r>
              <a:rPr lang="fr-FR" sz="1400" dirty="0" err="1"/>
              <a:t>Pressel</a:t>
            </a:r>
            <a:r>
              <a:rPr lang="fr-FR" sz="1400" dirty="0"/>
              <a:t> P. Notre expérience des greffes veineuses</a:t>
            </a:r>
            <a:endParaRPr lang="en-US" sz="1400" dirty="0"/>
          </a:p>
          <a:p>
            <a:r>
              <a:rPr lang="fr-FR" sz="1400" dirty="0"/>
              <a:t>homologues conservées dans la chirurgie des artériopathies périphériques. Annales</a:t>
            </a:r>
            <a:endParaRPr lang="en-US" sz="1400" dirty="0"/>
          </a:p>
          <a:p>
            <a:r>
              <a:rPr lang="fr-FR" sz="1400" dirty="0"/>
              <a:t>médicales de Nancy. 1979 : 563-566</a:t>
            </a:r>
            <a:endParaRPr lang="en-US" sz="1400" dirty="0"/>
          </a:p>
          <a:p>
            <a:r>
              <a:rPr lang="fr-FR" sz="1400" dirty="0"/>
              <a:t>Page 2 sur 2 </a:t>
            </a:r>
            <a:r>
              <a:rPr lang="fr-FR" sz="1400" dirty="0" smtClean="0"/>
              <a:t>0510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5091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332656"/>
            <a:ext cx="7848872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Pontages artério-veineux pour hémodialyse par allogreffes veineuses conservées à 4°C.</a:t>
            </a:r>
            <a:endParaRPr lang="en-US" sz="1100" dirty="0"/>
          </a:p>
          <a:p>
            <a:r>
              <a:rPr lang="fr-FR" sz="1100" dirty="0"/>
              <a:t>1- Schneider Marc – Utilisation de greffons saphènes conservés comme voie d’abord à long terme</a:t>
            </a:r>
            <a:endParaRPr lang="en-US" sz="1100" dirty="0"/>
          </a:p>
          <a:p>
            <a:r>
              <a:rPr lang="fr-FR" sz="1100" dirty="0"/>
              <a:t>chez les patients hémodialysés : résultats sur 309 cas – Thèse, université Pierre et Marie Curie</a:t>
            </a:r>
            <a:endParaRPr lang="en-US" sz="1100" dirty="0"/>
          </a:p>
          <a:p>
            <a:r>
              <a:rPr lang="fr-FR" sz="1100" dirty="0"/>
              <a:t>(Paris VI) – 2000 –</a:t>
            </a:r>
            <a:endParaRPr lang="en-US" sz="1100" dirty="0"/>
          </a:p>
          <a:p>
            <a:r>
              <a:rPr lang="fr-FR" sz="1100" dirty="0"/>
              <a:t>2- Schneider M, Barrou B, </a:t>
            </a:r>
            <a:r>
              <a:rPr lang="fr-FR" sz="1100" dirty="0" err="1"/>
              <a:t>Cluzel</a:t>
            </a:r>
            <a:r>
              <a:rPr lang="fr-FR" sz="1100" dirty="0"/>
              <a:t> P, </a:t>
            </a:r>
            <a:r>
              <a:rPr lang="fr-FR" sz="1100" dirty="0" err="1"/>
              <a:t>Hamani</a:t>
            </a:r>
            <a:r>
              <a:rPr lang="fr-FR" sz="1100" dirty="0"/>
              <a:t> A, </a:t>
            </a:r>
            <a:r>
              <a:rPr lang="fr-FR" sz="1100" dirty="0" err="1"/>
              <a:t>Deray</a:t>
            </a:r>
            <a:r>
              <a:rPr lang="fr-FR" sz="1100" dirty="0"/>
              <a:t> G, </a:t>
            </a:r>
            <a:r>
              <a:rPr lang="fr-FR" sz="1100" dirty="0" err="1"/>
              <a:t>Bitker</a:t>
            </a:r>
            <a:r>
              <a:rPr lang="fr-FR" sz="1100" dirty="0"/>
              <a:t> M.O, Richard F. Homogreffe</a:t>
            </a:r>
            <a:endParaRPr lang="en-US" sz="1100" dirty="0"/>
          </a:p>
          <a:p>
            <a:r>
              <a:rPr lang="fr-FR" sz="1100" dirty="0"/>
              <a:t>veineuse saphène conservée comme abord vasculaire : expérience de 309 cas. Néphrologie</a:t>
            </a:r>
            <a:endParaRPr lang="en-US" sz="1100" dirty="0"/>
          </a:p>
          <a:p>
            <a:r>
              <a:rPr lang="fr-FR" sz="1100" dirty="0"/>
              <a:t>1999 – Vol.20 – n°5 : 272 .</a:t>
            </a:r>
            <a:endParaRPr lang="en-US" sz="1100" dirty="0"/>
          </a:p>
          <a:p>
            <a:r>
              <a:rPr lang="fr-FR" sz="1100" dirty="0"/>
              <a:t>3- Bosman P.J, </a:t>
            </a:r>
            <a:r>
              <a:rPr lang="fr-FR" sz="1100" dirty="0" err="1"/>
              <a:t>Blankestijn</a:t>
            </a:r>
            <a:r>
              <a:rPr lang="fr-FR" sz="1100" dirty="0"/>
              <a:t> P.J, van der Graaf Y, </a:t>
            </a:r>
            <a:r>
              <a:rPr lang="fr-FR" sz="1100" dirty="0" err="1"/>
              <a:t>Heintjes</a:t>
            </a:r>
            <a:r>
              <a:rPr lang="fr-FR" sz="1100" dirty="0"/>
              <a:t> R.J, </a:t>
            </a:r>
            <a:r>
              <a:rPr lang="fr-FR" sz="1100" dirty="0" err="1"/>
              <a:t>Koomans</a:t>
            </a:r>
            <a:r>
              <a:rPr lang="fr-FR" sz="1100" dirty="0"/>
              <a:t> H.A, and </a:t>
            </a:r>
            <a:r>
              <a:rPr lang="fr-FR" sz="1100" dirty="0" err="1"/>
              <a:t>Eikelboom</a:t>
            </a:r>
            <a:r>
              <a:rPr lang="fr-FR" sz="1100" dirty="0"/>
              <a:t> B.C for</a:t>
            </a:r>
            <a:endParaRPr lang="en-US" sz="1100" dirty="0"/>
          </a:p>
          <a:p>
            <a:r>
              <a:rPr lang="en-GB" sz="1100" dirty="0"/>
              <a:t>the SMASH study group. A </a:t>
            </a:r>
            <a:r>
              <a:rPr lang="en-GB" sz="1100" dirty="0" err="1"/>
              <a:t>comparaison</a:t>
            </a:r>
            <a:r>
              <a:rPr lang="en-GB" sz="1100" dirty="0"/>
              <a:t> between PTFE and denatured homologous vein grafts</a:t>
            </a:r>
            <a:endParaRPr lang="en-US" sz="1100" dirty="0"/>
          </a:p>
          <a:p>
            <a:r>
              <a:rPr lang="en-GB" sz="1100" dirty="0"/>
              <a:t>for haemodialysis access : a prospective randomised multicentre trial. </a:t>
            </a:r>
            <a:r>
              <a:rPr lang="en-GB" sz="1100" dirty="0" err="1"/>
              <a:t>Eur</a:t>
            </a:r>
            <a:r>
              <a:rPr lang="en-GB" sz="1100" dirty="0"/>
              <a:t> J </a:t>
            </a:r>
            <a:r>
              <a:rPr lang="en-GB" sz="1100" dirty="0" err="1"/>
              <a:t>Vasc</a:t>
            </a:r>
            <a:r>
              <a:rPr lang="en-GB" sz="1100" dirty="0"/>
              <a:t> </a:t>
            </a:r>
            <a:r>
              <a:rPr lang="en-GB" sz="1100" dirty="0" err="1"/>
              <a:t>Endovasc</a:t>
            </a:r>
            <a:r>
              <a:rPr lang="en-GB" sz="1100" dirty="0"/>
              <a:t> </a:t>
            </a:r>
            <a:r>
              <a:rPr lang="en-GB" sz="1100" dirty="0" err="1"/>
              <a:t>Surg</a:t>
            </a:r>
            <a:endParaRPr lang="en-US" sz="1100" dirty="0"/>
          </a:p>
          <a:p>
            <a:r>
              <a:rPr lang="en-GB" sz="1100" dirty="0"/>
              <a:t>1998. 16 : 126-132.</a:t>
            </a:r>
            <a:endParaRPr lang="en-US" sz="1100" dirty="0"/>
          </a:p>
          <a:p>
            <a:r>
              <a:rPr lang="en-GB" sz="1100" dirty="0"/>
              <a:t>4- </a:t>
            </a:r>
            <a:r>
              <a:rPr lang="en-GB" sz="1100" dirty="0" err="1"/>
              <a:t>Berardinelli</a:t>
            </a:r>
            <a:r>
              <a:rPr lang="en-GB" sz="1100" dirty="0"/>
              <a:t> L and </a:t>
            </a:r>
            <a:r>
              <a:rPr lang="en-GB" sz="1100" dirty="0" err="1"/>
              <a:t>Vegeto</a:t>
            </a:r>
            <a:r>
              <a:rPr lang="en-GB" sz="1100" dirty="0"/>
              <a:t> A. Lessons from 494 </a:t>
            </a:r>
            <a:r>
              <a:rPr lang="en-GB" sz="1100" dirty="0" err="1"/>
              <a:t>pemanent</a:t>
            </a:r>
            <a:r>
              <a:rPr lang="en-GB" sz="1100" dirty="0"/>
              <a:t> accesses in 348 haemodialysis</a:t>
            </a:r>
            <a:endParaRPr lang="en-US" sz="1100" dirty="0"/>
          </a:p>
          <a:p>
            <a:r>
              <a:rPr lang="en-GB" sz="1100" dirty="0"/>
              <a:t>patients older than 65 years of age : 29 years of experience. </a:t>
            </a:r>
            <a:r>
              <a:rPr lang="en-GB" sz="1100" dirty="0" err="1"/>
              <a:t>Nephrol</a:t>
            </a:r>
            <a:r>
              <a:rPr lang="en-GB" sz="1100" dirty="0"/>
              <a:t> Dial Transplant 1998</a:t>
            </a:r>
            <a:endParaRPr lang="en-US" sz="1100" dirty="0"/>
          </a:p>
          <a:p>
            <a:r>
              <a:rPr lang="en-GB" sz="1100" dirty="0"/>
              <a:t>13 (</a:t>
            </a:r>
            <a:r>
              <a:rPr lang="en-GB" sz="1100" dirty="0" err="1"/>
              <a:t>Suppl</a:t>
            </a:r>
            <a:r>
              <a:rPr lang="en-GB" sz="1100" dirty="0"/>
              <a:t> 7) : 73-77.</a:t>
            </a:r>
            <a:endParaRPr lang="en-US" sz="1100" dirty="0"/>
          </a:p>
          <a:p>
            <a:r>
              <a:rPr lang="en-GB" sz="1100" dirty="0"/>
              <a:t>5- </a:t>
            </a:r>
            <a:r>
              <a:rPr lang="en-GB" sz="1100" dirty="0" err="1"/>
              <a:t>Gecim</a:t>
            </a:r>
            <a:r>
              <a:rPr lang="en-GB" sz="1100" dirty="0"/>
              <a:t> I.E, Ward R.G, </a:t>
            </a:r>
            <a:r>
              <a:rPr lang="en-GB" sz="1100" dirty="0" err="1"/>
              <a:t>Bakran</a:t>
            </a:r>
            <a:r>
              <a:rPr lang="en-GB" sz="1100" dirty="0"/>
              <a:t> A, </a:t>
            </a:r>
            <a:r>
              <a:rPr lang="en-GB" sz="1100" dirty="0" err="1"/>
              <a:t>Aikawa</a:t>
            </a:r>
            <a:r>
              <a:rPr lang="en-GB" sz="1100" dirty="0"/>
              <a:t> A, Sells R.A . A Preliminary Experience with</a:t>
            </a:r>
            <a:endParaRPr lang="en-US" sz="1100" dirty="0"/>
          </a:p>
          <a:p>
            <a:r>
              <a:rPr lang="en-GB" sz="1100" dirty="0"/>
              <a:t>the Human Homologous Vein Graft for Vascular Access. Vascular Surgery – 1996 - : 395-398</a:t>
            </a:r>
            <a:endParaRPr lang="en-US" sz="1100" dirty="0"/>
          </a:p>
          <a:p>
            <a:r>
              <a:rPr lang="en-GB" sz="1100" dirty="0"/>
              <a:t>6- </a:t>
            </a:r>
            <a:r>
              <a:rPr lang="en-GB" sz="1100" dirty="0" err="1"/>
              <a:t>Heintjes</a:t>
            </a:r>
            <a:r>
              <a:rPr lang="en-GB" sz="1100" dirty="0"/>
              <a:t> R.J, </a:t>
            </a:r>
            <a:r>
              <a:rPr lang="en-GB" sz="1100" dirty="0" err="1"/>
              <a:t>Eikelboom</a:t>
            </a:r>
            <a:r>
              <a:rPr lang="en-GB" sz="1100" dirty="0"/>
              <a:t> B.C, </a:t>
            </a:r>
            <a:r>
              <a:rPr lang="en-GB" sz="1100" dirty="0" err="1"/>
              <a:t>Steijling</a:t>
            </a:r>
            <a:r>
              <a:rPr lang="en-GB" sz="1100" dirty="0"/>
              <a:t> J.J.F, van </a:t>
            </a:r>
            <a:r>
              <a:rPr lang="en-GB" sz="1100" dirty="0" err="1"/>
              <a:t>Reedt</a:t>
            </a:r>
            <a:r>
              <a:rPr lang="en-GB" sz="1100" dirty="0"/>
              <a:t> </a:t>
            </a:r>
            <a:r>
              <a:rPr lang="en-GB" sz="1100" dirty="0" err="1"/>
              <a:t>Dortland</a:t>
            </a:r>
            <a:r>
              <a:rPr lang="en-GB" sz="1100" dirty="0"/>
              <a:t> R.W.H, van der </a:t>
            </a:r>
            <a:r>
              <a:rPr lang="en-GB" sz="1100" dirty="0" err="1"/>
              <a:t>Heidjen</a:t>
            </a:r>
            <a:r>
              <a:rPr lang="en-GB" sz="1100" dirty="0"/>
              <a:t> F.H.W.M,</a:t>
            </a:r>
            <a:endParaRPr lang="en-US" sz="1100" dirty="0"/>
          </a:p>
          <a:p>
            <a:r>
              <a:rPr lang="en-GB" sz="1100" dirty="0" err="1"/>
              <a:t>Bastini</a:t>
            </a:r>
            <a:r>
              <a:rPr lang="en-GB" sz="1100" dirty="0"/>
              <a:t> M, van der </a:t>
            </a:r>
            <a:r>
              <a:rPr lang="en-GB" sz="1100" dirty="0" err="1"/>
              <a:t>Graaf</a:t>
            </a:r>
            <a:r>
              <a:rPr lang="en-GB" sz="1100" dirty="0"/>
              <a:t> Y, </a:t>
            </a:r>
            <a:r>
              <a:rPr lang="en-GB" sz="1100" dirty="0" err="1"/>
              <a:t>Blankestijn</a:t>
            </a:r>
            <a:r>
              <a:rPr lang="en-GB" sz="1100" dirty="0"/>
              <a:t> P.J and </a:t>
            </a:r>
            <a:r>
              <a:rPr lang="en-GB" sz="1100" dirty="0" err="1"/>
              <a:t>Vos</a:t>
            </a:r>
            <a:r>
              <a:rPr lang="en-GB" sz="1100" dirty="0"/>
              <a:t> J. The results of denatured homologous vein</a:t>
            </a:r>
            <a:endParaRPr lang="en-US" sz="1100" dirty="0"/>
          </a:p>
          <a:p>
            <a:r>
              <a:rPr lang="en-GB" sz="1100" dirty="0"/>
              <a:t>grafts as conduits for secondary haemodialysis access surgery. </a:t>
            </a:r>
            <a:r>
              <a:rPr lang="es-ES" sz="1100" dirty="0" err="1"/>
              <a:t>Eur</a:t>
            </a:r>
            <a:r>
              <a:rPr lang="es-ES" sz="1100" dirty="0"/>
              <a:t> J </a:t>
            </a:r>
            <a:r>
              <a:rPr lang="es-ES" sz="1100" dirty="0" err="1"/>
              <a:t>Vasc</a:t>
            </a:r>
            <a:r>
              <a:rPr lang="es-ES" sz="1100" dirty="0"/>
              <a:t> </a:t>
            </a:r>
            <a:r>
              <a:rPr lang="es-ES" sz="1100" dirty="0" err="1"/>
              <a:t>Endovasc</a:t>
            </a:r>
            <a:r>
              <a:rPr lang="es-ES" sz="1100" dirty="0"/>
              <a:t> </a:t>
            </a:r>
            <a:r>
              <a:rPr lang="es-ES" sz="1100" dirty="0" err="1"/>
              <a:t>Surg</a:t>
            </a:r>
            <a:endParaRPr lang="en-US" sz="1100" dirty="0"/>
          </a:p>
          <a:p>
            <a:r>
              <a:rPr lang="es-ES" sz="1100" dirty="0"/>
              <a:t>1995, 9 : 58-63.</a:t>
            </a:r>
            <a:endParaRPr lang="en-US" sz="1100" dirty="0"/>
          </a:p>
          <a:p>
            <a:r>
              <a:rPr lang="fr-FR" sz="1100" dirty="0"/>
              <a:t>7- </a:t>
            </a:r>
            <a:r>
              <a:rPr lang="fr-FR" sz="1100" dirty="0" err="1"/>
              <a:t>Bonnaud</a:t>
            </a:r>
            <a:r>
              <a:rPr lang="fr-FR" sz="1100" dirty="0"/>
              <a:t> P, </a:t>
            </a:r>
            <a:r>
              <a:rPr lang="fr-FR" sz="1100" dirty="0" err="1"/>
              <a:t>Lebkiri</a:t>
            </a:r>
            <a:r>
              <a:rPr lang="fr-FR" sz="1100" dirty="0"/>
              <a:t> B, </a:t>
            </a:r>
            <a:r>
              <a:rPr lang="fr-FR" sz="1100" dirty="0" err="1"/>
              <a:t>Boudier</a:t>
            </a:r>
            <a:r>
              <a:rPr lang="fr-FR" sz="1100" dirty="0"/>
              <a:t> L et Man NK. Greffons saphènes conservés en hémodialyse. Vingt</a:t>
            </a:r>
            <a:endParaRPr lang="en-US" sz="1100" dirty="0"/>
          </a:p>
          <a:p>
            <a:r>
              <a:rPr lang="fr-FR" sz="1100" dirty="0"/>
              <a:t>ans d’expérience. Néphrologie 1994, 15 : 177-180.</a:t>
            </a:r>
            <a:endParaRPr lang="en-US" sz="1100" dirty="0"/>
          </a:p>
          <a:p>
            <a:r>
              <a:rPr lang="fr-FR" sz="1100" dirty="0"/>
              <a:t>8- R.P. </a:t>
            </a:r>
            <a:r>
              <a:rPr lang="fr-FR" sz="1100" dirty="0" err="1"/>
              <a:t>Staal,H.L.F</a:t>
            </a:r>
            <a:r>
              <a:rPr lang="fr-FR" sz="1100" dirty="0"/>
              <a:t>. </a:t>
            </a:r>
            <a:r>
              <a:rPr lang="fr-FR" sz="1100" dirty="0" err="1"/>
              <a:t>Brom</a:t>
            </a:r>
            <a:r>
              <a:rPr lang="fr-FR" sz="1100" dirty="0"/>
              <a:t>. </a:t>
            </a:r>
            <a:r>
              <a:rPr lang="en-GB" sz="1100" dirty="0"/>
              <a:t>Homologous venous grafts for access surgery. In Progress in Access</a:t>
            </a:r>
            <a:endParaRPr lang="en-US" sz="1100" dirty="0"/>
          </a:p>
          <a:p>
            <a:r>
              <a:rPr lang="en-GB" sz="1100" dirty="0"/>
              <a:t>Surgery 1990 : 22-25. Ed. by J.H.M. </a:t>
            </a:r>
            <a:r>
              <a:rPr lang="en-GB" sz="1100" dirty="0" err="1"/>
              <a:t>Dortoir</a:t>
            </a:r>
            <a:r>
              <a:rPr lang="en-GB" sz="1100" dirty="0"/>
              <a:t>, P.J.E.H.M. </a:t>
            </a:r>
            <a:r>
              <a:rPr lang="en-GB" sz="1100" dirty="0" err="1"/>
              <a:t>Kistlaar</a:t>
            </a:r>
            <a:r>
              <a:rPr lang="en-GB" sz="1100" dirty="0"/>
              <a:t>, </a:t>
            </a:r>
            <a:r>
              <a:rPr lang="en-GB" sz="1100" dirty="0" err="1"/>
              <a:t>G.Kootstra</a:t>
            </a:r>
            <a:r>
              <a:rPr lang="en-GB" sz="1100" dirty="0"/>
              <a:t>. Maastricht.</a:t>
            </a:r>
            <a:endParaRPr lang="en-US" sz="1100" dirty="0"/>
          </a:p>
          <a:p>
            <a:r>
              <a:rPr lang="en-GB" sz="1100" dirty="0"/>
              <a:t>9- </a:t>
            </a:r>
            <a:r>
              <a:rPr lang="en-GB" sz="1100" dirty="0" err="1"/>
              <a:t>L.Berardinelli</a:t>
            </a:r>
            <a:r>
              <a:rPr lang="en-GB" sz="1100" dirty="0"/>
              <a:t>, </a:t>
            </a:r>
            <a:r>
              <a:rPr lang="en-GB" sz="1100" dirty="0" err="1"/>
              <a:t>M.Raiteri</a:t>
            </a:r>
            <a:r>
              <a:rPr lang="en-GB" sz="1100" dirty="0"/>
              <a:t>, </a:t>
            </a:r>
            <a:r>
              <a:rPr lang="en-GB" sz="1100" dirty="0" err="1"/>
              <a:t>R.Canal</a:t>
            </a:r>
            <a:r>
              <a:rPr lang="en-GB" sz="1100" dirty="0"/>
              <a:t>, </a:t>
            </a:r>
            <a:r>
              <a:rPr lang="en-GB" sz="1100" dirty="0" err="1"/>
              <a:t>G.Tonello</a:t>
            </a:r>
            <a:r>
              <a:rPr lang="en-GB" sz="1100" dirty="0"/>
              <a:t>, </a:t>
            </a:r>
            <a:r>
              <a:rPr lang="en-GB" sz="1100" dirty="0" err="1"/>
              <a:t>R.Dallatana</a:t>
            </a:r>
            <a:r>
              <a:rPr lang="en-GB" sz="1100" dirty="0"/>
              <a:t>, </a:t>
            </a:r>
            <a:r>
              <a:rPr lang="en-GB" sz="1100" dirty="0" err="1"/>
              <a:t>A.Vegeto</a:t>
            </a:r>
            <a:r>
              <a:rPr lang="en-GB" sz="1100" dirty="0"/>
              <a:t> Peculiar complications and</a:t>
            </a:r>
            <a:endParaRPr lang="en-US" sz="1100" dirty="0"/>
          </a:p>
          <a:p>
            <a:r>
              <a:rPr lang="en-GB" sz="1100" dirty="0"/>
              <a:t>differentiated surgical treatment using various prosthetic materials. Experience with 708 graft</a:t>
            </a:r>
            <a:endParaRPr lang="en-US" sz="1100" dirty="0"/>
          </a:p>
          <a:p>
            <a:r>
              <a:rPr lang="en-GB" sz="1100" dirty="0" err="1"/>
              <a:t>fistuals</a:t>
            </a:r>
            <a:r>
              <a:rPr lang="en-GB" sz="1100" dirty="0"/>
              <a:t> for </a:t>
            </a:r>
            <a:r>
              <a:rPr lang="en-GB" sz="1100" dirty="0" err="1"/>
              <a:t>hemodialysis</a:t>
            </a:r>
            <a:r>
              <a:rPr lang="en-GB" sz="1100" dirty="0"/>
              <a:t>. In Progress in Access Surgery 1990 : 29-34. Ed. by J.H.M. </a:t>
            </a:r>
            <a:r>
              <a:rPr lang="en-GB" sz="1100" dirty="0" err="1"/>
              <a:t>Dortoir</a:t>
            </a:r>
            <a:r>
              <a:rPr lang="en-GB" sz="1100" dirty="0"/>
              <a:t>,</a:t>
            </a:r>
            <a:endParaRPr lang="en-US" sz="1100" dirty="0"/>
          </a:p>
          <a:p>
            <a:r>
              <a:rPr lang="en-GB" sz="1100" dirty="0"/>
              <a:t>P.J.E.H.M. </a:t>
            </a:r>
            <a:r>
              <a:rPr lang="en-GB" sz="1100" dirty="0" err="1"/>
              <a:t>Kistlaar</a:t>
            </a:r>
            <a:r>
              <a:rPr lang="en-GB" sz="1100" dirty="0"/>
              <a:t>, </a:t>
            </a:r>
            <a:r>
              <a:rPr lang="en-GB" sz="1100" dirty="0" err="1"/>
              <a:t>G.Kootstra</a:t>
            </a:r>
            <a:r>
              <a:rPr lang="en-GB" sz="1100" dirty="0"/>
              <a:t>, Maastricht.</a:t>
            </a:r>
            <a:endParaRPr lang="en-US" sz="1100" dirty="0"/>
          </a:p>
          <a:p>
            <a:r>
              <a:rPr lang="en-GB" sz="1100" dirty="0"/>
              <a:t>10- </a:t>
            </a:r>
            <a:r>
              <a:rPr lang="en-GB" sz="1100" dirty="0" err="1"/>
              <a:t>F.Längle</a:t>
            </a:r>
            <a:r>
              <a:rPr lang="en-GB" sz="1100" dirty="0"/>
              <a:t>, K. </a:t>
            </a:r>
            <a:r>
              <a:rPr lang="en-GB" sz="1100" dirty="0" err="1"/>
              <a:t>Derfler</a:t>
            </a:r>
            <a:r>
              <a:rPr lang="en-GB" sz="1100" dirty="0"/>
              <a:t>, B. </a:t>
            </a:r>
            <a:r>
              <a:rPr lang="en-GB" sz="1100" dirty="0" err="1"/>
              <a:t>Watschinger</a:t>
            </a:r>
            <a:r>
              <a:rPr lang="en-GB" sz="1100" dirty="0"/>
              <a:t>, M. </a:t>
            </a:r>
            <a:r>
              <a:rPr lang="en-GB" sz="1100" dirty="0" err="1"/>
              <a:t>Gnant</a:t>
            </a:r>
            <a:r>
              <a:rPr lang="en-GB" sz="1100" dirty="0"/>
              <a:t>, </a:t>
            </a:r>
            <a:r>
              <a:rPr lang="en-GB" sz="1100" dirty="0" err="1"/>
              <a:t>P.Götzinger</a:t>
            </a:r>
            <a:r>
              <a:rPr lang="en-GB" sz="1100" dirty="0"/>
              <a:t>, </a:t>
            </a:r>
            <a:r>
              <a:rPr lang="en-GB" sz="1100" dirty="0" err="1"/>
              <a:t>P.Wamser</a:t>
            </a:r>
            <a:r>
              <a:rPr lang="en-GB" sz="1100" dirty="0"/>
              <a:t>, </a:t>
            </a:r>
            <a:r>
              <a:rPr lang="en-GB" sz="1100" dirty="0" err="1"/>
              <a:t>W.Manker</a:t>
            </a:r>
            <a:r>
              <a:rPr lang="en-GB" sz="1100" dirty="0"/>
              <a:t>,</a:t>
            </a:r>
            <a:endParaRPr lang="en-US" sz="1100" dirty="0"/>
          </a:p>
          <a:p>
            <a:r>
              <a:rPr lang="fr-FR" sz="1100" dirty="0" err="1"/>
              <a:t>F.Mühlbacher</a:t>
            </a:r>
            <a:r>
              <a:rPr lang="fr-FR" sz="1100" dirty="0"/>
              <a:t>. </a:t>
            </a:r>
            <a:r>
              <a:rPr lang="fr-FR" sz="1100" dirty="0" err="1"/>
              <a:t>Homologous</a:t>
            </a:r>
            <a:r>
              <a:rPr lang="fr-FR" sz="1100" dirty="0"/>
              <a:t> </a:t>
            </a:r>
            <a:r>
              <a:rPr lang="fr-FR" sz="1100" dirty="0" err="1"/>
              <a:t>saphenous</a:t>
            </a:r>
            <a:r>
              <a:rPr lang="fr-FR" sz="1100" dirty="0"/>
              <a:t> </a:t>
            </a:r>
            <a:r>
              <a:rPr lang="fr-FR" sz="1100" dirty="0" err="1"/>
              <a:t>veins</a:t>
            </a:r>
            <a:r>
              <a:rPr lang="fr-FR" sz="1100" dirty="0"/>
              <a:t> as </a:t>
            </a:r>
            <a:r>
              <a:rPr lang="fr-FR" sz="1100" dirty="0" err="1"/>
              <a:t>arterio</a:t>
            </a:r>
            <a:r>
              <a:rPr lang="fr-FR" sz="1100" dirty="0"/>
              <a:t> </a:t>
            </a:r>
            <a:r>
              <a:rPr lang="fr-FR" sz="1100" dirty="0" err="1"/>
              <a:t>venous</a:t>
            </a:r>
            <a:r>
              <a:rPr lang="fr-FR" sz="1100" dirty="0"/>
              <a:t> </a:t>
            </a:r>
            <a:r>
              <a:rPr lang="fr-FR" sz="1100" dirty="0" err="1"/>
              <a:t>fistulas</a:t>
            </a:r>
            <a:r>
              <a:rPr lang="fr-FR" sz="1100" dirty="0"/>
              <a:t>. </a:t>
            </a:r>
            <a:r>
              <a:rPr lang="en-GB" sz="1100" dirty="0"/>
              <a:t>A </a:t>
            </a:r>
            <a:r>
              <a:rPr lang="en-GB" sz="1100" dirty="0" err="1"/>
              <a:t>comparaison</a:t>
            </a:r>
            <a:r>
              <a:rPr lang="en-GB" sz="1100" dirty="0"/>
              <a:t> with</a:t>
            </a:r>
            <a:endParaRPr lang="en-US" sz="1100" dirty="0"/>
          </a:p>
          <a:p>
            <a:r>
              <a:rPr lang="en-GB" sz="1100" dirty="0"/>
              <a:t>different graft materials for vascular access. In Progress in Access Surgery 1990 : 35-40. Ed. by</a:t>
            </a:r>
            <a:endParaRPr lang="en-US" sz="1100" dirty="0"/>
          </a:p>
          <a:p>
            <a:r>
              <a:rPr lang="en-GB" sz="1100" dirty="0"/>
              <a:t>J.H.M. </a:t>
            </a:r>
            <a:r>
              <a:rPr lang="en-GB" sz="1100" dirty="0" err="1"/>
              <a:t>Dortoir</a:t>
            </a:r>
            <a:r>
              <a:rPr lang="en-GB" sz="1100" dirty="0"/>
              <a:t>, </a:t>
            </a:r>
            <a:r>
              <a:rPr lang="en-GB" sz="1100" dirty="0" err="1"/>
              <a:t>P.J.E.H.M.Kitslaar</a:t>
            </a:r>
            <a:r>
              <a:rPr lang="en-GB" sz="1100" dirty="0"/>
              <a:t>, </a:t>
            </a:r>
            <a:r>
              <a:rPr lang="en-GB" sz="1100" dirty="0" err="1"/>
              <a:t>G.Kootstra</a:t>
            </a:r>
            <a:r>
              <a:rPr lang="en-GB" sz="1100" dirty="0"/>
              <a:t>, Maastricht.</a:t>
            </a:r>
            <a:endParaRPr lang="en-US" sz="1100" dirty="0"/>
          </a:p>
          <a:p>
            <a:r>
              <a:rPr lang="fr-FR" sz="1100" dirty="0"/>
              <a:t>11- </a:t>
            </a:r>
            <a:r>
              <a:rPr lang="fr-FR" sz="1100" dirty="0" err="1"/>
              <a:t>Bitker</a:t>
            </a:r>
            <a:r>
              <a:rPr lang="fr-FR" sz="1100" dirty="0"/>
              <a:t> M.O, </a:t>
            </a:r>
            <a:r>
              <a:rPr lang="fr-FR" sz="1100" dirty="0" err="1"/>
              <a:t>Rottembourg</a:t>
            </a:r>
            <a:r>
              <a:rPr lang="fr-FR" sz="1100" dirty="0"/>
              <a:t> J, </a:t>
            </a:r>
            <a:r>
              <a:rPr lang="fr-FR" sz="1100" dirty="0" err="1"/>
              <a:t>Chatelain</a:t>
            </a:r>
            <a:r>
              <a:rPr lang="fr-FR" sz="1100" dirty="0"/>
              <a:t> C. Voies d’abord vasculaires : utilisation des greffons</a:t>
            </a:r>
            <a:endParaRPr lang="en-US" sz="1100" dirty="0"/>
          </a:p>
          <a:p>
            <a:r>
              <a:rPr lang="fr-FR" sz="1100" dirty="0"/>
              <a:t>biologiques. Annales d’urologie, 1985, 19 : 225-227.</a:t>
            </a:r>
            <a:endParaRPr lang="en-US" sz="1100" dirty="0"/>
          </a:p>
          <a:p>
            <a:r>
              <a:rPr lang="fr-FR" sz="1100" dirty="0"/>
              <a:t>12- </a:t>
            </a:r>
            <a:r>
              <a:rPr lang="fr-FR" sz="1100" dirty="0" err="1"/>
              <a:t>Guidoin</a:t>
            </a:r>
            <a:r>
              <a:rPr lang="fr-FR" sz="1100" dirty="0"/>
              <a:t> R, Roy P.E, </a:t>
            </a:r>
            <a:r>
              <a:rPr lang="fr-FR" sz="1100" dirty="0" err="1"/>
              <a:t>Bonnaud</a:t>
            </a:r>
            <a:r>
              <a:rPr lang="fr-FR" sz="1100" dirty="0"/>
              <a:t> P, </a:t>
            </a:r>
            <a:r>
              <a:rPr lang="fr-FR" sz="1100" dirty="0" err="1"/>
              <a:t>Marois</a:t>
            </a:r>
            <a:r>
              <a:rPr lang="fr-FR" sz="1100" dirty="0"/>
              <a:t> M, King M, Beaudoin G, </a:t>
            </a:r>
            <a:r>
              <a:rPr lang="fr-FR" sz="1100" dirty="0" err="1"/>
              <a:t>Paynter</a:t>
            </a:r>
            <a:r>
              <a:rPr lang="fr-FR" sz="1100" dirty="0"/>
              <a:t> R, Hebert J, Gosselin</a:t>
            </a:r>
            <a:endParaRPr lang="en-US" sz="1100" dirty="0"/>
          </a:p>
          <a:p>
            <a:r>
              <a:rPr lang="fr-FR" sz="1100" dirty="0"/>
              <a:t>C. Veines de stripping comme abord vasculaire secondaire pour l’hémodialyse.</a:t>
            </a:r>
            <a:endParaRPr lang="en-US" sz="1100" dirty="0"/>
          </a:p>
          <a:p>
            <a:r>
              <a:rPr lang="fr-FR" sz="1100" dirty="0"/>
              <a:t>Journal des Maladies Vasculaires 1985 10 n°4 : 331-342.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75185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7920037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00" b="1" dirty="0"/>
              <a:t>BIBLIOGRAPHIE</a:t>
            </a:r>
          </a:p>
          <a:p>
            <a:r>
              <a:rPr lang="en-US" sz="600" b="1" dirty="0" err="1"/>
              <a:t>Revascularisation</a:t>
            </a:r>
            <a:r>
              <a:rPr lang="en-US" sz="600" b="1" dirty="0"/>
              <a:t> des </a:t>
            </a:r>
            <a:r>
              <a:rPr lang="en-US" sz="600" b="1" dirty="0" err="1"/>
              <a:t>membres</a:t>
            </a:r>
            <a:r>
              <a:rPr lang="en-US" sz="600" b="1" dirty="0"/>
              <a:t> </a:t>
            </a:r>
            <a:r>
              <a:rPr lang="en-US" sz="600" b="1" dirty="0" err="1"/>
              <a:t>inférieurs</a:t>
            </a:r>
            <a:r>
              <a:rPr lang="en-US" sz="600" b="1" dirty="0"/>
              <a:t> par </a:t>
            </a:r>
            <a:r>
              <a:rPr lang="en-US" sz="600" b="1" dirty="0" err="1"/>
              <a:t>allogreffes</a:t>
            </a:r>
            <a:r>
              <a:rPr lang="en-US" sz="600" b="1" dirty="0"/>
              <a:t> </a:t>
            </a:r>
            <a:r>
              <a:rPr lang="en-US" sz="600" b="1" dirty="0" err="1"/>
              <a:t>veineuses</a:t>
            </a:r>
            <a:r>
              <a:rPr lang="en-US" sz="600" b="1" dirty="0"/>
              <a:t> </a:t>
            </a:r>
            <a:r>
              <a:rPr lang="en-US" sz="600" b="1" dirty="0" err="1"/>
              <a:t>conservées</a:t>
            </a:r>
            <a:r>
              <a:rPr lang="en-US" sz="600" b="1" dirty="0"/>
              <a:t> à 4°C.</a:t>
            </a:r>
            <a:endParaRPr lang="en-US" sz="600" dirty="0"/>
          </a:p>
          <a:p>
            <a:r>
              <a:rPr lang="en-US" sz="600" dirty="0"/>
              <a:t>1- </a:t>
            </a:r>
            <a:r>
              <a:rPr lang="en-US" sz="600" dirty="0" err="1"/>
              <a:t>Streichenberger</a:t>
            </a:r>
            <a:r>
              <a:rPr lang="en-US" sz="600" dirty="0"/>
              <a:t> R, </a:t>
            </a:r>
            <a:r>
              <a:rPr lang="en-US" sz="600" dirty="0" err="1"/>
              <a:t>Barjoud</a:t>
            </a:r>
            <a:r>
              <a:rPr lang="en-US" sz="600" dirty="0"/>
              <a:t> H, </a:t>
            </a:r>
            <a:r>
              <a:rPr lang="en-US" sz="600" dirty="0" err="1"/>
              <a:t>Adeleine</a:t>
            </a:r>
            <a:r>
              <a:rPr lang="en-US" sz="600" dirty="0"/>
              <a:t> P, </a:t>
            </a:r>
            <a:r>
              <a:rPr lang="en-US" sz="600" dirty="0" err="1"/>
              <a:t>Larese</a:t>
            </a:r>
            <a:r>
              <a:rPr lang="en-US" sz="600" dirty="0"/>
              <a:t> A, </a:t>
            </a:r>
            <a:r>
              <a:rPr lang="en-US" sz="600" dirty="0" err="1"/>
              <a:t>Nemoz</a:t>
            </a:r>
            <a:r>
              <a:rPr lang="en-US" sz="600" dirty="0"/>
              <a:t> C, </a:t>
            </a:r>
            <a:r>
              <a:rPr lang="en-US" sz="600" dirty="0" err="1"/>
              <a:t>Chatelard</a:t>
            </a:r>
            <a:r>
              <a:rPr lang="en-US" sz="600" dirty="0"/>
              <a:t> P, </a:t>
            </a:r>
            <a:r>
              <a:rPr lang="en-US" sz="600" dirty="0" err="1"/>
              <a:t>Nedey</a:t>
            </a:r>
            <a:r>
              <a:rPr lang="en-US" sz="600" dirty="0"/>
              <a:t> C, </a:t>
            </a:r>
            <a:r>
              <a:rPr lang="en-US" sz="600" dirty="0" err="1"/>
              <a:t>Sabben</a:t>
            </a:r>
            <a:endParaRPr lang="en-US" sz="600" dirty="0"/>
          </a:p>
          <a:p>
            <a:r>
              <a:rPr lang="en-US" sz="600" dirty="0"/>
              <a:t>F, </a:t>
            </a:r>
            <a:r>
              <a:rPr lang="en-US" sz="600" dirty="0" err="1"/>
              <a:t>Ganichot</a:t>
            </a:r>
            <a:r>
              <a:rPr lang="en-US" sz="600" dirty="0"/>
              <a:t> F, </a:t>
            </a:r>
            <a:r>
              <a:rPr lang="en-US" sz="600" dirty="0" err="1"/>
              <a:t>Jurus</a:t>
            </a:r>
            <a:r>
              <a:rPr lang="en-US" sz="600" dirty="0"/>
              <a:t> C. </a:t>
            </a:r>
            <a:r>
              <a:rPr lang="en-US" sz="600" dirty="0" err="1"/>
              <a:t>Allogreffes</a:t>
            </a:r>
            <a:r>
              <a:rPr lang="en-US" sz="600" dirty="0"/>
              <a:t> </a:t>
            </a:r>
            <a:r>
              <a:rPr lang="en-US" sz="600" dirty="0" err="1"/>
              <a:t>veineuses</a:t>
            </a:r>
            <a:r>
              <a:rPr lang="en-US" sz="600" dirty="0"/>
              <a:t> </a:t>
            </a:r>
            <a:r>
              <a:rPr lang="en-US" sz="600" dirty="0" err="1"/>
              <a:t>conservées</a:t>
            </a:r>
            <a:r>
              <a:rPr lang="en-US" sz="600" dirty="0"/>
              <a:t> à 4°C </a:t>
            </a:r>
            <a:r>
              <a:rPr lang="en-US" sz="600" dirty="0" err="1"/>
              <a:t>dans</a:t>
            </a:r>
            <a:r>
              <a:rPr lang="en-US" sz="600" dirty="0"/>
              <a:t> les </a:t>
            </a:r>
            <a:r>
              <a:rPr lang="en-US" sz="600" dirty="0" err="1"/>
              <a:t>pontages</a:t>
            </a:r>
            <a:r>
              <a:rPr lang="en-US" sz="600" dirty="0"/>
              <a:t> </a:t>
            </a:r>
            <a:r>
              <a:rPr lang="en-US" sz="600" dirty="0" err="1"/>
              <a:t>sousinguinaux</a:t>
            </a:r>
            <a:endParaRPr lang="en-US" sz="600" dirty="0"/>
          </a:p>
          <a:p>
            <a:r>
              <a:rPr lang="en-US" sz="600" dirty="0"/>
              <a:t>:</a:t>
            </a:r>
            <a:r>
              <a:rPr lang="en-US" sz="600" dirty="0" err="1"/>
              <a:t>résultats</a:t>
            </a:r>
            <a:r>
              <a:rPr lang="en-US" sz="600" dirty="0"/>
              <a:t> à long </a:t>
            </a:r>
            <a:r>
              <a:rPr lang="en-US" sz="600" dirty="0" err="1"/>
              <a:t>terme</a:t>
            </a:r>
            <a:r>
              <a:rPr lang="en-US" sz="600" dirty="0"/>
              <a:t> </a:t>
            </a:r>
            <a:r>
              <a:rPr lang="en-US" sz="600" dirty="0" err="1"/>
              <a:t>dans</a:t>
            </a:r>
            <a:r>
              <a:rPr lang="en-US" sz="600" dirty="0"/>
              <a:t> 170 </a:t>
            </a:r>
            <a:r>
              <a:rPr lang="en-US" sz="600" dirty="0" err="1"/>
              <a:t>cas</a:t>
            </a:r>
            <a:r>
              <a:rPr lang="en-US" sz="600" dirty="0"/>
              <a:t>. Ann </a:t>
            </a:r>
            <a:r>
              <a:rPr lang="en-US" sz="600" dirty="0" err="1"/>
              <a:t>Chir</a:t>
            </a:r>
            <a:r>
              <a:rPr lang="en-US" sz="600" dirty="0"/>
              <a:t> </a:t>
            </a:r>
            <a:r>
              <a:rPr lang="en-US" sz="600" dirty="0" err="1"/>
              <a:t>Vasc</a:t>
            </a:r>
            <a:r>
              <a:rPr lang="en-US" sz="600" dirty="0"/>
              <a:t> 2000 ;14 : 553-560</a:t>
            </a:r>
          </a:p>
          <a:p>
            <a:r>
              <a:rPr lang="en-US" sz="600" dirty="0"/>
              <a:t>2- La </a:t>
            </a:r>
            <a:r>
              <a:rPr lang="en-US" sz="600" dirty="0" err="1"/>
              <a:t>Barbera</a:t>
            </a:r>
            <a:r>
              <a:rPr lang="en-US" sz="600" dirty="0"/>
              <a:t> G, </a:t>
            </a:r>
            <a:r>
              <a:rPr lang="en-US" sz="600" dirty="0" err="1"/>
              <a:t>Pumilia</a:t>
            </a:r>
            <a:r>
              <a:rPr lang="en-US" sz="600" dirty="0"/>
              <a:t> G, La </a:t>
            </a:r>
            <a:r>
              <a:rPr lang="en-US" sz="600" dirty="0" err="1"/>
              <a:t>Marca</a:t>
            </a:r>
            <a:r>
              <a:rPr lang="en-US" sz="600" dirty="0"/>
              <a:t> G and Martino A. Denatured venous homograft as an</a:t>
            </a:r>
          </a:p>
          <a:p>
            <a:r>
              <a:rPr lang="en-US" sz="600" dirty="0"/>
              <a:t>arterial substitute in civilian vascular injuries. </a:t>
            </a:r>
            <a:r>
              <a:rPr lang="en-GB" sz="600" dirty="0"/>
              <a:t>Thirty months’ experience. </a:t>
            </a:r>
            <a:r>
              <a:rPr lang="en-GB" sz="600" dirty="0" err="1"/>
              <a:t>Eur</a:t>
            </a:r>
            <a:r>
              <a:rPr lang="en-GB" sz="600" dirty="0"/>
              <a:t> J </a:t>
            </a:r>
            <a:r>
              <a:rPr lang="en-GB" sz="600" dirty="0" err="1"/>
              <a:t>Vasc</a:t>
            </a:r>
            <a:r>
              <a:rPr lang="en-GB" sz="600" dirty="0"/>
              <a:t> </a:t>
            </a:r>
            <a:r>
              <a:rPr lang="en-GB" sz="600" dirty="0" err="1"/>
              <a:t>Endovasc</a:t>
            </a:r>
            <a:endParaRPr lang="en-GB" sz="600" dirty="0"/>
          </a:p>
          <a:p>
            <a:r>
              <a:rPr lang="en-GB" sz="600" dirty="0" err="1"/>
              <a:t>Surg</a:t>
            </a:r>
            <a:r>
              <a:rPr lang="en-GB" sz="600" dirty="0"/>
              <a:t>, 1998, 467-471</a:t>
            </a:r>
          </a:p>
          <a:p>
            <a:r>
              <a:rPr lang="en-GB" sz="600" dirty="0"/>
              <a:t>3- </a:t>
            </a:r>
            <a:r>
              <a:rPr lang="en-GB" sz="600" dirty="0" err="1"/>
              <a:t>Rebane</a:t>
            </a:r>
            <a:r>
              <a:rPr lang="en-GB" sz="600" dirty="0"/>
              <a:t> E, </a:t>
            </a:r>
            <a:r>
              <a:rPr lang="en-GB" sz="600" dirty="0" err="1"/>
              <a:t>Tikko</a:t>
            </a:r>
            <a:r>
              <a:rPr lang="en-GB" sz="600" dirty="0"/>
              <a:t> H, </a:t>
            </a:r>
            <a:r>
              <a:rPr lang="en-GB" sz="600" dirty="0" err="1"/>
              <a:t>Tunder</a:t>
            </a:r>
            <a:r>
              <a:rPr lang="en-GB" sz="600" dirty="0"/>
              <a:t> E and al. Venous allografts for </a:t>
            </a:r>
            <a:r>
              <a:rPr lang="en-GB" sz="600" dirty="0" err="1"/>
              <a:t>infrainguinal</a:t>
            </a:r>
            <a:r>
              <a:rPr lang="en-GB" sz="600" dirty="0"/>
              <a:t> vascular bypass.</a:t>
            </a:r>
          </a:p>
          <a:p>
            <a:r>
              <a:rPr lang="en-GB" sz="600" dirty="0" err="1"/>
              <a:t>Cardiovasc</a:t>
            </a:r>
            <a:r>
              <a:rPr lang="en-GB" sz="600" dirty="0"/>
              <a:t> </a:t>
            </a:r>
            <a:r>
              <a:rPr lang="en-GB" sz="600" dirty="0" err="1"/>
              <a:t>Surg</a:t>
            </a:r>
            <a:r>
              <a:rPr lang="en-GB" sz="600" dirty="0"/>
              <a:t> 1997 ; 5 :21-25</a:t>
            </a:r>
          </a:p>
          <a:p>
            <a:r>
              <a:rPr lang="en-GB" sz="600" dirty="0"/>
              <a:t>4- Van </a:t>
            </a:r>
            <a:r>
              <a:rPr lang="en-GB" sz="600" dirty="0" err="1"/>
              <a:t>Damme</a:t>
            </a:r>
            <a:r>
              <a:rPr lang="en-GB" sz="600" dirty="0"/>
              <a:t> H, </a:t>
            </a:r>
            <a:r>
              <a:rPr lang="en-GB" sz="600" dirty="0" err="1"/>
              <a:t>Creemers</a:t>
            </a:r>
            <a:r>
              <a:rPr lang="en-GB" sz="600" dirty="0"/>
              <a:t> E and </a:t>
            </a:r>
            <a:r>
              <a:rPr lang="en-GB" sz="600" dirty="0" err="1"/>
              <a:t>Limet</a:t>
            </a:r>
            <a:r>
              <a:rPr lang="en-GB" sz="600" dirty="0"/>
              <a:t> R. Venous allografts for critical limb ischemia.</a:t>
            </a:r>
          </a:p>
          <a:p>
            <a:r>
              <a:rPr lang="en-GB" sz="600" dirty="0" err="1"/>
              <a:t>Acta</a:t>
            </a:r>
            <a:r>
              <a:rPr lang="en-GB" sz="600" dirty="0"/>
              <a:t> </a:t>
            </a:r>
            <a:r>
              <a:rPr lang="en-GB" sz="600" dirty="0" err="1"/>
              <a:t>chir</a:t>
            </a:r>
            <a:r>
              <a:rPr lang="en-GB" sz="600" dirty="0"/>
              <a:t> </a:t>
            </a:r>
            <a:r>
              <a:rPr lang="en-GB" sz="600" dirty="0" err="1"/>
              <a:t>belg</a:t>
            </a:r>
            <a:r>
              <a:rPr lang="en-GB" sz="600" dirty="0"/>
              <a:t>, 1995, 14-20</a:t>
            </a:r>
          </a:p>
          <a:p>
            <a:r>
              <a:rPr lang="en-GB" sz="600" dirty="0"/>
              <a:t>5- De </a:t>
            </a:r>
            <a:r>
              <a:rPr lang="en-GB" sz="600" dirty="0" err="1"/>
              <a:t>Leersnijder</a:t>
            </a:r>
            <a:r>
              <a:rPr lang="en-GB" sz="600" dirty="0"/>
              <a:t> D, </a:t>
            </a:r>
            <a:r>
              <a:rPr lang="en-GB" sz="600" dirty="0" err="1"/>
              <a:t>Willocx</a:t>
            </a:r>
            <a:r>
              <a:rPr lang="en-GB" sz="600" dirty="0"/>
              <a:t> P, Van Merck E, </a:t>
            </a:r>
            <a:r>
              <a:rPr lang="en-GB" sz="600" dirty="0" err="1"/>
              <a:t>Vanmaele</a:t>
            </a:r>
            <a:r>
              <a:rPr lang="en-GB" sz="600" dirty="0"/>
              <a:t> </a:t>
            </a:r>
            <a:r>
              <a:rPr lang="en-GB" sz="600" dirty="0" err="1"/>
              <a:t>R.Venous</a:t>
            </a:r>
            <a:r>
              <a:rPr lang="en-GB" sz="600" dirty="0"/>
              <a:t> </a:t>
            </a:r>
            <a:r>
              <a:rPr lang="en-GB" sz="600" dirty="0" err="1"/>
              <a:t>homografts</a:t>
            </a:r>
            <a:r>
              <a:rPr lang="en-GB" sz="600" dirty="0"/>
              <a:t> in </a:t>
            </a:r>
            <a:r>
              <a:rPr lang="en-GB" sz="600" dirty="0" err="1"/>
              <a:t>infrainguinal</a:t>
            </a:r>
            <a:endParaRPr lang="en-GB" sz="600" dirty="0"/>
          </a:p>
          <a:p>
            <a:r>
              <a:rPr lang="en-GB" sz="600" dirty="0"/>
              <a:t>procedures : an eight years experience . J </a:t>
            </a:r>
            <a:r>
              <a:rPr lang="en-GB" sz="600" dirty="0" err="1"/>
              <a:t>Cardiovasc</a:t>
            </a:r>
            <a:r>
              <a:rPr lang="en-GB" sz="600" dirty="0"/>
              <a:t> </a:t>
            </a:r>
            <a:r>
              <a:rPr lang="en-GB" sz="600" dirty="0" err="1"/>
              <a:t>Surg</a:t>
            </a:r>
            <a:r>
              <a:rPr lang="en-GB" sz="600" dirty="0"/>
              <a:t> 1992 ; 33 : 633-640</a:t>
            </a:r>
          </a:p>
          <a:p>
            <a:r>
              <a:rPr lang="en-GB" sz="600" dirty="0"/>
              <a:t>6- Davies A.H, </a:t>
            </a:r>
            <a:r>
              <a:rPr lang="en-GB" sz="600" dirty="0" err="1"/>
              <a:t>Parums</a:t>
            </a:r>
            <a:r>
              <a:rPr lang="en-GB" sz="600" dirty="0"/>
              <a:t> D.V. Storage of donor long saphenous </a:t>
            </a:r>
            <a:r>
              <a:rPr lang="en-GB" sz="600" dirty="0" err="1"/>
              <a:t>vein.J</a:t>
            </a:r>
            <a:r>
              <a:rPr lang="en-GB" sz="600" dirty="0"/>
              <a:t> </a:t>
            </a:r>
            <a:r>
              <a:rPr lang="en-GB" sz="600" dirty="0" err="1"/>
              <a:t>Cardiovasc</a:t>
            </a:r>
            <a:r>
              <a:rPr lang="en-GB" sz="600" dirty="0"/>
              <a:t> </a:t>
            </a:r>
            <a:r>
              <a:rPr lang="en-GB" sz="600" dirty="0" err="1"/>
              <a:t>Surg</a:t>
            </a:r>
            <a:r>
              <a:rPr lang="en-GB" sz="600" dirty="0"/>
              <a:t> 1992, 33 :</a:t>
            </a:r>
            <a:endParaRPr lang="nl-NL" sz="600" dirty="0"/>
          </a:p>
          <a:p>
            <a:r>
              <a:rPr lang="nl-NL" sz="600" dirty="0"/>
              <a:t>92-97.</a:t>
            </a:r>
          </a:p>
          <a:p>
            <a:r>
              <a:rPr lang="nl-NL" sz="600" dirty="0"/>
              <a:t>7- Van Reedt </a:t>
            </a:r>
            <a:r>
              <a:rPr lang="nl-NL" sz="600" dirty="0" err="1"/>
              <a:t>Dortland</a:t>
            </a:r>
            <a:r>
              <a:rPr lang="nl-NL" sz="600" dirty="0"/>
              <a:t> R.W.H, Van Leeuwen M.S, </a:t>
            </a:r>
            <a:r>
              <a:rPr lang="nl-NL" sz="600" dirty="0" err="1"/>
              <a:t>Steijling</a:t>
            </a:r>
            <a:r>
              <a:rPr lang="nl-NL" sz="600" dirty="0"/>
              <a:t> J.J.F </a:t>
            </a:r>
            <a:r>
              <a:rPr lang="nl-NL" sz="600" dirty="0" err="1"/>
              <a:t>and</a:t>
            </a:r>
            <a:r>
              <a:rPr lang="nl-NL" sz="600" dirty="0"/>
              <a:t> al. </a:t>
            </a:r>
            <a:r>
              <a:rPr lang="en-GB" sz="600" dirty="0"/>
              <a:t>Long term results with vein</a:t>
            </a:r>
          </a:p>
          <a:p>
            <a:r>
              <a:rPr lang="en-GB" sz="600" dirty="0"/>
              <a:t>homograft in </a:t>
            </a:r>
            <a:r>
              <a:rPr lang="en-GB" sz="600" dirty="0" err="1"/>
              <a:t>femoro</a:t>
            </a:r>
            <a:r>
              <a:rPr lang="en-GB" sz="600" dirty="0"/>
              <a:t>-distal arterial reconstructions. </a:t>
            </a:r>
            <a:r>
              <a:rPr lang="en-US" sz="600" dirty="0" err="1"/>
              <a:t>Eur</a:t>
            </a:r>
            <a:r>
              <a:rPr lang="en-US" sz="600" dirty="0"/>
              <a:t> J </a:t>
            </a:r>
            <a:r>
              <a:rPr lang="en-US" sz="600" dirty="0" err="1"/>
              <a:t>Vasc</a:t>
            </a:r>
            <a:r>
              <a:rPr lang="en-US" sz="600" dirty="0"/>
              <a:t> </a:t>
            </a:r>
            <a:r>
              <a:rPr lang="en-US" sz="600" dirty="0" err="1"/>
              <a:t>Surg</a:t>
            </a:r>
            <a:r>
              <a:rPr lang="en-US" sz="600" dirty="0"/>
              <a:t> 1991 ; 5 : 557-564.</a:t>
            </a:r>
          </a:p>
          <a:p>
            <a:r>
              <a:rPr lang="en-US" sz="600" dirty="0"/>
              <a:t>8- </a:t>
            </a:r>
            <a:r>
              <a:rPr lang="en-US" sz="600" dirty="0" err="1"/>
              <a:t>Montessuit</a:t>
            </a:r>
            <a:r>
              <a:rPr lang="en-US" sz="600" dirty="0"/>
              <a:t> M, </a:t>
            </a:r>
            <a:r>
              <a:rPr lang="en-US" sz="600" dirty="0" err="1"/>
              <a:t>Brunschweiler</a:t>
            </a:r>
            <a:r>
              <a:rPr lang="en-US" sz="600" dirty="0"/>
              <a:t> Y, </a:t>
            </a:r>
            <a:r>
              <a:rPr lang="en-US" sz="600" dirty="0" err="1"/>
              <a:t>Faidutti</a:t>
            </a:r>
            <a:r>
              <a:rPr lang="en-US" sz="600" dirty="0"/>
              <a:t> B. </a:t>
            </a:r>
            <a:r>
              <a:rPr lang="en-US" sz="600" dirty="0" err="1"/>
              <a:t>Existe</a:t>
            </a:r>
            <a:r>
              <a:rPr lang="en-US" sz="600" dirty="0"/>
              <a:t>-t-</a:t>
            </a:r>
            <a:r>
              <a:rPr lang="en-US" sz="600" dirty="0" err="1"/>
              <a:t>il</a:t>
            </a:r>
            <a:r>
              <a:rPr lang="en-US" sz="600" dirty="0"/>
              <a:t> encore </a:t>
            </a:r>
            <a:r>
              <a:rPr lang="en-US" sz="600" dirty="0" err="1"/>
              <a:t>une</a:t>
            </a:r>
            <a:r>
              <a:rPr lang="en-US" sz="600" dirty="0"/>
              <a:t> place pour les </a:t>
            </a:r>
            <a:r>
              <a:rPr lang="en-US" sz="600" dirty="0" err="1"/>
              <a:t>homogreffes</a:t>
            </a:r>
            <a:endParaRPr lang="en-US" sz="600" dirty="0"/>
          </a:p>
          <a:p>
            <a:r>
              <a:rPr lang="en-US" sz="600" dirty="0" err="1"/>
              <a:t>veineuses</a:t>
            </a:r>
            <a:r>
              <a:rPr lang="en-US" sz="600" dirty="0"/>
              <a:t> </a:t>
            </a:r>
            <a:r>
              <a:rPr lang="en-US" sz="600" dirty="0" err="1"/>
              <a:t>dans</a:t>
            </a:r>
            <a:r>
              <a:rPr lang="en-US" sz="600" dirty="0"/>
              <a:t> le </a:t>
            </a:r>
            <a:r>
              <a:rPr lang="en-US" sz="600" dirty="0" err="1"/>
              <a:t>sauvetage</a:t>
            </a:r>
            <a:r>
              <a:rPr lang="en-US" sz="600" dirty="0"/>
              <a:t> </a:t>
            </a:r>
            <a:r>
              <a:rPr lang="en-US" sz="600" dirty="0" err="1"/>
              <a:t>artériel</a:t>
            </a:r>
            <a:r>
              <a:rPr lang="en-US" sz="600" dirty="0"/>
              <a:t> des </a:t>
            </a:r>
            <a:r>
              <a:rPr lang="en-US" sz="600" dirty="0" err="1"/>
              <a:t>membres</a:t>
            </a:r>
            <a:r>
              <a:rPr lang="en-US" sz="600" dirty="0"/>
              <a:t> </a:t>
            </a:r>
            <a:r>
              <a:rPr lang="en-US" sz="600" dirty="0" err="1"/>
              <a:t>inférieurs</a:t>
            </a:r>
            <a:r>
              <a:rPr lang="en-US" sz="600" dirty="0"/>
              <a:t> ?</a:t>
            </a:r>
            <a:r>
              <a:rPr lang="en-US" sz="600" dirty="0" err="1"/>
              <a:t>Présenté</a:t>
            </a:r>
            <a:r>
              <a:rPr lang="en-US" sz="600" dirty="0"/>
              <a:t> à la 3éme </a:t>
            </a:r>
            <a:r>
              <a:rPr lang="en-US" sz="600" dirty="0" err="1"/>
              <a:t>réunion</a:t>
            </a:r>
            <a:endParaRPr lang="en-US" sz="600" dirty="0"/>
          </a:p>
          <a:p>
            <a:r>
              <a:rPr lang="en-US" sz="600" dirty="0"/>
              <a:t>commune des </a:t>
            </a:r>
            <a:r>
              <a:rPr lang="en-US" sz="600" dirty="0" err="1"/>
              <a:t>sociétés</a:t>
            </a:r>
            <a:r>
              <a:rPr lang="en-US" sz="600" dirty="0"/>
              <a:t> </a:t>
            </a:r>
            <a:r>
              <a:rPr lang="en-US" sz="600" dirty="0" err="1"/>
              <a:t>Française</a:t>
            </a:r>
            <a:r>
              <a:rPr lang="en-US" sz="600" dirty="0"/>
              <a:t> et Suisse de </a:t>
            </a:r>
            <a:r>
              <a:rPr lang="en-US" sz="600" dirty="0" err="1"/>
              <a:t>Phlébologie</a:t>
            </a:r>
            <a:r>
              <a:rPr lang="en-US" sz="600" dirty="0"/>
              <a:t>, à MONTANA (Suisse), le 24 </a:t>
            </a:r>
            <a:r>
              <a:rPr lang="en-US" sz="600" dirty="0" err="1"/>
              <a:t>Janvier</a:t>
            </a:r>
            <a:endParaRPr lang="en-US" sz="600" dirty="0"/>
          </a:p>
          <a:p>
            <a:r>
              <a:rPr lang="en-US" sz="600" dirty="0"/>
              <a:t>1998.</a:t>
            </a:r>
          </a:p>
          <a:p>
            <a:r>
              <a:rPr lang="en-US" sz="600" dirty="0"/>
              <a:t>9- </a:t>
            </a:r>
            <a:r>
              <a:rPr lang="en-US" sz="600" dirty="0" err="1"/>
              <a:t>Lacroix</a:t>
            </a:r>
            <a:r>
              <a:rPr lang="en-US" sz="600" dirty="0"/>
              <a:t> B. </a:t>
            </a:r>
            <a:r>
              <a:rPr lang="en-US" sz="600" dirty="0" err="1"/>
              <a:t>Homogreffes</a:t>
            </a:r>
            <a:r>
              <a:rPr lang="en-US" sz="600" dirty="0"/>
              <a:t> </a:t>
            </a:r>
            <a:r>
              <a:rPr lang="en-US" sz="600" dirty="0" err="1"/>
              <a:t>veineuses</a:t>
            </a:r>
            <a:r>
              <a:rPr lang="en-US" sz="600" dirty="0"/>
              <a:t> : rapport </a:t>
            </a:r>
            <a:r>
              <a:rPr lang="en-US" sz="600" dirty="0" err="1"/>
              <a:t>préliminaire</a:t>
            </a:r>
            <a:r>
              <a:rPr lang="en-US" sz="600" dirty="0"/>
              <a:t> à propos </a:t>
            </a:r>
            <a:r>
              <a:rPr lang="en-US" sz="600" dirty="0" err="1"/>
              <a:t>d’une</a:t>
            </a:r>
            <a:r>
              <a:rPr lang="en-US" sz="600" dirty="0"/>
              <a:t> </a:t>
            </a:r>
            <a:r>
              <a:rPr lang="en-US" sz="600" dirty="0" err="1"/>
              <a:t>série</a:t>
            </a:r>
            <a:r>
              <a:rPr lang="en-US" sz="600" dirty="0"/>
              <a:t> de 39 </a:t>
            </a:r>
            <a:r>
              <a:rPr lang="en-US" sz="600" dirty="0" err="1"/>
              <a:t>cas</a:t>
            </a:r>
            <a:r>
              <a:rPr lang="en-US" sz="600" dirty="0"/>
              <a:t>.</a:t>
            </a:r>
          </a:p>
          <a:p>
            <a:r>
              <a:rPr lang="en-US" sz="600" dirty="0" err="1"/>
              <a:t>Thèse</a:t>
            </a:r>
            <a:r>
              <a:rPr lang="en-US" sz="600" dirty="0"/>
              <a:t> – </a:t>
            </a:r>
            <a:r>
              <a:rPr lang="en-US" sz="600" dirty="0" err="1"/>
              <a:t>Université</a:t>
            </a:r>
            <a:r>
              <a:rPr lang="en-US" sz="600" dirty="0"/>
              <a:t> Lyon 1 – 1986.</a:t>
            </a:r>
          </a:p>
          <a:p>
            <a:r>
              <a:rPr lang="en-US" sz="600" dirty="0"/>
              <a:t>10- </a:t>
            </a:r>
            <a:r>
              <a:rPr lang="en-US" sz="600" dirty="0" err="1"/>
              <a:t>Bietiger</a:t>
            </a:r>
            <a:r>
              <a:rPr lang="en-US" sz="600" dirty="0"/>
              <a:t> M, </a:t>
            </a:r>
            <a:r>
              <a:rPr lang="en-US" sz="600" dirty="0" err="1"/>
              <a:t>Dalcher</a:t>
            </a:r>
            <a:r>
              <a:rPr lang="en-US" sz="600" dirty="0"/>
              <a:t> G, </a:t>
            </a:r>
            <a:r>
              <a:rPr lang="en-US" sz="600" dirty="0" err="1"/>
              <a:t>Dehaynin</a:t>
            </a:r>
            <a:r>
              <a:rPr lang="en-US" sz="600" dirty="0"/>
              <a:t> G, </a:t>
            </a:r>
            <a:r>
              <a:rPr lang="en-US" sz="600" dirty="0" err="1"/>
              <a:t>Pressel</a:t>
            </a:r>
            <a:r>
              <a:rPr lang="en-US" sz="600" dirty="0"/>
              <a:t> P. Notre </a:t>
            </a:r>
            <a:r>
              <a:rPr lang="en-US" sz="600" dirty="0" err="1"/>
              <a:t>expérience</a:t>
            </a:r>
            <a:r>
              <a:rPr lang="en-US" sz="600" dirty="0"/>
              <a:t> des </a:t>
            </a:r>
            <a:r>
              <a:rPr lang="en-US" sz="600" dirty="0" err="1"/>
              <a:t>greffes</a:t>
            </a:r>
            <a:r>
              <a:rPr lang="en-US" sz="600" dirty="0"/>
              <a:t> </a:t>
            </a:r>
            <a:r>
              <a:rPr lang="en-US" sz="600" dirty="0" err="1"/>
              <a:t>veineuses</a:t>
            </a:r>
            <a:endParaRPr lang="en-US" sz="600" dirty="0"/>
          </a:p>
          <a:p>
            <a:r>
              <a:rPr lang="en-US" sz="600" dirty="0"/>
              <a:t>homologues </a:t>
            </a:r>
            <a:r>
              <a:rPr lang="en-US" sz="600" dirty="0" err="1"/>
              <a:t>conservées</a:t>
            </a:r>
            <a:r>
              <a:rPr lang="en-US" sz="600" dirty="0"/>
              <a:t> </a:t>
            </a:r>
            <a:r>
              <a:rPr lang="en-US" sz="600" dirty="0" err="1"/>
              <a:t>dans</a:t>
            </a:r>
            <a:r>
              <a:rPr lang="en-US" sz="600" dirty="0"/>
              <a:t> la </a:t>
            </a:r>
            <a:r>
              <a:rPr lang="en-US" sz="600" dirty="0" err="1"/>
              <a:t>chirurgie</a:t>
            </a:r>
            <a:r>
              <a:rPr lang="en-US" sz="600" dirty="0"/>
              <a:t> des </a:t>
            </a:r>
            <a:r>
              <a:rPr lang="en-US" sz="600" dirty="0" err="1"/>
              <a:t>artériopathies</a:t>
            </a:r>
            <a:r>
              <a:rPr lang="en-US" sz="600" dirty="0"/>
              <a:t> </a:t>
            </a:r>
            <a:r>
              <a:rPr lang="en-US" sz="600" dirty="0" err="1"/>
              <a:t>périphériques</a:t>
            </a:r>
            <a:r>
              <a:rPr lang="en-US" sz="600" dirty="0"/>
              <a:t>. </a:t>
            </a:r>
            <a:r>
              <a:rPr lang="en-US" sz="600" dirty="0" err="1"/>
              <a:t>Annales</a:t>
            </a:r>
            <a:endParaRPr lang="en-US" sz="600" dirty="0"/>
          </a:p>
          <a:p>
            <a:r>
              <a:rPr lang="en-US" sz="600" dirty="0" err="1"/>
              <a:t>médicales</a:t>
            </a:r>
            <a:r>
              <a:rPr lang="en-US" sz="600" dirty="0"/>
              <a:t> de Nancy. 1979 : 563-566</a:t>
            </a:r>
          </a:p>
          <a:p>
            <a:r>
              <a:rPr lang="en-US" sz="600" dirty="0"/>
              <a:t>Page 2 </a:t>
            </a:r>
            <a:r>
              <a:rPr lang="en-US" sz="600" dirty="0" err="1"/>
              <a:t>sur</a:t>
            </a:r>
            <a:r>
              <a:rPr lang="en-US" sz="600" dirty="0"/>
              <a:t> 2 0510</a:t>
            </a:r>
            <a:endParaRPr lang="en-US" sz="600" b="1" dirty="0"/>
          </a:p>
          <a:p>
            <a:r>
              <a:rPr lang="en-US" sz="600" b="1" dirty="0" err="1"/>
              <a:t>Pontages</a:t>
            </a:r>
            <a:r>
              <a:rPr lang="en-US" sz="600" b="1" dirty="0"/>
              <a:t> </a:t>
            </a:r>
            <a:r>
              <a:rPr lang="en-US" sz="600" b="1" dirty="0" err="1"/>
              <a:t>artério-veineux</a:t>
            </a:r>
            <a:r>
              <a:rPr lang="en-US" sz="600" b="1" dirty="0"/>
              <a:t> pour </a:t>
            </a:r>
            <a:r>
              <a:rPr lang="en-US" sz="600" b="1" dirty="0" err="1"/>
              <a:t>hémodialyse</a:t>
            </a:r>
            <a:r>
              <a:rPr lang="en-US" sz="600" b="1" dirty="0"/>
              <a:t> par </a:t>
            </a:r>
            <a:r>
              <a:rPr lang="en-US" sz="600" b="1" dirty="0" err="1"/>
              <a:t>allogreffes</a:t>
            </a:r>
            <a:r>
              <a:rPr lang="en-US" sz="600" b="1" dirty="0"/>
              <a:t> </a:t>
            </a:r>
            <a:r>
              <a:rPr lang="en-US" sz="600" b="1" dirty="0" err="1"/>
              <a:t>veineuses</a:t>
            </a:r>
            <a:r>
              <a:rPr lang="en-US" sz="600" b="1" dirty="0"/>
              <a:t> </a:t>
            </a:r>
            <a:r>
              <a:rPr lang="en-US" sz="600" b="1" dirty="0" err="1"/>
              <a:t>conservées</a:t>
            </a:r>
            <a:r>
              <a:rPr lang="en-US" sz="600" b="1" dirty="0"/>
              <a:t> à 4°C.</a:t>
            </a:r>
            <a:endParaRPr lang="en-US" sz="600" dirty="0"/>
          </a:p>
          <a:p>
            <a:r>
              <a:rPr lang="en-US" sz="600" dirty="0"/>
              <a:t>1- Schneider Marc – </a:t>
            </a:r>
            <a:r>
              <a:rPr lang="en-US" sz="600" dirty="0" err="1"/>
              <a:t>Utilisation</a:t>
            </a:r>
            <a:r>
              <a:rPr lang="en-US" sz="600" dirty="0"/>
              <a:t> de </a:t>
            </a:r>
            <a:r>
              <a:rPr lang="en-US" sz="600" dirty="0" err="1"/>
              <a:t>greffons</a:t>
            </a:r>
            <a:r>
              <a:rPr lang="en-US" sz="600" dirty="0"/>
              <a:t> </a:t>
            </a:r>
            <a:r>
              <a:rPr lang="en-US" sz="600" dirty="0" err="1"/>
              <a:t>saphènes</a:t>
            </a:r>
            <a:r>
              <a:rPr lang="en-US" sz="600" dirty="0"/>
              <a:t> </a:t>
            </a:r>
            <a:r>
              <a:rPr lang="en-US" sz="600" dirty="0" err="1"/>
              <a:t>conservés</a:t>
            </a:r>
            <a:r>
              <a:rPr lang="en-US" sz="600" dirty="0"/>
              <a:t> </a:t>
            </a:r>
            <a:r>
              <a:rPr lang="en-US" sz="600" dirty="0" err="1"/>
              <a:t>comme</a:t>
            </a:r>
            <a:r>
              <a:rPr lang="en-US" sz="600" dirty="0"/>
              <a:t> </a:t>
            </a:r>
            <a:r>
              <a:rPr lang="en-US" sz="600" dirty="0" err="1"/>
              <a:t>voie</a:t>
            </a:r>
            <a:r>
              <a:rPr lang="en-US" sz="600" dirty="0"/>
              <a:t> </a:t>
            </a:r>
            <a:r>
              <a:rPr lang="en-US" sz="600" dirty="0" err="1"/>
              <a:t>d’abord</a:t>
            </a:r>
            <a:r>
              <a:rPr lang="en-US" sz="600" dirty="0"/>
              <a:t> à long </a:t>
            </a:r>
            <a:r>
              <a:rPr lang="en-US" sz="600" dirty="0" err="1"/>
              <a:t>terme</a:t>
            </a:r>
            <a:endParaRPr lang="en-US" sz="600" dirty="0"/>
          </a:p>
          <a:p>
            <a:r>
              <a:rPr lang="en-US" sz="600" dirty="0"/>
              <a:t>chez les patients </a:t>
            </a:r>
            <a:r>
              <a:rPr lang="en-US" sz="600" dirty="0" err="1"/>
              <a:t>hémodialysés</a:t>
            </a:r>
            <a:r>
              <a:rPr lang="en-US" sz="600" dirty="0"/>
              <a:t> : </a:t>
            </a:r>
            <a:r>
              <a:rPr lang="en-US" sz="600" dirty="0" err="1"/>
              <a:t>résultats</a:t>
            </a:r>
            <a:r>
              <a:rPr lang="en-US" sz="600" dirty="0"/>
              <a:t> </a:t>
            </a:r>
            <a:r>
              <a:rPr lang="en-US" sz="600" dirty="0" err="1"/>
              <a:t>sur</a:t>
            </a:r>
            <a:r>
              <a:rPr lang="en-US" sz="600" dirty="0"/>
              <a:t> 309 </a:t>
            </a:r>
            <a:r>
              <a:rPr lang="en-US" sz="600" dirty="0" err="1"/>
              <a:t>cas</a:t>
            </a:r>
            <a:r>
              <a:rPr lang="en-US" sz="600" dirty="0"/>
              <a:t> – </a:t>
            </a:r>
            <a:r>
              <a:rPr lang="en-US" sz="600" dirty="0" err="1"/>
              <a:t>Thèse</a:t>
            </a:r>
            <a:r>
              <a:rPr lang="en-US" sz="600" dirty="0"/>
              <a:t>, </a:t>
            </a:r>
            <a:r>
              <a:rPr lang="en-US" sz="600" dirty="0" err="1"/>
              <a:t>université</a:t>
            </a:r>
            <a:r>
              <a:rPr lang="en-US" sz="600" dirty="0"/>
              <a:t> Pierre et Marie Curie</a:t>
            </a:r>
          </a:p>
          <a:p>
            <a:r>
              <a:rPr lang="en-US" sz="600" dirty="0"/>
              <a:t>(Paris VI) – 2000 –</a:t>
            </a:r>
          </a:p>
          <a:p>
            <a:r>
              <a:rPr lang="en-US" sz="600" dirty="0"/>
              <a:t>2- Schneider M, </a:t>
            </a:r>
            <a:r>
              <a:rPr lang="en-US" sz="600" dirty="0" err="1"/>
              <a:t>Barrou</a:t>
            </a:r>
            <a:r>
              <a:rPr lang="en-US" sz="600" dirty="0"/>
              <a:t> B, </a:t>
            </a:r>
            <a:r>
              <a:rPr lang="en-US" sz="600" dirty="0" err="1"/>
              <a:t>Cluzel</a:t>
            </a:r>
            <a:r>
              <a:rPr lang="en-US" sz="600" dirty="0"/>
              <a:t> P, </a:t>
            </a:r>
            <a:r>
              <a:rPr lang="en-US" sz="600" dirty="0" err="1"/>
              <a:t>Hamani</a:t>
            </a:r>
            <a:r>
              <a:rPr lang="en-US" sz="600" dirty="0"/>
              <a:t> A, </a:t>
            </a:r>
            <a:r>
              <a:rPr lang="en-US" sz="600" dirty="0" err="1"/>
              <a:t>Deray</a:t>
            </a:r>
            <a:r>
              <a:rPr lang="en-US" sz="600" dirty="0"/>
              <a:t> G, </a:t>
            </a:r>
            <a:r>
              <a:rPr lang="en-US" sz="600" dirty="0" err="1"/>
              <a:t>Bitker</a:t>
            </a:r>
            <a:r>
              <a:rPr lang="en-US" sz="600" dirty="0"/>
              <a:t> M.O, Richard F. </a:t>
            </a:r>
            <a:r>
              <a:rPr lang="en-US" sz="600" dirty="0" err="1"/>
              <a:t>Homogreffe</a:t>
            </a:r>
            <a:endParaRPr lang="en-US" sz="600" dirty="0"/>
          </a:p>
          <a:p>
            <a:r>
              <a:rPr lang="en-US" sz="600" dirty="0" err="1"/>
              <a:t>veineuse</a:t>
            </a:r>
            <a:r>
              <a:rPr lang="en-US" sz="600" dirty="0"/>
              <a:t> </a:t>
            </a:r>
            <a:r>
              <a:rPr lang="en-US" sz="600" dirty="0" err="1"/>
              <a:t>saphène</a:t>
            </a:r>
            <a:r>
              <a:rPr lang="en-US" sz="600" dirty="0"/>
              <a:t> </a:t>
            </a:r>
            <a:r>
              <a:rPr lang="en-US" sz="600" dirty="0" err="1"/>
              <a:t>conservée</a:t>
            </a:r>
            <a:r>
              <a:rPr lang="en-US" sz="600" dirty="0"/>
              <a:t> </a:t>
            </a:r>
            <a:r>
              <a:rPr lang="en-US" sz="600" dirty="0" err="1"/>
              <a:t>comme</a:t>
            </a:r>
            <a:r>
              <a:rPr lang="en-US" sz="600" dirty="0"/>
              <a:t> </a:t>
            </a:r>
            <a:r>
              <a:rPr lang="en-US" sz="600" dirty="0" err="1"/>
              <a:t>abord</a:t>
            </a:r>
            <a:r>
              <a:rPr lang="en-US" sz="600" dirty="0"/>
              <a:t> </a:t>
            </a:r>
            <a:r>
              <a:rPr lang="en-US" sz="600" dirty="0" err="1"/>
              <a:t>vasculaire</a:t>
            </a:r>
            <a:r>
              <a:rPr lang="en-US" sz="600" dirty="0"/>
              <a:t> : </a:t>
            </a:r>
            <a:r>
              <a:rPr lang="en-US" sz="600" dirty="0" err="1"/>
              <a:t>expérience</a:t>
            </a:r>
            <a:r>
              <a:rPr lang="en-US" sz="600" dirty="0"/>
              <a:t> de 309 </a:t>
            </a:r>
            <a:r>
              <a:rPr lang="en-US" sz="600" dirty="0" err="1"/>
              <a:t>cas</a:t>
            </a:r>
            <a:r>
              <a:rPr lang="en-US" sz="600" dirty="0"/>
              <a:t>. </a:t>
            </a:r>
            <a:r>
              <a:rPr lang="en-US" sz="600" dirty="0" err="1"/>
              <a:t>Néphrologie</a:t>
            </a:r>
            <a:endParaRPr lang="en-US" sz="600" dirty="0"/>
          </a:p>
          <a:p>
            <a:r>
              <a:rPr lang="en-US" sz="600" dirty="0"/>
              <a:t>1999 – Vol.20 – n°5 : 272 .</a:t>
            </a:r>
          </a:p>
          <a:p>
            <a:r>
              <a:rPr lang="en-US" sz="600" dirty="0"/>
              <a:t>3- </a:t>
            </a:r>
            <a:r>
              <a:rPr lang="en-US" sz="600" dirty="0" err="1"/>
              <a:t>Bosman</a:t>
            </a:r>
            <a:r>
              <a:rPr lang="en-US" sz="600" dirty="0"/>
              <a:t> P.J, </a:t>
            </a:r>
            <a:r>
              <a:rPr lang="en-US" sz="600" dirty="0" err="1"/>
              <a:t>Blankestijn</a:t>
            </a:r>
            <a:r>
              <a:rPr lang="en-US" sz="600" dirty="0"/>
              <a:t> P.J, van der </a:t>
            </a:r>
            <a:r>
              <a:rPr lang="en-US" sz="600" dirty="0" err="1"/>
              <a:t>Graaf</a:t>
            </a:r>
            <a:r>
              <a:rPr lang="en-US" sz="600" dirty="0"/>
              <a:t> Y, </a:t>
            </a:r>
            <a:r>
              <a:rPr lang="en-US" sz="600" dirty="0" err="1"/>
              <a:t>Heintjes</a:t>
            </a:r>
            <a:r>
              <a:rPr lang="en-US" sz="600" dirty="0"/>
              <a:t> R.J, </a:t>
            </a:r>
            <a:r>
              <a:rPr lang="en-US" sz="600" dirty="0" err="1"/>
              <a:t>Koomans</a:t>
            </a:r>
            <a:r>
              <a:rPr lang="en-US" sz="600" dirty="0"/>
              <a:t> H.A, and </a:t>
            </a:r>
            <a:r>
              <a:rPr lang="en-US" sz="600" dirty="0" err="1"/>
              <a:t>Eikelboom</a:t>
            </a:r>
            <a:r>
              <a:rPr lang="en-US" sz="600" dirty="0"/>
              <a:t> B.C for</a:t>
            </a:r>
            <a:endParaRPr lang="en-GB" sz="600" dirty="0"/>
          </a:p>
          <a:p>
            <a:r>
              <a:rPr lang="en-GB" sz="600" dirty="0"/>
              <a:t>the SMASH study group. A </a:t>
            </a:r>
            <a:r>
              <a:rPr lang="en-GB" sz="600" dirty="0" err="1"/>
              <a:t>comparaison</a:t>
            </a:r>
            <a:r>
              <a:rPr lang="en-GB" sz="600" dirty="0"/>
              <a:t> between PTFE and denatured homologous vein grafts</a:t>
            </a:r>
          </a:p>
          <a:p>
            <a:r>
              <a:rPr lang="en-GB" sz="600" dirty="0"/>
              <a:t>for haemodialysis access : a prospective randomised multicentre trial. </a:t>
            </a:r>
            <a:r>
              <a:rPr lang="en-GB" sz="600" dirty="0" err="1"/>
              <a:t>Eur</a:t>
            </a:r>
            <a:r>
              <a:rPr lang="en-GB" sz="600" dirty="0"/>
              <a:t> J </a:t>
            </a:r>
            <a:r>
              <a:rPr lang="en-GB" sz="600" dirty="0" err="1"/>
              <a:t>Vasc</a:t>
            </a:r>
            <a:r>
              <a:rPr lang="en-GB" sz="600" dirty="0"/>
              <a:t> </a:t>
            </a:r>
            <a:r>
              <a:rPr lang="en-GB" sz="600" dirty="0" err="1"/>
              <a:t>Endovasc</a:t>
            </a:r>
            <a:r>
              <a:rPr lang="en-GB" sz="600" dirty="0"/>
              <a:t> </a:t>
            </a:r>
            <a:r>
              <a:rPr lang="en-GB" sz="600" dirty="0" err="1"/>
              <a:t>Surg</a:t>
            </a:r>
            <a:endParaRPr lang="en-GB" sz="600" dirty="0"/>
          </a:p>
          <a:p>
            <a:r>
              <a:rPr lang="en-GB" sz="600" dirty="0"/>
              <a:t>1998. 16 : 126-132.</a:t>
            </a:r>
          </a:p>
          <a:p>
            <a:r>
              <a:rPr lang="en-GB" sz="600" dirty="0"/>
              <a:t>4- </a:t>
            </a:r>
            <a:r>
              <a:rPr lang="en-GB" sz="600" dirty="0" err="1"/>
              <a:t>Berardinelli</a:t>
            </a:r>
            <a:r>
              <a:rPr lang="en-GB" sz="600" dirty="0"/>
              <a:t> L and </a:t>
            </a:r>
            <a:r>
              <a:rPr lang="en-GB" sz="600" dirty="0" err="1"/>
              <a:t>Vegeto</a:t>
            </a:r>
            <a:r>
              <a:rPr lang="en-GB" sz="600" dirty="0"/>
              <a:t> A. Lessons from 494 </a:t>
            </a:r>
            <a:r>
              <a:rPr lang="en-GB" sz="600" dirty="0" err="1"/>
              <a:t>pemanent</a:t>
            </a:r>
            <a:r>
              <a:rPr lang="en-GB" sz="600" dirty="0"/>
              <a:t> accesses in 348 haemodialysis</a:t>
            </a:r>
          </a:p>
          <a:p>
            <a:r>
              <a:rPr lang="en-GB" sz="600" dirty="0"/>
              <a:t>patients older than 65 years of age : 29 years of experience. </a:t>
            </a:r>
            <a:r>
              <a:rPr lang="en-GB" sz="600" dirty="0" err="1"/>
              <a:t>Nephrol</a:t>
            </a:r>
            <a:r>
              <a:rPr lang="en-GB" sz="600" dirty="0"/>
              <a:t> Dial Transplant 1998</a:t>
            </a:r>
          </a:p>
          <a:p>
            <a:r>
              <a:rPr lang="en-GB" sz="600" dirty="0"/>
              <a:t>13 (</a:t>
            </a:r>
            <a:r>
              <a:rPr lang="en-GB" sz="600" dirty="0" err="1"/>
              <a:t>Suppl</a:t>
            </a:r>
            <a:r>
              <a:rPr lang="en-GB" sz="600" dirty="0"/>
              <a:t> 7) : 73-77.</a:t>
            </a:r>
          </a:p>
          <a:p>
            <a:r>
              <a:rPr lang="en-GB" sz="600" dirty="0"/>
              <a:t>5- </a:t>
            </a:r>
            <a:r>
              <a:rPr lang="en-GB" sz="600" dirty="0" err="1"/>
              <a:t>Gecim</a:t>
            </a:r>
            <a:r>
              <a:rPr lang="en-GB" sz="600" dirty="0"/>
              <a:t> I.E, Ward R.G, </a:t>
            </a:r>
            <a:r>
              <a:rPr lang="en-GB" sz="600" dirty="0" err="1"/>
              <a:t>Bakran</a:t>
            </a:r>
            <a:r>
              <a:rPr lang="en-GB" sz="600" dirty="0"/>
              <a:t> A, </a:t>
            </a:r>
            <a:r>
              <a:rPr lang="en-GB" sz="600" dirty="0" err="1"/>
              <a:t>Aikawa</a:t>
            </a:r>
            <a:r>
              <a:rPr lang="en-GB" sz="600" dirty="0"/>
              <a:t> A, Sells R.A . A Preliminary Experience with</a:t>
            </a:r>
          </a:p>
          <a:p>
            <a:r>
              <a:rPr lang="en-GB" sz="600" dirty="0"/>
              <a:t>the Human Homologous Vein Graft for Vascular Access. Vascular Surgery – 1996 - : 395-398</a:t>
            </a:r>
          </a:p>
          <a:p>
            <a:r>
              <a:rPr lang="en-GB" sz="600" dirty="0"/>
              <a:t>6- </a:t>
            </a:r>
            <a:r>
              <a:rPr lang="en-GB" sz="600" dirty="0" err="1"/>
              <a:t>Heintjes</a:t>
            </a:r>
            <a:r>
              <a:rPr lang="en-GB" sz="600" dirty="0"/>
              <a:t> R.J, </a:t>
            </a:r>
            <a:r>
              <a:rPr lang="en-GB" sz="600" dirty="0" err="1"/>
              <a:t>Eikelboom</a:t>
            </a:r>
            <a:r>
              <a:rPr lang="en-GB" sz="600" dirty="0"/>
              <a:t> B.C, </a:t>
            </a:r>
            <a:r>
              <a:rPr lang="en-GB" sz="600" dirty="0" err="1"/>
              <a:t>Steijling</a:t>
            </a:r>
            <a:r>
              <a:rPr lang="en-GB" sz="600" dirty="0"/>
              <a:t> J.J.F, van </a:t>
            </a:r>
            <a:r>
              <a:rPr lang="en-GB" sz="600" dirty="0" err="1"/>
              <a:t>Reedt</a:t>
            </a:r>
            <a:r>
              <a:rPr lang="en-GB" sz="600" dirty="0"/>
              <a:t> </a:t>
            </a:r>
            <a:r>
              <a:rPr lang="en-GB" sz="600" dirty="0" err="1"/>
              <a:t>Dortland</a:t>
            </a:r>
            <a:r>
              <a:rPr lang="en-GB" sz="600" dirty="0"/>
              <a:t> R.W.H, van der </a:t>
            </a:r>
            <a:r>
              <a:rPr lang="en-GB" sz="600" dirty="0" err="1"/>
              <a:t>Heidjen</a:t>
            </a:r>
            <a:r>
              <a:rPr lang="en-GB" sz="600" dirty="0"/>
              <a:t> F.H.W.M,</a:t>
            </a:r>
          </a:p>
          <a:p>
            <a:r>
              <a:rPr lang="en-GB" sz="600" dirty="0" err="1"/>
              <a:t>Bastini</a:t>
            </a:r>
            <a:r>
              <a:rPr lang="en-GB" sz="600" dirty="0"/>
              <a:t> M, van der </a:t>
            </a:r>
            <a:r>
              <a:rPr lang="en-GB" sz="600" dirty="0" err="1"/>
              <a:t>Graaf</a:t>
            </a:r>
            <a:r>
              <a:rPr lang="en-GB" sz="600" dirty="0"/>
              <a:t> Y, </a:t>
            </a:r>
            <a:r>
              <a:rPr lang="en-GB" sz="600" dirty="0" err="1"/>
              <a:t>Blankestijn</a:t>
            </a:r>
            <a:r>
              <a:rPr lang="en-GB" sz="600" dirty="0"/>
              <a:t> P.J and </a:t>
            </a:r>
            <a:r>
              <a:rPr lang="en-GB" sz="600" dirty="0" err="1"/>
              <a:t>Vos</a:t>
            </a:r>
            <a:r>
              <a:rPr lang="en-GB" sz="600" dirty="0"/>
              <a:t> J. The results of denatured homologous vein</a:t>
            </a:r>
          </a:p>
          <a:p>
            <a:r>
              <a:rPr lang="en-GB" sz="600" dirty="0"/>
              <a:t>grafts as conduits for secondary haemodialysis access surgery. </a:t>
            </a:r>
            <a:r>
              <a:rPr lang="es-ES" sz="600" dirty="0" err="1"/>
              <a:t>Eur</a:t>
            </a:r>
            <a:r>
              <a:rPr lang="es-ES" sz="600" dirty="0"/>
              <a:t> J </a:t>
            </a:r>
            <a:r>
              <a:rPr lang="es-ES" sz="600" dirty="0" err="1"/>
              <a:t>Vasc</a:t>
            </a:r>
            <a:r>
              <a:rPr lang="es-ES" sz="600" dirty="0"/>
              <a:t> </a:t>
            </a:r>
            <a:r>
              <a:rPr lang="es-ES" sz="600" dirty="0" err="1"/>
              <a:t>Endovasc</a:t>
            </a:r>
            <a:r>
              <a:rPr lang="es-ES" sz="600" dirty="0"/>
              <a:t> </a:t>
            </a:r>
            <a:r>
              <a:rPr lang="es-ES" sz="600" dirty="0" err="1"/>
              <a:t>Surg</a:t>
            </a:r>
            <a:endParaRPr lang="es-ES" sz="600" dirty="0"/>
          </a:p>
          <a:p>
            <a:r>
              <a:rPr lang="es-ES" sz="600" dirty="0"/>
              <a:t>1995, 9 : 58-63.</a:t>
            </a:r>
            <a:endParaRPr lang="en-US" sz="600" dirty="0"/>
          </a:p>
          <a:p>
            <a:r>
              <a:rPr lang="en-US" sz="600" dirty="0"/>
              <a:t>7- </a:t>
            </a:r>
            <a:r>
              <a:rPr lang="en-US" sz="600" dirty="0" err="1"/>
              <a:t>Bonnaud</a:t>
            </a:r>
            <a:r>
              <a:rPr lang="en-US" sz="600" dirty="0"/>
              <a:t> P, </a:t>
            </a:r>
            <a:r>
              <a:rPr lang="en-US" sz="600" dirty="0" err="1"/>
              <a:t>Lebkiri</a:t>
            </a:r>
            <a:r>
              <a:rPr lang="en-US" sz="600" dirty="0"/>
              <a:t> B, </a:t>
            </a:r>
            <a:r>
              <a:rPr lang="en-US" sz="600" dirty="0" err="1"/>
              <a:t>Boudier</a:t>
            </a:r>
            <a:r>
              <a:rPr lang="en-US" sz="600" dirty="0"/>
              <a:t> L et Man NK. </a:t>
            </a:r>
            <a:r>
              <a:rPr lang="en-US" sz="600" dirty="0" err="1"/>
              <a:t>Greffons</a:t>
            </a:r>
            <a:r>
              <a:rPr lang="en-US" sz="600" dirty="0"/>
              <a:t> </a:t>
            </a:r>
            <a:r>
              <a:rPr lang="en-US" sz="600" dirty="0" err="1"/>
              <a:t>saphènes</a:t>
            </a:r>
            <a:r>
              <a:rPr lang="en-US" sz="600" dirty="0"/>
              <a:t> </a:t>
            </a:r>
            <a:r>
              <a:rPr lang="en-US" sz="600" dirty="0" err="1"/>
              <a:t>conservés</a:t>
            </a:r>
            <a:r>
              <a:rPr lang="en-US" sz="600" dirty="0"/>
              <a:t> en </a:t>
            </a:r>
            <a:r>
              <a:rPr lang="en-US" sz="600" dirty="0" err="1"/>
              <a:t>hémodialyse</a:t>
            </a:r>
            <a:r>
              <a:rPr lang="en-US" sz="600" dirty="0"/>
              <a:t>. </a:t>
            </a:r>
            <a:r>
              <a:rPr lang="en-US" sz="600" dirty="0" err="1"/>
              <a:t>Vingt</a:t>
            </a:r>
            <a:endParaRPr lang="en-US" sz="600" dirty="0"/>
          </a:p>
          <a:p>
            <a:r>
              <a:rPr lang="en-US" sz="600" dirty="0" err="1"/>
              <a:t>ans</a:t>
            </a:r>
            <a:r>
              <a:rPr lang="en-US" sz="600" dirty="0"/>
              <a:t> </a:t>
            </a:r>
            <a:r>
              <a:rPr lang="en-US" sz="600" dirty="0" err="1"/>
              <a:t>d’expérience</a:t>
            </a:r>
            <a:r>
              <a:rPr lang="en-US" sz="600" dirty="0"/>
              <a:t>. </a:t>
            </a:r>
            <a:r>
              <a:rPr lang="en-US" sz="600" dirty="0" err="1"/>
              <a:t>Néphrologie</a:t>
            </a:r>
            <a:r>
              <a:rPr lang="en-US" sz="600" dirty="0"/>
              <a:t> 1994, 15 : 177-180.</a:t>
            </a:r>
          </a:p>
          <a:p>
            <a:r>
              <a:rPr lang="en-US" sz="600" dirty="0"/>
              <a:t>8- R.P. </a:t>
            </a:r>
            <a:r>
              <a:rPr lang="en-US" sz="600" dirty="0" err="1"/>
              <a:t>Staal,H.L.F</a:t>
            </a:r>
            <a:r>
              <a:rPr lang="en-US" sz="600" dirty="0"/>
              <a:t>. </a:t>
            </a:r>
            <a:r>
              <a:rPr lang="en-US" sz="600" dirty="0" err="1"/>
              <a:t>Brom</a:t>
            </a:r>
            <a:r>
              <a:rPr lang="en-US" sz="600" dirty="0"/>
              <a:t>. </a:t>
            </a:r>
            <a:r>
              <a:rPr lang="en-GB" sz="600" dirty="0"/>
              <a:t>Homologous venous grafts for access surgery. In Progress in Access</a:t>
            </a:r>
          </a:p>
          <a:p>
            <a:r>
              <a:rPr lang="en-GB" sz="600" dirty="0"/>
              <a:t>Surgery 1990 : 22-25. Ed. by J.H.M. </a:t>
            </a:r>
            <a:r>
              <a:rPr lang="en-GB" sz="600" dirty="0" err="1"/>
              <a:t>Dortoir</a:t>
            </a:r>
            <a:r>
              <a:rPr lang="en-GB" sz="600" dirty="0"/>
              <a:t>, P.J.E.H.M. </a:t>
            </a:r>
            <a:r>
              <a:rPr lang="en-GB" sz="600" dirty="0" err="1"/>
              <a:t>Kistlaar</a:t>
            </a:r>
            <a:r>
              <a:rPr lang="en-GB" sz="600" dirty="0"/>
              <a:t>, </a:t>
            </a:r>
            <a:r>
              <a:rPr lang="en-GB" sz="600" dirty="0" err="1"/>
              <a:t>G.Kootstra</a:t>
            </a:r>
            <a:r>
              <a:rPr lang="en-GB" sz="600" dirty="0"/>
              <a:t>. Maastricht.</a:t>
            </a:r>
          </a:p>
          <a:p>
            <a:r>
              <a:rPr lang="en-GB" sz="600" dirty="0"/>
              <a:t>9- </a:t>
            </a:r>
            <a:r>
              <a:rPr lang="en-GB" sz="600" dirty="0" err="1"/>
              <a:t>L.Berardinelli</a:t>
            </a:r>
            <a:r>
              <a:rPr lang="en-GB" sz="600" dirty="0"/>
              <a:t>, </a:t>
            </a:r>
            <a:r>
              <a:rPr lang="en-GB" sz="600" dirty="0" err="1"/>
              <a:t>M.Raiteri</a:t>
            </a:r>
            <a:r>
              <a:rPr lang="en-GB" sz="600" dirty="0"/>
              <a:t>, </a:t>
            </a:r>
            <a:r>
              <a:rPr lang="en-GB" sz="600" dirty="0" err="1"/>
              <a:t>R.Canal</a:t>
            </a:r>
            <a:r>
              <a:rPr lang="en-GB" sz="600" dirty="0"/>
              <a:t>, </a:t>
            </a:r>
            <a:r>
              <a:rPr lang="en-GB" sz="600" dirty="0" err="1"/>
              <a:t>G.Tonello</a:t>
            </a:r>
            <a:r>
              <a:rPr lang="en-GB" sz="600" dirty="0"/>
              <a:t>, </a:t>
            </a:r>
            <a:r>
              <a:rPr lang="en-GB" sz="600" dirty="0" err="1"/>
              <a:t>R.Dallatana</a:t>
            </a:r>
            <a:r>
              <a:rPr lang="en-GB" sz="600" dirty="0"/>
              <a:t>, </a:t>
            </a:r>
            <a:r>
              <a:rPr lang="en-GB" sz="600" dirty="0" err="1"/>
              <a:t>A.Vegeto</a:t>
            </a:r>
            <a:r>
              <a:rPr lang="en-GB" sz="600" dirty="0"/>
              <a:t> Peculiar complications and</a:t>
            </a:r>
          </a:p>
          <a:p>
            <a:r>
              <a:rPr lang="en-GB" sz="600" dirty="0"/>
              <a:t>differentiated surgical treatment using various prosthetic materials. Experience with 708 graft</a:t>
            </a:r>
          </a:p>
          <a:p>
            <a:r>
              <a:rPr lang="en-GB" sz="600" dirty="0" err="1"/>
              <a:t>fistuals</a:t>
            </a:r>
            <a:r>
              <a:rPr lang="en-GB" sz="600" dirty="0"/>
              <a:t> for </a:t>
            </a:r>
            <a:r>
              <a:rPr lang="en-GB" sz="600" dirty="0" err="1"/>
              <a:t>hemodialysis</a:t>
            </a:r>
            <a:r>
              <a:rPr lang="en-GB" sz="600" dirty="0"/>
              <a:t>. In Progress in Access Surgery 1990 : 29-34. Ed. by J.H.M. </a:t>
            </a:r>
            <a:r>
              <a:rPr lang="en-GB" sz="600" dirty="0" err="1"/>
              <a:t>Dortoir</a:t>
            </a:r>
            <a:r>
              <a:rPr lang="en-GB" sz="600" dirty="0"/>
              <a:t>,</a:t>
            </a:r>
          </a:p>
          <a:p>
            <a:r>
              <a:rPr lang="en-GB" sz="600" dirty="0"/>
              <a:t>P.J.E.H.M. </a:t>
            </a:r>
            <a:r>
              <a:rPr lang="en-GB" sz="600" dirty="0" err="1"/>
              <a:t>Kistlaar</a:t>
            </a:r>
            <a:r>
              <a:rPr lang="en-GB" sz="600" dirty="0"/>
              <a:t>, </a:t>
            </a:r>
            <a:r>
              <a:rPr lang="en-GB" sz="600" dirty="0" err="1"/>
              <a:t>G.Kootstra</a:t>
            </a:r>
            <a:r>
              <a:rPr lang="en-GB" sz="600" dirty="0"/>
              <a:t>, Maastricht.</a:t>
            </a:r>
          </a:p>
          <a:p>
            <a:r>
              <a:rPr lang="en-GB" sz="600" dirty="0"/>
              <a:t>10- </a:t>
            </a:r>
            <a:r>
              <a:rPr lang="en-GB" sz="600" dirty="0" err="1"/>
              <a:t>F.Längle</a:t>
            </a:r>
            <a:r>
              <a:rPr lang="en-GB" sz="600" dirty="0"/>
              <a:t>, K. </a:t>
            </a:r>
            <a:r>
              <a:rPr lang="en-GB" sz="600" dirty="0" err="1"/>
              <a:t>Derfler</a:t>
            </a:r>
            <a:r>
              <a:rPr lang="en-GB" sz="600" dirty="0"/>
              <a:t>, B. </a:t>
            </a:r>
            <a:r>
              <a:rPr lang="en-GB" sz="600" dirty="0" err="1"/>
              <a:t>Watschinger</a:t>
            </a:r>
            <a:r>
              <a:rPr lang="en-GB" sz="600" dirty="0"/>
              <a:t>, M. </a:t>
            </a:r>
            <a:r>
              <a:rPr lang="en-GB" sz="600" dirty="0" err="1"/>
              <a:t>Gnant</a:t>
            </a:r>
            <a:r>
              <a:rPr lang="en-GB" sz="600" dirty="0"/>
              <a:t>, </a:t>
            </a:r>
            <a:r>
              <a:rPr lang="en-GB" sz="600" dirty="0" err="1"/>
              <a:t>P.Götzinger</a:t>
            </a:r>
            <a:r>
              <a:rPr lang="en-GB" sz="600" dirty="0"/>
              <a:t>, </a:t>
            </a:r>
            <a:r>
              <a:rPr lang="en-GB" sz="600" dirty="0" err="1"/>
              <a:t>P.Wamser</a:t>
            </a:r>
            <a:r>
              <a:rPr lang="en-GB" sz="600" dirty="0"/>
              <a:t>, </a:t>
            </a:r>
            <a:r>
              <a:rPr lang="en-GB" sz="600" dirty="0" err="1"/>
              <a:t>W.Manker</a:t>
            </a:r>
            <a:r>
              <a:rPr lang="en-GB" sz="600" dirty="0"/>
              <a:t>,</a:t>
            </a:r>
            <a:endParaRPr lang="en-US" sz="600" dirty="0"/>
          </a:p>
          <a:p>
            <a:r>
              <a:rPr lang="en-US" sz="600" dirty="0" err="1"/>
              <a:t>F.Mühlbacher</a:t>
            </a:r>
            <a:r>
              <a:rPr lang="en-US" sz="600" dirty="0"/>
              <a:t>. Homologous saphenous veins as </a:t>
            </a:r>
            <a:r>
              <a:rPr lang="en-US" sz="600" dirty="0" err="1"/>
              <a:t>arterio</a:t>
            </a:r>
            <a:r>
              <a:rPr lang="en-US" sz="600" dirty="0"/>
              <a:t> venous fistulas. </a:t>
            </a:r>
            <a:r>
              <a:rPr lang="en-GB" sz="600" dirty="0"/>
              <a:t>A </a:t>
            </a:r>
            <a:r>
              <a:rPr lang="en-GB" sz="600" dirty="0" err="1"/>
              <a:t>comparaison</a:t>
            </a:r>
            <a:r>
              <a:rPr lang="en-GB" sz="600" dirty="0"/>
              <a:t> with</a:t>
            </a:r>
          </a:p>
          <a:p>
            <a:r>
              <a:rPr lang="en-GB" sz="600" dirty="0"/>
              <a:t>different graft materials for vascular access. In Progress in Access Surgery 1990 : 35-40. Ed. by</a:t>
            </a:r>
          </a:p>
          <a:p>
            <a:r>
              <a:rPr lang="en-GB" sz="600" dirty="0"/>
              <a:t>J.H.M. </a:t>
            </a:r>
            <a:r>
              <a:rPr lang="en-GB" sz="600" dirty="0" err="1"/>
              <a:t>Dortoir</a:t>
            </a:r>
            <a:r>
              <a:rPr lang="en-GB" sz="600" dirty="0"/>
              <a:t>, </a:t>
            </a:r>
            <a:r>
              <a:rPr lang="en-GB" sz="600" dirty="0" err="1"/>
              <a:t>P.J.E.H.M.Kitslaar</a:t>
            </a:r>
            <a:r>
              <a:rPr lang="en-GB" sz="600" dirty="0"/>
              <a:t>, </a:t>
            </a:r>
            <a:r>
              <a:rPr lang="en-GB" sz="600" dirty="0" err="1"/>
              <a:t>G.Kootstra</a:t>
            </a:r>
            <a:r>
              <a:rPr lang="en-GB" sz="600" dirty="0"/>
              <a:t>, Maastricht.</a:t>
            </a:r>
            <a:endParaRPr lang="en-US" sz="600" dirty="0"/>
          </a:p>
          <a:p>
            <a:r>
              <a:rPr lang="en-US" sz="600" dirty="0"/>
              <a:t>11- </a:t>
            </a:r>
            <a:r>
              <a:rPr lang="en-US" sz="600" dirty="0" err="1"/>
              <a:t>Bitker</a:t>
            </a:r>
            <a:r>
              <a:rPr lang="en-US" sz="600" dirty="0"/>
              <a:t> M.O, </a:t>
            </a:r>
            <a:r>
              <a:rPr lang="en-US" sz="600" dirty="0" err="1"/>
              <a:t>Rottembourg</a:t>
            </a:r>
            <a:r>
              <a:rPr lang="en-US" sz="600" dirty="0"/>
              <a:t> J, </a:t>
            </a:r>
            <a:r>
              <a:rPr lang="en-US" sz="600" dirty="0" err="1"/>
              <a:t>Chatelain</a:t>
            </a:r>
            <a:r>
              <a:rPr lang="en-US" sz="600" dirty="0"/>
              <a:t> C. </a:t>
            </a:r>
            <a:r>
              <a:rPr lang="en-US" sz="600" dirty="0" err="1"/>
              <a:t>Voies</a:t>
            </a:r>
            <a:r>
              <a:rPr lang="en-US" sz="600" dirty="0"/>
              <a:t> </a:t>
            </a:r>
            <a:r>
              <a:rPr lang="en-US" sz="600" dirty="0" err="1"/>
              <a:t>d’abord</a:t>
            </a:r>
            <a:r>
              <a:rPr lang="en-US" sz="600" dirty="0"/>
              <a:t> </a:t>
            </a:r>
            <a:r>
              <a:rPr lang="en-US" sz="600" dirty="0" err="1"/>
              <a:t>vasculaires</a:t>
            </a:r>
            <a:r>
              <a:rPr lang="en-US" sz="600" dirty="0"/>
              <a:t> : </a:t>
            </a:r>
            <a:r>
              <a:rPr lang="en-US" sz="600" dirty="0" err="1"/>
              <a:t>utilisation</a:t>
            </a:r>
            <a:r>
              <a:rPr lang="en-US" sz="600" dirty="0"/>
              <a:t> des </a:t>
            </a:r>
            <a:r>
              <a:rPr lang="en-US" sz="600" dirty="0" err="1"/>
              <a:t>greffons</a:t>
            </a:r>
            <a:endParaRPr lang="en-US" sz="600" dirty="0"/>
          </a:p>
          <a:p>
            <a:r>
              <a:rPr lang="en-US" sz="600" dirty="0" err="1"/>
              <a:t>biologiques</a:t>
            </a:r>
            <a:r>
              <a:rPr lang="en-US" sz="600" dirty="0"/>
              <a:t>. </a:t>
            </a:r>
            <a:r>
              <a:rPr lang="en-US" sz="600" dirty="0" err="1"/>
              <a:t>Annales</a:t>
            </a:r>
            <a:r>
              <a:rPr lang="en-US" sz="600" dirty="0"/>
              <a:t> </a:t>
            </a:r>
            <a:r>
              <a:rPr lang="en-US" sz="600" dirty="0" err="1"/>
              <a:t>d’urologie</a:t>
            </a:r>
            <a:r>
              <a:rPr lang="en-US" sz="600" dirty="0"/>
              <a:t>, 1985, 19 : 225-227.</a:t>
            </a:r>
          </a:p>
          <a:p>
            <a:r>
              <a:rPr lang="en-US" sz="600" dirty="0"/>
              <a:t>12- </a:t>
            </a:r>
            <a:r>
              <a:rPr lang="en-US" sz="600" dirty="0" err="1"/>
              <a:t>Guidoin</a:t>
            </a:r>
            <a:r>
              <a:rPr lang="en-US" sz="600" dirty="0"/>
              <a:t> R, Roy P.E, </a:t>
            </a:r>
            <a:r>
              <a:rPr lang="en-US" sz="600" dirty="0" err="1"/>
              <a:t>Bonnaud</a:t>
            </a:r>
            <a:r>
              <a:rPr lang="en-US" sz="600" dirty="0"/>
              <a:t> P, </a:t>
            </a:r>
            <a:r>
              <a:rPr lang="en-US" sz="600" dirty="0" err="1"/>
              <a:t>Marois</a:t>
            </a:r>
            <a:r>
              <a:rPr lang="en-US" sz="600" dirty="0"/>
              <a:t> M, King M, </a:t>
            </a:r>
            <a:r>
              <a:rPr lang="en-US" sz="600" dirty="0" err="1"/>
              <a:t>Beaudoin</a:t>
            </a:r>
            <a:r>
              <a:rPr lang="en-US" sz="600" dirty="0"/>
              <a:t> G, </a:t>
            </a:r>
            <a:r>
              <a:rPr lang="en-US" sz="600" dirty="0" err="1"/>
              <a:t>Paynter</a:t>
            </a:r>
            <a:r>
              <a:rPr lang="en-US" sz="600" dirty="0"/>
              <a:t> R, Hebert J, </a:t>
            </a:r>
            <a:r>
              <a:rPr lang="en-US" sz="600" dirty="0" err="1"/>
              <a:t>Gosselin</a:t>
            </a:r>
            <a:endParaRPr lang="en-US" sz="600" dirty="0"/>
          </a:p>
          <a:p>
            <a:r>
              <a:rPr lang="en-US" sz="600" dirty="0"/>
              <a:t>C. </a:t>
            </a:r>
            <a:r>
              <a:rPr lang="en-US" sz="600" dirty="0" err="1"/>
              <a:t>Veines</a:t>
            </a:r>
            <a:r>
              <a:rPr lang="en-US" sz="600" dirty="0"/>
              <a:t> de stripping </a:t>
            </a:r>
            <a:r>
              <a:rPr lang="en-US" sz="600" dirty="0" err="1"/>
              <a:t>comme</a:t>
            </a:r>
            <a:r>
              <a:rPr lang="en-US" sz="600" dirty="0"/>
              <a:t> </a:t>
            </a:r>
            <a:r>
              <a:rPr lang="en-US" sz="600" dirty="0" err="1"/>
              <a:t>abord</a:t>
            </a:r>
            <a:r>
              <a:rPr lang="en-US" sz="600" dirty="0"/>
              <a:t> </a:t>
            </a:r>
            <a:r>
              <a:rPr lang="en-US" sz="600" dirty="0" err="1"/>
              <a:t>vasculaire</a:t>
            </a:r>
            <a:r>
              <a:rPr lang="en-US" sz="600" dirty="0"/>
              <a:t> </a:t>
            </a:r>
            <a:r>
              <a:rPr lang="en-US" sz="600" dirty="0" err="1"/>
              <a:t>secondaire</a:t>
            </a:r>
            <a:r>
              <a:rPr lang="en-US" sz="600" dirty="0"/>
              <a:t> pour </a:t>
            </a:r>
            <a:r>
              <a:rPr lang="en-US" sz="600" dirty="0" err="1"/>
              <a:t>l’hémodialyse</a:t>
            </a:r>
            <a:r>
              <a:rPr lang="en-US" sz="600" dirty="0"/>
              <a:t>.</a:t>
            </a:r>
          </a:p>
          <a:p>
            <a:r>
              <a:rPr lang="en-US" sz="600" dirty="0"/>
              <a:t>Journal des Maladies </a:t>
            </a:r>
            <a:r>
              <a:rPr lang="en-US" sz="600" dirty="0" err="1"/>
              <a:t>Vasculaires</a:t>
            </a:r>
            <a:r>
              <a:rPr lang="en-US" sz="600" dirty="0"/>
              <a:t> 1985 10 n°4 : 331-342.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636963" y="549275"/>
            <a:ext cx="51117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b="1" dirty="0">
                <a:hlinkClick r:id="rId3"/>
              </a:rPr>
              <a:t>NEJM </a:t>
            </a:r>
            <a:r>
              <a:rPr lang="en-GB" sz="1600" dirty="0"/>
              <a:t>| </a:t>
            </a:r>
          </a:p>
          <a:p>
            <a:r>
              <a:rPr lang="en-US" sz="1600" b="1" dirty="0"/>
              <a:t>Volume 361:235-244</a:t>
            </a:r>
            <a:r>
              <a:rPr lang="en-US" sz="1600" b="1" dirty="0">
                <a:hlinkClick r:id="rId4"/>
              </a:rPr>
              <a:t>July 16, 2009</a:t>
            </a:r>
            <a:r>
              <a:rPr lang="en-US" sz="1600" b="1" dirty="0"/>
              <a:t>Number 3</a:t>
            </a:r>
            <a:r>
              <a:rPr lang="en-US" sz="1600" dirty="0"/>
              <a:t>Nex</a:t>
            </a:r>
          </a:p>
          <a:p>
            <a:endParaRPr lang="en-US" sz="1600" dirty="0"/>
          </a:p>
          <a:p>
            <a:r>
              <a:rPr lang="en-GB" sz="1600" b="1" dirty="0" smtClean="0"/>
              <a:t>Endoscopic </a:t>
            </a:r>
            <a:r>
              <a:rPr lang="en-GB" sz="1600" b="1" dirty="0"/>
              <a:t>versus Open Vein-Graft Harvesting in Coronary-Artery Bypass Surgery</a:t>
            </a:r>
            <a:endParaRPr lang="en-GB" sz="1600" i="1" dirty="0"/>
          </a:p>
          <a:p>
            <a:r>
              <a:rPr lang="en-GB" sz="1600" i="1" dirty="0"/>
              <a:t>Renato D. Lopes, M.D., Ph.D., Gail E. </a:t>
            </a:r>
            <a:r>
              <a:rPr lang="en-GB" sz="1600" i="1" dirty="0" err="1"/>
              <a:t>Hafley</a:t>
            </a:r>
            <a:r>
              <a:rPr lang="en-GB" sz="1600" i="1" dirty="0"/>
              <a:t>, M.S., Keith B. Allen, M.D., T. Bruce Ferguson, M.D., Eric D. Peterson, M.D., M.P.H., Robert A. Harrington, M.D., </a:t>
            </a:r>
            <a:r>
              <a:rPr lang="en-GB" sz="1600" i="1" dirty="0" err="1"/>
              <a:t>Rajendra</a:t>
            </a:r>
            <a:r>
              <a:rPr lang="en-GB" sz="1600" i="1" dirty="0"/>
              <a:t> H. Mehta, M.D., C. Michael Gibson, M.D., Michael J. Mack, M.D., Nicholas T. </a:t>
            </a:r>
            <a:r>
              <a:rPr lang="en-GB" sz="1600" i="1" dirty="0" err="1"/>
              <a:t>Kouchoukos</a:t>
            </a:r>
            <a:r>
              <a:rPr lang="en-GB" sz="1600" i="1" dirty="0"/>
              <a:t>, M.D., Robert M. </a:t>
            </a:r>
            <a:r>
              <a:rPr lang="en-GB" sz="1600" i="1" dirty="0" err="1"/>
              <a:t>Califf</a:t>
            </a:r>
            <a:r>
              <a:rPr lang="en-GB" sz="1600" i="1" dirty="0"/>
              <a:t>, M.D., and John H. Alexander, M.D., M.H.S.</a:t>
            </a:r>
            <a:r>
              <a:rPr lang="en-GB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13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981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Problème éthique de la destruction du capital veineux (</a:t>
            </a:r>
            <a:r>
              <a:rPr lang="fr-FR" sz="2800" b="1" dirty="0">
                <a:solidFill>
                  <a:srgbClr val="FFFF00"/>
                </a:solidFill>
              </a:rPr>
              <a:t>G.DE WAILLY</a:t>
            </a:r>
            <a:r>
              <a:rPr lang="fr-FR" sz="3600" b="1" dirty="0" smtClean="0">
                <a:solidFill>
                  <a:srgbClr val="FFFF00"/>
                </a:solidFill>
              </a:rPr>
              <a:t>)</a:t>
            </a:r>
            <a:br>
              <a:rPr lang="fr-FR" sz="3600" b="1" dirty="0" smtClean="0">
                <a:solidFill>
                  <a:srgbClr val="FFFF00"/>
                </a:solidFill>
              </a:rPr>
            </a:br>
            <a:r>
              <a:rPr lang="fr-FR" sz="3600" b="1" dirty="0" err="1" smtClean="0">
                <a:solidFill>
                  <a:srgbClr val="FFFF00"/>
                </a:solidFill>
              </a:rPr>
              <a:t>Svce</a:t>
            </a:r>
            <a:r>
              <a:rPr lang="fr-FR" sz="3600" b="1" dirty="0" smtClean="0">
                <a:solidFill>
                  <a:srgbClr val="FFFF00"/>
                </a:solidFill>
              </a:rPr>
              <a:t> Chirurgie Vasculaire </a:t>
            </a:r>
            <a:br>
              <a:rPr lang="fr-FR" sz="3600" b="1" dirty="0" smtClean="0">
                <a:solidFill>
                  <a:srgbClr val="FFFF00"/>
                </a:solidFill>
              </a:rPr>
            </a:br>
            <a:r>
              <a:rPr lang="fr-FR" sz="3600" b="1" dirty="0" smtClean="0">
                <a:solidFill>
                  <a:srgbClr val="FFFF00"/>
                </a:solidFill>
              </a:rPr>
              <a:t>CHU </a:t>
            </a:r>
            <a:r>
              <a:rPr lang="fr-FR" sz="3600" b="1" dirty="0" err="1" smtClean="0">
                <a:solidFill>
                  <a:srgbClr val="FFFF00"/>
                </a:solidFill>
              </a:rPr>
              <a:t>Pité</a:t>
            </a:r>
            <a:r>
              <a:rPr lang="fr-FR" sz="3600" b="1" dirty="0" smtClean="0">
                <a:solidFill>
                  <a:srgbClr val="FFFF00"/>
                </a:solidFill>
              </a:rPr>
              <a:t> </a:t>
            </a:r>
            <a:r>
              <a:rPr lang="fr-FR" sz="3600" b="1" dirty="0" err="1" smtClean="0">
                <a:solidFill>
                  <a:srgbClr val="FFFF00"/>
                </a:solidFill>
              </a:rPr>
              <a:t>Salpétrière</a:t>
            </a:r>
            <a:r>
              <a:rPr lang="fr-FR" sz="3600" b="1" dirty="0" smtClean="0">
                <a:solidFill>
                  <a:srgbClr val="FFFF00"/>
                </a:solidFill>
              </a:rPr>
              <a:t> </a:t>
            </a:r>
            <a:r>
              <a:rPr lang="fr-FR" sz="3600" b="1" dirty="0">
                <a:solidFill>
                  <a:srgbClr val="FFFF00"/>
                </a:solidFill>
              </a:rPr>
              <a:t/>
            </a:r>
            <a:br>
              <a:rPr lang="fr-FR" sz="3600" b="1" dirty="0">
                <a:solidFill>
                  <a:srgbClr val="FFFF00"/>
                </a:solidFill>
              </a:rPr>
            </a:br>
            <a:r>
              <a:rPr lang="fr-FR" sz="3600" dirty="0">
                <a:solidFill>
                  <a:srgbClr val="9999FF"/>
                </a:solidFill>
              </a:rPr>
              <a:t>Principe de non malfaisance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82552"/>
            <a:ext cx="8458200" cy="4114800"/>
          </a:xfrm>
        </p:spPr>
        <p:txBody>
          <a:bodyPr/>
          <a:lstStyle/>
          <a:p>
            <a:r>
              <a:rPr lang="fr-FR" sz="2800" dirty="0">
                <a:solidFill>
                  <a:srgbClr val="FFFFFF"/>
                </a:solidFill>
              </a:rPr>
              <a:t>Matériel de revascularisation</a:t>
            </a:r>
          </a:p>
          <a:p>
            <a:pPr lvl="1"/>
            <a:r>
              <a:rPr lang="fr-FR" sz="2400" dirty="0">
                <a:solidFill>
                  <a:srgbClr val="FFFFFF"/>
                </a:solidFill>
              </a:rPr>
              <a:t>Pontages sous articulaires</a:t>
            </a:r>
          </a:p>
          <a:p>
            <a:pPr lvl="1"/>
            <a:r>
              <a:rPr lang="fr-FR" sz="2400" dirty="0">
                <a:solidFill>
                  <a:srgbClr val="FFFFFF"/>
                </a:solidFill>
              </a:rPr>
              <a:t>Pontages sus articulaire avec mauvais lit d’aval</a:t>
            </a:r>
          </a:p>
          <a:p>
            <a:pPr lvl="1"/>
            <a:r>
              <a:rPr lang="fr-FR" sz="2400" dirty="0">
                <a:solidFill>
                  <a:srgbClr val="FFFFFF"/>
                </a:solidFill>
              </a:rPr>
              <a:t>Pontages en milieu septique</a:t>
            </a:r>
          </a:p>
          <a:p>
            <a:pPr lvl="1"/>
            <a:r>
              <a:rPr lang="fr-FR" sz="2400" dirty="0">
                <a:solidFill>
                  <a:srgbClr val="FFFFFF"/>
                </a:solidFill>
              </a:rPr>
              <a:t>Pontages coronaires multiples</a:t>
            </a:r>
          </a:p>
          <a:p>
            <a:pPr lvl="1"/>
            <a:r>
              <a:rPr lang="fr-FR" sz="2400" dirty="0">
                <a:solidFill>
                  <a:srgbClr val="FFFFFF"/>
                </a:solidFill>
              </a:rPr>
              <a:t>Pontages au membre supérieur</a:t>
            </a:r>
          </a:p>
          <a:p>
            <a:r>
              <a:rPr lang="fr-FR" sz="2800" dirty="0">
                <a:solidFill>
                  <a:srgbClr val="FFFFFF"/>
                </a:solidFill>
              </a:rPr>
              <a:t>Matériel veineux utilisable</a:t>
            </a:r>
          </a:p>
          <a:p>
            <a:pPr lvl="1"/>
            <a:r>
              <a:rPr lang="fr-FR" sz="2400" dirty="0">
                <a:solidFill>
                  <a:srgbClr val="FFFFFF"/>
                </a:solidFill>
              </a:rPr>
              <a:t>Diamètre &lt; 8 mm</a:t>
            </a:r>
          </a:p>
          <a:p>
            <a:pPr lvl="1"/>
            <a:r>
              <a:rPr lang="fr-FR" sz="2400" dirty="0">
                <a:solidFill>
                  <a:srgbClr val="FFFFFF"/>
                </a:solidFill>
              </a:rPr>
              <a:t>Avec quelques dilatations modérées</a:t>
            </a:r>
          </a:p>
          <a:p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43037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981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Problème éthique de la destruction du capital veineux (</a:t>
            </a:r>
            <a:r>
              <a:rPr lang="fr-FR" sz="2800" b="1" dirty="0">
                <a:solidFill>
                  <a:srgbClr val="FFFF00"/>
                </a:solidFill>
              </a:rPr>
              <a:t>G.DE WAILLY</a:t>
            </a:r>
            <a:r>
              <a:rPr lang="fr-FR" sz="3600" b="1" dirty="0">
                <a:solidFill>
                  <a:srgbClr val="FFFF00"/>
                </a:solidFill>
              </a:rPr>
              <a:t>)</a:t>
            </a:r>
            <a:br>
              <a:rPr lang="fr-FR" sz="3600" b="1" dirty="0">
                <a:solidFill>
                  <a:srgbClr val="FFFF00"/>
                </a:solidFill>
              </a:rPr>
            </a:br>
            <a:r>
              <a:rPr lang="fr-FR" sz="3600" b="1" dirty="0" err="1">
                <a:solidFill>
                  <a:srgbClr val="FFFF00"/>
                </a:solidFill>
              </a:rPr>
              <a:t>Svce</a:t>
            </a:r>
            <a:r>
              <a:rPr lang="fr-FR" sz="3600" b="1" dirty="0">
                <a:solidFill>
                  <a:srgbClr val="FFFF00"/>
                </a:solidFill>
              </a:rPr>
              <a:t> Chirurgie Vasculaire </a:t>
            </a:r>
            <a:br>
              <a:rPr lang="fr-FR" sz="3600" b="1" dirty="0">
                <a:solidFill>
                  <a:srgbClr val="FFFF00"/>
                </a:solidFill>
              </a:rPr>
            </a:br>
            <a:r>
              <a:rPr lang="fr-FR" sz="3600" b="1" dirty="0">
                <a:solidFill>
                  <a:srgbClr val="FFFF00"/>
                </a:solidFill>
              </a:rPr>
              <a:t>CHU </a:t>
            </a:r>
            <a:r>
              <a:rPr lang="fr-FR" sz="3600" b="1" dirty="0" err="1">
                <a:solidFill>
                  <a:srgbClr val="FFFF00"/>
                </a:solidFill>
              </a:rPr>
              <a:t>Pité</a:t>
            </a:r>
            <a:r>
              <a:rPr lang="fr-FR" sz="3600" b="1" dirty="0">
                <a:solidFill>
                  <a:srgbClr val="FFFF00"/>
                </a:solidFill>
              </a:rPr>
              <a:t> </a:t>
            </a:r>
            <a:r>
              <a:rPr lang="fr-FR" sz="3600" b="1" dirty="0" err="1">
                <a:solidFill>
                  <a:srgbClr val="FFFF00"/>
                </a:solidFill>
              </a:rPr>
              <a:t>Salpétrière</a:t>
            </a:r>
            <a:r>
              <a:rPr lang="fr-FR" sz="3600" b="1" dirty="0">
                <a:solidFill>
                  <a:srgbClr val="FFFF00"/>
                </a:solidFill>
              </a:rPr>
              <a:t> </a:t>
            </a:r>
            <a:br>
              <a:rPr lang="fr-FR" sz="3600" b="1" dirty="0">
                <a:solidFill>
                  <a:srgbClr val="FFFF00"/>
                </a:solidFill>
              </a:rPr>
            </a:br>
            <a:r>
              <a:rPr lang="fr-FR" sz="3600" dirty="0">
                <a:solidFill>
                  <a:srgbClr val="9999FF"/>
                </a:solidFill>
              </a:rPr>
              <a:t>Principe de non malfaisance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10544"/>
            <a:ext cx="8458200" cy="41148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90000"/>
              </a:lnSpc>
            </a:pPr>
            <a:r>
              <a:rPr lang="fr-FR" sz="2800" dirty="0">
                <a:solidFill>
                  <a:srgbClr val="FFFFFF"/>
                </a:solidFill>
              </a:rPr>
              <a:t>Probabilité de la nécessité d’un pontage artériel après chirurgie veineuse : 3% </a:t>
            </a:r>
            <a:r>
              <a:rPr lang="fr-FR" sz="1600" dirty="0">
                <a:solidFill>
                  <a:srgbClr val="FFFFFF"/>
                </a:solidFill>
              </a:rPr>
              <a:t>(1)</a:t>
            </a:r>
          </a:p>
          <a:p>
            <a:pPr marL="914400" lvl="1" indent="-45720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chirurgies veineuses :  200 000 / an  </a:t>
            </a:r>
            <a:r>
              <a:rPr lang="fr-FR" sz="1600" b="1" dirty="0">
                <a:solidFill>
                  <a:srgbClr val="FFFFFF"/>
                </a:solidFill>
              </a:rPr>
              <a:t>+  6000 000 </a:t>
            </a:r>
            <a:r>
              <a:rPr lang="fr-FR" sz="1600" b="1" dirty="0" err="1">
                <a:solidFill>
                  <a:srgbClr val="FFFFFF"/>
                </a:solidFill>
              </a:rPr>
              <a:t>sclérothérapies</a:t>
            </a:r>
            <a:endParaRPr lang="fr-FR" sz="1600" b="1" dirty="0">
              <a:solidFill>
                <a:srgbClr val="FFFFFF"/>
              </a:solidFill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rgbClr val="FFFFFF"/>
                </a:solidFill>
              </a:rPr>
              <a:t>  </a:t>
            </a:r>
          </a:p>
          <a:p>
            <a:pPr marL="914400" lvl="1" indent="-457200">
              <a:lnSpc>
                <a:spcPct val="90000"/>
              </a:lnSpc>
            </a:pPr>
            <a:endParaRPr lang="fr-FR" sz="2400" dirty="0">
              <a:solidFill>
                <a:srgbClr val="FFFFFF"/>
              </a:solidFill>
            </a:endParaRPr>
          </a:p>
          <a:p>
            <a:pPr marL="914400" lvl="1" indent="-457200">
              <a:lnSpc>
                <a:spcPct val="90000"/>
              </a:lnSpc>
            </a:pPr>
            <a:endParaRPr lang="fr-FR" sz="2400" dirty="0">
              <a:solidFill>
                <a:srgbClr val="FFFFFF"/>
              </a:solidFill>
            </a:endParaRPr>
          </a:p>
          <a:p>
            <a:pPr marL="914400" lvl="1" indent="-457200">
              <a:lnSpc>
                <a:spcPct val="90000"/>
              </a:lnSpc>
            </a:pPr>
            <a:endParaRPr lang="fr-FR" sz="2400" dirty="0">
              <a:solidFill>
                <a:srgbClr val="FFFFFF"/>
              </a:solidFill>
            </a:endParaRPr>
          </a:p>
          <a:p>
            <a:pPr marL="533400" indent="-533400">
              <a:lnSpc>
                <a:spcPct val="90000"/>
              </a:lnSpc>
            </a:pPr>
            <a:r>
              <a:rPr lang="fr-FR" sz="2800" dirty="0">
                <a:solidFill>
                  <a:srgbClr val="FFFFFF"/>
                </a:solidFill>
              </a:rPr>
              <a:t>Pontages veineux </a:t>
            </a:r>
            <a:r>
              <a:rPr lang="fr-FR" sz="2800" dirty="0" err="1">
                <a:solidFill>
                  <a:srgbClr val="FFFFFF"/>
                </a:solidFill>
              </a:rPr>
              <a:t>aorto</a:t>
            </a:r>
            <a:r>
              <a:rPr lang="fr-FR" sz="2800" dirty="0">
                <a:solidFill>
                  <a:srgbClr val="FFFFFF"/>
                </a:solidFill>
              </a:rPr>
              <a:t>-coronariens</a:t>
            </a:r>
          </a:p>
          <a:p>
            <a:pPr marL="914400" lvl="1" indent="-457200">
              <a:lnSpc>
                <a:spcPct val="90000"/>
              </a:lnSpc>
            </a:pPr>
            <a:r>
              <a:rPr lang="fr-FR" sz="2400" dirty="0">
                <a:solidFill>
                  <a:srgbClr val="FFFFFF"/>
                </a:solidFill>
              </a:rPr>
              <a:t>70% des malades ayant des varices avaient des segments veineux compatible avec réalisation du PAC </a:t>
            </a:r>
            <a:r>
              <a:rPr lang="fr-FR" sz="1800" dirty="0">
                <a:solidFill>
                  <a:srgbClr val="FFFFFF"/>
                </a:solidFill>
              </a:rPr>
              <a:t>(2)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fr-FR" sz="1800" dirty="0">
              <a:solidFill>
                <a:srgbClr val="FFFFFF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AutoNum type="arabicParenBoth"/>
            </a:pPr>
            <a:r>
              <a:rPr lang="fr-FR" sz="1600" dirty="0" err="1">
                <a:solidFill>
                  <a:srgbClr val="FFFFFF"/>
                </a:solidFill>
              </a:rPr>
              <a:t>Lofgren</a:t>
            </a:r>
            <a:r>
              <a:rPr lang="fr-FR" sz="1600" dirty="0">
                <a:solidFill>
                  <a:srgbClr val="FFFFFF"/>
                </a:solidFill>
              </a:rPr>
              <a:t> EP. In </a:t>
            </a:r>
            <a:r>
              <a:rPr lang="fr-FR" sz="1600" dirty="0" err="1">
                <a:solidFill>
                  <a:srgbClr val="FFFFFF"/>
                </a:solidFill>
              </a:rPr>
              <a:t>Bergan</a:t>
            </a:r>
            <a:r>
              <a:rPr lang="fr-FR" sz="1600" dirty="0">
                <a:solidFill>
                  <a:srgbClr val="FFFFFF"/>
                </a:solidFill>
              </a:rPr>
              <a:t> JJ, Yao JST (</a:t>
            </a:r>
            <a:r>
              <a:rPr lang="fr-FR" sz="1600" dirty="0" err="1">
                <a:solidFill>
                  <a:srgbClr val="FFFFFF"/>
                </a:solidFill>
              </a:rPr>
              <a:t>eds</a:t>
            </a:r>
            <a:r>
              <a:rPr lang="fr-FR" sz="1600" dirty="0">
                <a:solidFill>
                  <a:srgbClr val="FFFFFF"/>
                </a:solidFill>
              </a:rPr>
              <a:t>). </a:t>
            </a:r>
            <a:r>
              <a:rPr lang="fr-FR" sz="1600" dirty="0" err="1">
                <a:solidFill>
                  <a:srgbClr val="FFFFFF"/>
                </a:solidFill>
              </a:rPr>
              <a:t>Surgery</a:t>
            </a:r>
            <a:r>
              <a:rPr lang="fr-FR" sz="1600" dirty="0">
                <a:solidFill>
                  <a:srgbClr val="FFFFFF"/>
                </a:solidFill>
              </a:rPr>
              <a:t> of the </a:t>
            </a:r>
            <a:r>
              <a:rPr lang="fr-FR" sz="1600" dirty="0" err="1">
                <a:solidFill>
                  <a:srgbClr val="FFFFFF"/>
                </a:solidFill>
              </a:rPr>
              <a:t>veins</a:t>
            </a:r>
            <a:r>
              <a:rPr lang="fr-FR" sz="1600" dirty="0">
                <a:solidFill>
                  <a:srgbClr val="FFFFFF"/>
                </a:solidFill>
              </a:rPr>
              <a:t> 1985 285-299</a:t>
            </a:r>
          </a:p>
          <a:p>
            <a:pPr marL="533400" indent="-533400">
              <a:lnSpc>
                <a:spcPct val="90000"/>
              </a:lnSpc>
              <a:buFontTx/>
              <a:buAutoNum type="arabicParenBoth"/>
            </a:pPr>
            <a:r>
              <a:rPr lang="fr-FR" sz="1600" dirty="0">
                <a:solidFill>
                  <a:srgbClr val="FFFFFF"/>
                </a:solidFill>
              </a:rPr>
              <a:t>Cohn et al, Ann Thor </a:t>
            </a:r>
            <a:r>
              <a:rPr lang="fr-FR" sz="1600" dirty="0" err="1">
                <a:solidFill>
                  <a:srgbClr val="FFFFFF"/>
                </a:solidFill>
              </a:rPr>
              <a:t>Surg</a:t>
            </a:r>
            <a:r>
              <a:rPr lang="fr-FR" sz="1600" dirty="0">
                <a:solidFill>
                  <a:srgbClr val="FFFFFF"/>
                </a:solidFill>
              </a:rPr>
              <a:t> 2006 81(4) 1269-4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fr-FR" sz="1800" dirty="0">
              <a:solidFill>
                <a:srgbClr val="FFFFFF"/>
              </a:solidFill>
            </a:endParaRPr>
          </a:p>
          <a:p>
            <a:pPr marL="914400" lvl="1" indent="-457200">
              <a:lnSpc>
                <a:spcPct val="90000"/>
              </a:lnSpc>
            </a:pPr>
            <a:endParaRPr lang="fr-FR" sz="1800" dirty="0">
              <a:solidFill>
                <a:srgbClr val="FFFFFF"/>
              </a:solidFill>
            </a:endParaRPr>
          </a:p>
          <a:p>
            <a:pPr marL="533400" indent="-533400">
              <a:lnSpc>
                <a:spcPct val="90000"/>
              </a:lnSpc>
            </a:pPr>
            <a:endParaRPr lang="fr-FR" sz="2800" dirty="0"/>
          </a:p>
          <a:p>
            <a:pPr marL="533400" indent="-533400">
              <a:lnSpc>
                <a:spcPct val="90000"/>
              </a:lnSpc>
            </a:pPr>
            <a:endParaRPr lang="fr-FR" sz="2800" dirty="0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1744663" y="3429000"/>
            <a:ext cx="4732337" cy="579438"/>
            <a:chOff x="624" y="2419"/>
            <a:chExt cx="2982" cy="365"/>
          </a:xfrm>
        </p:grpSpPr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>
              <a:off x="624" y="2448"/>
              <a:ext cx="672" cy="288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1478" y="2419"/>
              <a:ext cx="21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3200" b="1">
                  <a:solidFill>
                    <a:srgbClr val="FFFF00"/>
                  </a:solidFill>
                </a:rPr>
                <a:t>6000 pontages / 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799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3505200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dirty="0">
                <a:solidFill>
                  <a:srgbClr val="FF99FF"/>
                </a:solidFill>
              </a:rPr>
              <a:t>Environnement matériel:</a:t>
            </a:r>
            <a:endParaRPr lang="fr-FR" dirty="0"/>
          </a:p>
          <a:p>
            <a:pPr eaLnBrk="0" hangingPunct="0">
              <a:spcBef>
                <a:spcPct val="50000"/>
              </a:spcBef>
            </a:pPr>
            <a:r>
              <a:rPr lang="fr-FR" u="sng" dirty="0"/>
              <a:t>CAPITAL VEINEUX</a:t>
            </a:r>
          </a:p>
          <a:p>
            <a:pPr eaLnBrk="0" hangingPunct="0">
              <a:spcBef>
                <a:spcPct val="50000"/>
              </a:spcBef>
            </a:pPr>
            <a:r>
              <a:rPr lang="fr-FR" dirty="0" err="1"/>
              <a:t>EchoDoppler</a:t>
            </a:r>
            <a:endParaRPr lang="fr-FR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219200" y="4572000"/>
            <a:ext cx="6324600" cy="1228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fr-FR" sz="2000" b="1">
                <a:solidFill>
                  <a:schemeClr val="bg1"/>
                </a:solidFill>
              </a:rPr>
              <a:t> 262 cures CHIVA à 6 ans</a:t>
            </a:r>
          </a:p>
          <a:p>
            <a:pPr algn="ctr" eaLnBrk="0" hangingPunct="0"/>
            <a:r>
              <a:rPr lang="fr-FR" sz="2000" b="1">
                <a:solidFill>
                  <a:schemeClr val="bg1"/>
                </a:solidFill>
              </a:rPr>
              <a:t>  80% de longueur des troncs saphéniens  </a:t>
            </a:r>
          </a:p>
          <a:p>
            <a:pPr algn="ctr" eaLnBrk="0" hangingPunct="0"/>
            <a:r>
              <a:rPr lang="fr-FR" sz="2000" b="1">
                <a:solidFill>
                  <a:schemeClr val="bg1"/>
                </a:solidFill>
              </a:rPr>
              <a:t>  préservés et utilisables pour pontage</a:t>
            </a:r>
          </a:p>
          <a:p>
            <a:pPr algn="ctr" eaLnBrk="0" hangingPunct="0"/>
            <a:r>
              <a:rPr lang="fr-FR" sz="2000" b="1">
                <a:solidFill>
                  <a:schemeClr val="bg1"/>
                </a:solidFill>
              </a:rPr>
              <a:t>( Bailly : UPDATE CHIVA Florence 1998)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2100263" cy="38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78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lettre du president CNE D Si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 b="19659"/>
          <a:stretch>
            <a:fillRect/>
          </a:stretch>
        </p:blipFill>
        <p:spPr bwMode="auto">
          <a:xfrm>
            <a:off x="97155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971550" y="3789363"/>
            <a:ext cx="6697663" cy="1800225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25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msoA22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49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8313" y="3068638"/>
            <a:ext cx="6335712" cy="21605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so121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8205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7088" y="3141663"/>
            <a:ext cx="6265862" cy="1871662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1907" y="764704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Conclusions </a:t>
            </a:r>
          </a:p>
          <a:p>
            <a:endParaRPr lang="en-US" dirty="0"/>
          </a:p>
          <a:p>
            <a:r>
              <a:rPr lang="en-US" dirty="0" smtClean="0"/>
              <a:t>According to COCHRANE Meta-analysis:</a:t>
            </a:r>
          </a:p>
          <a:p>
            <a:r>
              <a:rPr lang="en-US" dirty="0" smtClean="0"/>
              <a:t>CHIVA </a:t>
            </a:r>
            <a:r>
              <a:rPr lang="en-US" dirty="0"/>
              <a:t>method is more effective than long-term vein stripping </a:t>
            </a:r>
            <a:r>
              <a:rPr lang="en-US" dirty="0" smtClean="0"/>
              <a:t>and decreases  </a:t>
            </a:r>
            <a:r>
              <a:rPr lang="en-US" dirty="0"/>
              <a:t>clinical recurrences of </a:t>
            </a:r>
            <a:r>
              <a:rPr lang="en-US" dirty="0" smtClean="0"/>
              <a:t>varicose veins </a:t>
            </a:r>
            <a:r>
              <a:rPr lang="en-US" dirty="0"/>
              <a:t>and venous ulcers.</a:t>
            </a:r>
          </a:p>
          <a:p>
            <a:r>
              <a:rPr lang="en-US" dirty="0" smtClean="0"/>
              <a:t>With </a:t>
            </a:r>
            <a:r>
              <a:rPr lang="en-US" dirty="0"/>
              <a:t>regard to adverse events: the stripping, there are more </a:t>
            </a:r>
            <a:r>
              <a:rPr lang="en-US" dirty="0" smtClean="0"/>
              <a:t>nerve damage</a:t>
            </a:r>
            <a:r>
              <a:rPr lang="en-US" dirty="0"/>
              <a:t>, and subcutaneous hematoma, whereas in the method </a:t>
            </a:r>
            <a:r>
              <a:rPr lang="en-US" dirty="0" smtClean="0"/>
              <a:t>CHIVA exists superficial </a:t>
            </a:r>
            <a:r>
              <a:rPr lang="en-US" dirty="0"/>
              <a:t>venous thrombosis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 addition:</a:t>
            </a:r>
          </a:p>
          <a:p>
            <a:r>
              <a:rPr lang="en-US" dirty="0" smtClean="0"/>
              <a:t>CHIVA is more effective than long term clinical recurrences </a:t>
            </a:r>
            <a:r>
              <a:rPr lang="en-US" dirty="0" err="1" smtClean="0"/>
              <a:t>endo</a:t>
            </a:r>
            <a:r>
              <a:rPr lang="en-US" dirty="0" smtClean="0"/>
              <a:t>-venous ablation ( EVA) since   stripping is more effective than EVA </a:t>
            </a:r>
          </a:p>
          <a:p>
            <a:r>
              <a:rPr lang="en-US" dirty="0" smtClean="0"/>
              <a:t>Contrary to Stripping and EVA, CHIVA spares the venous capital for further arterial by-pass.</a:t>
            </a:r>
          </a:p>
          <a:p>
            <a:endParaRPr lang="en-US" dirty="0" smtClean="0"/>
          </a:p>
          <a:p>
            <a:r>
              <a:rPr lang="en-US" dirty="0" smtClean="0"/>
              <a:t>So:</a:t>
            </a:r>
            <a:endParaRPr lang="en-US" dirty="0"/>
          </a:p>
          <a:p>
            <a:r>
              <a:rPr lang="en-US" dirty="0"/>
              <a:t>in the next guidelines, the scientific committee </a:t>
            </a:r>
            <a:r>
              <a:rPr lang="en-US" dirty="0" smtClean="0"/>
              <a:t>will be </a:t>
            </a:r>
            <a:r>
              <a:rPr lang="en-US" dirty="0"/>
              <a:t>strong enough argument to agree with the Meta-analysis </a:t>
            </a:r>
            <a:r>
              <a:rPr lang="en-US" dirty="0" smtClean="0"/>
              <a:t>that has </a:t>
            </a:r>
            <a:r>
              <a:rPr lang="en-US" dirty="0"/>
              <a:t>produced the Cochrane and put the CHIVA method in </a:t>
            </a:r>
            <a:r>
              <a:rPr lang="en-US" dirty="0" smtClean="0"/>
              <a:t>grade 1A </a:t>
            </a:r>
            <a:r>
              <a:rPr lang="en-US" dirty="0"/>
              <a:t>recommendation, as it deserves</a:t>
            </a:r>
          </a:p>
        </p:txBody>
      </p:sp>
    </p:spTree>
    <p:extLst>
      <p:ext uri="{BB962C8B-B14F-4D97-AF65-F5344CB8AC3E}">
        <p14:creationId xmlns:p14="http://schemas.microsoft.com/office/powerpoint/2010/main" val="270850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628034"/>
            <a:ext cx="7560840" cy="48013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1.- International Committee of Medical Journal Editors (ICMJE):</a:t>
            </a:r>
          </a:p>
          <a:p>
            <a:r>
              <a:rPr lang="en-US" dirty="0">
                <a:solidFill>
                  <a:schemeClr val="bg1"/>
                </a:solidFill>
              </a:rPr>
              <a:t>Uniform Requirements for Manuscripts</a:t>
            </a:r>
          </a:p>
          <a:p>
            <a:r>
              <a:rPr lang="en-US" dirty="0">
                <a:solidFill>
                  <a:schemeClr val="bg1"/>
                </a:solidFill>
              </a:rPr>
              <a:t>CONSORT (Standards of Reporting Trials Consolidate )</a:t>
            </a:r>
          </a:p>
          <a:p>
            <a:r>
              <a:rPr lang="en-US" dirty="0">
                <a:solidFill>
                  <a:schemeClr val="bg1"/>
                </a:solidFill>
              </a:rPr>
              <a:t>Register the </a:t>
            </a:r>
            <a:r>
              <a:rPr lang="en-US" dirty="0" smtClean="0">
                <a:solidFill>
                  <a:schemeClr val="bg1"/>
                </a:solidFill>
              </a:rPr>
              <a:t>study</a:t>
            </a:r>
          </a:p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.-</a:t>
            </a:r>
            <a:r>
              <a:rPr lang="en-US" i="1" dirty="0">
                <a:solidFill>
                  <a:schemeClr val="bg1"/>
                </a:solidFill>
              </a:rPr>
              <a:t>The Cochrane Library</a:t>
            </a:r>
            <a:r>
              <a:rPr lang="en-US" dirty="0">
                <a:solidFill>
                  <a:schemeClr val="bg1"/>
                </a:solidFill>
              </a:rPr>
              <a:t> is a collection of six databases that contain different types of high-quality, independent evidence to inform healthcare decision-making, and a seventh database that provides information about groups in The Cochrane Collaboration</a:t>
            </a:r>
            <a:r>
              <a:rPr lang="en-US" dirty="0" smtClean="0"/>
              <a:t>.</a:t>
            </a:r>
            <a:r>
              <a:rPr lang="en-US" dirty="0">
                <a:solidFill>
                  <a:schemeClr val="bg1"/>
                </a:solidFill>
              </a:rPr>
              <a:t> The Cochrane Library aims to make the results of well-conducted </a:t>
            </a:r>
            <a:r>
              <a:rPr lang="en-US" dirty="0">
                <a:solidFill>
                  <a:schemeClr val="bg1"/>
                </a:solidFill>
                <a:hlinkClick r:id="rId3" tooltip="Clinical trial"/>
              </a:rPr>
              <a:t>controlled trials</a:t>
            </a:r>
            <a:r>
              <a:rPr lang="en-US" dirty="0">
                <a:solidFill>
                  <a:schemeClr val="bg1"/>
                </a:solidFill>
              </a:rPr>
              <a:t> readily available and is a key resource in </a:t>
            </a:r>
            <a:r>
              <a:rPr lang="en-US" dirty="0">
                <a:solidFill>
                  <a:schemeClr val="bg1"/>
                </a:solidFill>
                <a:hlinkClick r:id="rId4" tooltip="Evidence-based medicine"/>
              </a:rPr>
              <a:t>evidence-based medicine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Cochrane </a:t>
            </a:r>
            <a:r>
              <a:rPr lang="en-US" dirty="0" smtClean="0">
                <a:solidFill>
                  <a:schemeClr val="bg1"/>
                </a:solidFill>
              </a:rPr>
              <a:t>Criteria:  </a:t>
            </a:r>
            <a:r>
              <a:rPr lang="en-US" b="1" dirty="0" err="1" smtClean="0">
                <a:solidFill>
                  <a:schemeClr val="bg1"/>
                </a:solidFill>
              </a:rPr>
              <a:t>Randomization,Masking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of </a:t>
            </a:r>
            <a:r>
              <a:rPr lang="en-US" b="1" dirty="0" err="1" smtClean="0">
                <a:solidFill>
                  <a:schemeClr val="bg1"/>
                </a:solidFill>
              </a:rPr>
              <a:t>randomization,Blinding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Report results</a:t>
            </a:r>
            <a:r>
              <a:rPr lang="en-US" dirty="0" smtClean="0">
                <a:solidFill>
                  <a:schemeClr val="bg1"/>
                </a:solidFill>
              </a:rPr>
              <a:t> Meta-analyses</a:t>
            </a:r>
          </a:p>
          <a:p>
            <a:r>
              <a:rPr lang="en-US" dirty="0">
                <a:solidFill>
                  <a:schemeClr val="bg1"/>
                </a:solidFill>
              </a:rPr>
              <a:t>The </a:t>
            </a:r>
            <a:r>
              <a:rPr lang="en-US" b="1" dirty="0">
                <a:solidFill>
                  <a:schemeClr val="bg1"/>
                </a:solidFill>
              </a:rPr>
              <a:t>Cochrane Library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dirty="0">
                <a:solidFill>
                  <a:schemeClr val="bg1"/>
                </a:solidFill>
              </a:rPr>
              <a:t>collection of </a:t>
            </a:r>
            <a:r>
              <a:rPr lang="en-US" dirty="0">
                <a:solidFill>
                  <a:schemeClr val="bg1"/>
                </a:solidFill>
                <a:hlinkClick r:id="rId5" tooltip="Database"/>
              </a:rPr>
              <a:t>databases</a:t>
            </a:r>
            <a:r>
              <a:rPr lang="en-US" dirty="0">
                <a:solidFill>
                  <a:schemeClr val="bg1"/>
                </a:solidFill>
              </a:rPr>
              <a:t> in </a:t>
            </a:r>
            <a:r>
              <a:rPr lang="en-US" dirty="0">
                <a:solidFill>
                  <a:schemeClr val="bg1"/>
                </a:solidFill>
                <a:hlinkClick r:id="rId6" tooltip="Medicine"/>
              </a:rPr>
              <a:t>medicine</a:t>
            </a:r>
            <a:r>
              <a:rPr lang="en-US" dirty="0">
                <a:solidFill>
                  <a:schemeClr val="bg1"/>
                </a:solidFill>
              </a:rPr>
              <a:t> and other </a:t>
            </a:r>
            <a:r>
              <a:rPr lang="en-US" dirty="0">
                <a:solidFill>
                  <a:schemeClr val="bg1"/>
                </a:solidFill>
                <a:hlinkClick r:id="rId7" tooltip="Health care"/>
              </a:rPr>
              <a:t>healthcare</a:t>
            </a:r>
            <a:r>
              <a:rPr lang="en-US" dirty="0">
                <a:solidFill>
                  <a:schemeClr val="bg1"/>
                </a:solidFill>
              </a:rPr>
              <a:t> specialties provided by the </a:t>
            </a:r>
            <a:r>
              <a:rPr lang="en-US" dirty="0">
                <a:solidFill>
                  <a:schemeClr val="bg1"/>
                </a:solidFill>
                <a:hlinkClick r:id="rId8" tooltip="Cochrane Collaboration"/>
              </a:rPr>
              <a:t>Cochrane Collaboration</a:t>
            </a:r>
            <a:r>
              <a:rPr lang="en-US" dirty="0">
                <a:solidFill>
                  <a:schemeClr val="bg1"/>
                </a:solidFill>
              </a:rPr>
              <a:t> and other </a:t>
            </a:r>
            <a:r>
              <a:rPr lang="en-US" dirty="0" err="1">
                <a:solidFill>
                  <a:schemeClr val="bg1"/>
                </a:solidFill>
              </a:rPr>
              <a:t>organisations</a:t>
            </a:r>
            <a:r>
              <a:rPr lang="en-US" dirty="0">
                <a:solidFill>
                  <a:schemeClr val="bg1"/>
                </a:solidFill>
              </a:rPr>
              <a:t>. At its core is the collection of </a:t>
            </a:r>
            <a:r>
              <a:rPr lang="en-US" b="1" dirty="0">
                <a:solidFill>
                  <a:schemeClr val="bg1"/>
                </a:solidFill>
              </a:rPr>
              <a:t>Cochrane Reviews</a:t>
            </a:r>
            <a:r>
              <a:rPr lang="en-US" dirty="0">
                <a:solidFill>
                  <a:schemeClr val="bg1"/>
                </a:solidFill>
              </a:rPr>
              <a:t>, a database of </a:t>
            </a:r>
            <a:r>
              <a:rPr lang="en-US" dirty="0">
                <a:solidFill>
                  <a:schemeClr val="bg1"/>
                </a:solidFill>
                <a:hlinkClick r:id="rId9" tooltip="Systematic review"/>
              </a:rPr>
              <a:t>systematic reviews</a:t>
            </a:r>
            <a:r>
              <a:rPr lang="en-US" dirty="0">
                <a:solidFill>
                  <a:schemeClr val="bg1"/>
                </a:solidFill>
              </a:rPr>
              <a:t> and </a:t>
            </a:r>
            <a:r>
              <a:rPr lang="en-US" dirty="0">
                <a:solidFill>
                  <a:schemeClr val="bg1"/>
                </a:solidFill>
                <a:hlinkClick r:id="rId10" tooltip="Meta-analysis"/>
              </a:rPr>
              <a:t>meta-</a:t>
            </a:r>
            <a:r>
              <a:rPr lang="en-US" dirty="0" err="1">
                <a:solidFill>
                  <a:schemeClr val="bg1"/>
                </a:solidFill>
                <a:hlinkClick r:id="rId10" tooltip="Meta-analysis"/>
              </a:rPr>
              <a:t>analyses</a:t>
            </a:r>
            <a:r>
              <a:rPr lang="en-US" dirty="0" err="1">
                <a:solidFill>
                  <a:schemeClr val="bg1"/>
                </a:solidFill>
              </a:rPr>
              <a:t>which</a:t>
            </a:r>
            <a:r>
              <a:rPr lang="en-US" dirty="0">
                <a:solidFill>
                  <a:schemeClr val="bg1"/>
                </a:solidFill>
              </a:rPr>
              <a:t> summarize and interpret the results of medical research.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61248"/>
            <a:ext cx="3375286" cy="107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8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1907" y="764704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Conclusions </a:t>
            </a:r>
          </a:p>
          <a:p>
            <a:endParaRPr lang="en-US" dirty="0"/>
          </a:p>
          <a:p>
            <a:r>
              <a:rPr lang="en-US" dirty="0" err="1" smtClean="0"/>
              <a:t>Selon</a:t>
            </a:r>
            <a:r>
              <a:rPr lang="en-US" dirty="0" smtClean="0"/>
              <a:t> la Meta-</a:t>
            </a:r>
            <a:r>
              <a:rPr lang="en-US" dirty="0" err="1" smtClean="0"/>
              <a:t>analyse</a:t>
            </a:r>
            <a:r>
              <a:rPr lang="en-US" dirty="0" smtClean="0"/>
              <a:t> COCHRANE :</a:t>
            </a:r>
          </a:p>
          <a:p>
            <a:r>
              <a:rPr lang="en-US" b="1" dirty="0" smtClean="0"/>
              <a:t>CHIVA </a:t>
            </a:r>
            <a:r>
              <a:rPr lang="en-US" b="1" dirty="0" err="1" smtClean="0"/>
              <a:t>est</a:t>
            </a:r>
            <a:r>
              <a:rPr lang="en-US" b="1" dirty="0" smtClean="0"/>
              <a:t> plus </a:t>
            </a:r>
            <a:r>
              <a:rPr lang="en-US" b="1" dirty="0" err="1" smtClean="0"/>
              <a:t>efficace</a:t>
            </a:r>
            <a:r>
              <a:rPr lang="en-US" b="1" dirty="0" smtClean="0"/>
              <a:t> a long </a:t>
            </a:r>
            <a:r>
              <a:rPr lang="en-US" b="1" dirty="0" err="1" smtClean="0"/>
              <a:t>terme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le Stripping </a:t>
            </a:r>
            <a:r>
              <a:rPr lang="en-US" dirty="0" smtClean="0"/>
              <a:t>, </a:t>
            </a:r>
            <a:r>
              <a:rPr lang="en-US" dirty="0" err="1" smtClean="0"/>
              <a:t>diminue</a:t>
            </a:r>
            <a:r>
              <a:rPr lang="en-US" dirty="0" smtClean="0"/>
              <a:t> les </a:t>
            </a:r>
            <a:r>
              <a:rPr lang="en-US" dirty="0" err="1" smtClean="0"/>
              <a:t>récidives</a:t>
            </a:r>
            <a:r>
              <a:rPr lang="en-US" dirty="0" smtClean="0"/>
              <a:t> des </a:t>
            </a:r>
            <a:r>
              <a:rPr lang="en-US" dirty="0" err="1" smtClean="0"/>
              <a:t>varices</a:t>
            </a:r>
            <a:r>
              <a:rPr lang="en-US" dirty="0" smtClean="0"/>
              <a:t> et des </a:t>
            </a:r>
            <a:r>
              <a:rPr lang="en-US" dirty="0" err="1" smtClean="0"/>
              <a:t>ulcères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Complications: le stripping </a:t>
            </a:r>
            <a:r>
              <a:rPr lang="en-US" dirty="0" err="1" smtClean="0"/>
              <a:t>entraine</a:t>
            </a:r>
            <a:r>
              <a:rPr lang="en-US" dirty="0" smtClean="0"/>
              <a:t> plus de </a:t>
            </a:r>
            <a:r>
              <a:rPr lang="en-US" dirty="0" err="1" smtClean="0"/>
              <a:t>dommages</a:t>
            </a:r>
            <a:r>
              <a:rPr lang="en-US" dirty="0" smtClean="0"/>
              <a:t> </a:t>
            </a:r>
            <a:r>
              <a:rPr lang="en-US" dirty="0" err="1" smtClean="0"/>
              <a:t>nerveux</a:t>
            </a:r>
            <a:r>
              <a:rPr lang="en-US" dirty="0" smtClean="0"/>
              <a:t> et </a:t>
            </a:r>
            <a:r>
              <a:rPr lang="en-US" dirty="0" err="1" smtClean="0"/>
              <a:t>d’hématomes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CHIVA </a:t>
            </a:r>
            <a:r>
              <a:rPr lang="en-US" dirty="0" err="1" smtClean="0"/>
              <a:t>puisse</a:t>
            </a:r>
            <a:r>
              <a:rPr lang="en-US" dirty="0" smtClean="0"/>
              <a:t> </a:t>
            </a:r>
            <a:r>
              <a:rPr lang="en-US" dirty="0" err="1" smtClean="0"/>
              <a:t>eptre</a:t>
            </a:r>
            <a:r>
              <a:rPr lang="en-US" dirty="0" smtClean="0"/>
              <a:t> </a:t>
            </a:r>
            <a:r>
              <a:rPr lang="en-US" dirty="0" err="1" smtClean="0"/>
              <a:t>responsables</a:t>
            </a:r>
            <a:r>
              <a:rPr lang="en-US" dirty="0" smtClean="0"/>
              <a:t> de </a:t>
            </a:r>
            <a:r>
              <a:rPr lang="en-US" dirty="0" err="1" smtClean="0"/>
              <a:t>thromboses</a:t>
            </a:r>
            <a:r>
              <a:rPr lang="en-US" dirty="0" smtClean="0"/>
              <a:t> </a:t>
            </a:r>
            <a:r>
              <a:rPr lang="en-US" dirty="0" err="1" smtClean="0"/>
              <a:t>veineuses</a:t>
            </a:r>
            <a:r>
              <a:rPr lang="en-US" dirty="0" smtClean="0"/>
              <a:t> </a:t>
            </a:r>
            <a:r>
              <a:rPr lang="en-US" dirty="0" err="1" smtClean="0"/>
              <a:t>superficeielles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De plus:</a:t>
            </a:r>
          </a:p>
          <a:p>
            <a:r>
              <a:rPr lang="en-US" b="1" dirty="0" smtClean="0"/>
              <a:t>CHIVA </a:t>
            </a:r>
            <a:r>
              <a:rPr lang="en-US" b="1" dirty="0" err="1" smtClean="0"/>
              <a:t>est</a:t>
            </a:r>
            <a:r>
              <a:rPr lang="en-US" b="1" dirty="0" smtClean="0"/>
              <a:t> </a:t>
            </a:r>
            <a:r>
              <a:rPr lang="en-US" b="1" dirty="0" err="1" smtClean="0"/>
              <a:t>supérieur</a:t>
            </a:r>
            <a:r>
              <a:rPr lang="en-US" b="1" dirty="0" smtClean="0"/>
              <a:t> aux </a:t>
            </a:r>
            <a:r>
              <a:rPr lang="en-US" b="1" dirty="0" err="1" smtClean="0"/>
              <a:t>procédures</a:t>
            </a:r>
            <a:r>
              <a:rPr lang="en-US" b="1" dirty="0" smtClean="0"/>
              <a:t> </a:t>
            </a:r>
            <a:r>
              <a:rPr lang="en-US" b="1" dirty="0" err="1" smtClean="0"/>
              <a:t>endo-veineuses</a:t>
            </a:r>
            <a:r>
              <a:rPr lang="en-US" dirty="0" smtClean="0"/>
              <a:t> </a:t>
            </a:r>
            <a:r>
              <a:rPr lang="en-US" dirty="0" err="1" smtClean="0"/>
              <a:t>puisque</a:t>
            </a:r>
            <a:r>
              <a:rPr lang="en-US" dirty="0" smtClean="0"/>
              <a:t> le stripping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supérieur</a:t>
            </a:r>
            <a:r>
              <a:rPr lang="en-US" dirty="0" smtClean="0"/>
              <a:t> à </a:t>
            </a:r>
            <a:r>
              <a:rPr lang="en-US" dirty="0" err="1" smtClean="0"/>
              <a:t>celles-là</a:t>
            </a:r>
            <a:r>
              <a:rPr lang="en-US" dirty="0" smtClean="0"/>
              <a:t>. </a:t>
            </a:r>
          </a:p>
          <a:p>
            <a:r>
              <a:rPr lang="en-US" b="1" dirty="0" err="1" smtClean="0"/>
              <a:t>Contrairement</a:t>
            </a:r>
            <a:r>
              <a:rPr lang="en-US" b="1" dirty="0" smtClean="0"/>
              <a:t> au stripping et aux </a:t>
            </a:r>
            <a:r>
              <a:rPr lang="en-US" b="1" dirty="0" err="1"/>
              <a:t>procédures</a:t>
            </a:r>
            <a:r>
              <a:rPr lang="en-US" b="1" dirty="0"/>
              <a:t> </a:t>
            </a:r>
            <a:r>
              <a:rPr lang="en-US" b="1" dirty="0" err="1" smtClean="0"/>
              <a:t>endo-veineuses</a:t>
            </a:r>
            <a:r>
              <a:rPr lang="en-US" b="1" dirty="0" smtClean="0"/>
              <a:t>  CHIVA  preserve le capital </a:t>
            </a:r>
            <a:r>
              <a:rPr lang="en-US" b="1" dirty="0" err="1" smtClean="0"/>
              <a:t>veineux</a:t>
            </a:r>
            <a:r>
              <a:rPr lang="en-US" b="1" dirty="0" smtClean="0"/>
              <a:t> en </a:t>
            </a:r>
            <a:r>
              <a:rPr lang="en-US" b="1" dirty="0" err="1" smtClean="0"/>
              <a:t>vue</a:t>
            </a:r>
            <a:r>
              <a:rPr lang="en-US" b="1" dirty="0" smtClean="0"/>
              <a:t> </a:t>
            </a:r>
            <a:r>
              <a:rPr lang="en-US" b="1" dirty="0" err="1" smtClean="0"/>
              <a:t>d’éventuel</a:t>
            </a:r>
            <a:r>
              <a:rPr lang="en-US" b="1" dirty="0" smtClean="0"/>
              <a:t> </a:t>
            </a:r>
            <a:r>
              <a:rPr lang="en-US" b="1" dirty="0" err="1" smtClean="0"/>
              <a:t>pontage</a:t>
            </a:r>
            <a:r>
              <a:rPr lang="en-US" b="1" dirty="0" smtClean="0"/>
              <a:t> </a:t>
            </a:r>
            <a:r>
              <a:rPr lang="en-US" b="1" dirty="0" err="1" smtClean="0"/>
              <a:t>artériel</a:t>
            </a:r>
            <a:r>
              <a:rPr lang="en-US" b="1" dirty="0" smtClean="0"/>
              <a:t>. </a:t>
            </a:r>
          </a:p>
          <a:p>
            <a:endParaRPr lang="en-US" dirty="0" smtClean="0"/>
          </a:p>
          <a:p>
            <a:r>
              <a:rPr lang="en-US" sz="2000" b="1" dirty="0" err="1" smtClean="0"/>
              <a:t>Aussi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r>
              <a:rPr lang="en-US" sz="2000" b="1" dirty="0" err="1" smtClean="0"/>
              <a:t>Aussi</a:t>
            </a:r>
            <a:r>
              <a:rPr lang="en-US" sz="2000" b="1" dirty="0" smtClean="0"/>
              <a:t>, pour les </a:t>
            </a:r>
            <a:r>
              <a:rPr lang="en-US" sz="2000" b="1" dirty="0" err="1" smtClean="0"/>
              <a:t>prochaines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recommadations</a:t>
            </a:r>
            <a:r>
              <a:rPr lang="en-US" sz="2000" b="1" dirty="0" smtClean="0"/>
              <a:t> , les </a:t>
            </a:r>
            <a:r>
              <a:rPr lang="en-US" sz="2000" b="1" dirty="0" err="1" smtClean="0"/>
              <a:t>comités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scientifiques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devront</a:t>
            </a:r>
            <a:r>
              <a:rPr lang="en-US" sz="2000" b="1" dirty="0" smtClean="0"/>
              <a:t> porter CHIVA  au GRADE 1A.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6871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69621"/>
              </p:ext>
            </p:extLst>
          </p:nvPr>
        </p:nvGraphicFramePr>
        <p:xfrm>
          <a:off x="251520" y="2204864"/>
          <a:ext cx="8229600" cy="4244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fr-FR" sz="3200" dirty="0">
                          <a:effectLst/>
                        </a:rPr>
                        <a:t>L'information et le consentement aux soins du patient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Maître Bruno LORIT - Avocat à la Cour de </a:t>
                      </a:r>
                      <a:r>
                        <a:rPr lang="fr-FR" sz="1600" dirty="0" smtClean="0">
                          <a:effectLst/>
                        </a:rPr>
                        <a:t>Paris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matière de risques, vous devez informer le patient sur :</a:t>
                      </a:r>
                      <a:b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• les risques fréquents ou graves normalement prévisibles de l’acte</a:t>
                      </a:r>
                      <a:b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• les conséquences prévisibles en cas de refus</a:t>
                      </a:r>
                      <a:b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• les risques nouveaux identifiés après la réalisation de l’acte </a:t>
                      </a:r>
                      <a:b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• les risques graves même s’ils sont exceptionnels.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 devez également décrire les différents traitements envisageables et leurs intérêts respectifs. </a:t>
                      </a:r>
                    </a:p>
                    <a:p>
                      <a:r>
                        <a:rPr lang="fr-FR" sz="1600" dirty="0">
                          <a:effectLst/>
                        </a:rPr>
                        <a:t/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 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L’omission de cette information constitue donc une faute sanctionnée par les juridictions civiles, pénales, administratives et disciplinaires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50"/>
          <a:stretch/>
        </p:blipFill>
        <p:spPr bwMode="auto">
          <a:xfrm>
            <a:off x="539552" y="404664"/>
            <a:ext cx="7772400" cy="148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93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0317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Published Meta-analyses on Chronic Venous Disease</a:t>
            </a:r>
            <a:endParaRPr lang="en-US" sz="1200" dirty="0" smtClean="0"/>
          </a:p>
          <a:p>
            <a:r>
              <a:rPr lang="en-US" sz="1200" dirty="0" smtClean="0"/>
              <a:t>1</a:t>
            </a:r>
            <a:r>
              <a:rPr lang="en-US" sz="1200" dirty="0"/>
              <a:t>. </a:t>
            </a:r>
            <a:r>
              <a:rPr lang="en-US" sz="1200" dirty="0" err="1"/>
              <a:t>Murad</a:t>
            </a:r>
            <a:r>
              <a:rPr lang="en-US" sz="1200" dirty="0"/>
              <a:t> MH, </a:t>
            </a:r>
            <a:r>
              <a:rPr lang="en-US" sz="1200" dirty="0" err="1"/>
              <a:t>Coto-Yglesias</a:t>
            </a:r>
            <a:r>
              <a:rPr lang="en-US" sz="1200" dirty="0"/>
              <a:t> F, </a:t>
            </a:r>
            <a:r>
              <a:rPr lang="en-US" sz="1200" dirty="0" err="1"/>
              <a:t>Zumaeta</a:t>
            </a:r>
            <a:r>
              <a:rPr lang="en-US" sz="1200" dirty="0"/>
              <a:t>-Garcia M, </a:t>
            </a:r>
            <a:r>
              <a:rPr lang="en-US" sz="1200" dirty="0" err="1"/>
              <a:t>Elamin</a:t>
            </a:r>
            <a:r>
              <a:rPr lang="en-US" sz="1200" dirty="0"/>
              <a:t> MB, </a:t>
            </a:r>
            <a:r>
              <a:rPr lang="en-US" sz="1200" dirty="0" err="1"/>
              <a:t>Duggirala</a:t>
            </a:r>
            <a:r>
              <a:rPr lang="en-US" sz="1200" dirty="0"/>
              <a:t> MK, Erwin PJ, et al. A systematic review and meta-analysis of the</a:t>
            </a:r>
          </a:p>
          <a:p>
            <a:r>
              <a:rPr lang="en-US" sz="1200" dirty="0"/>
              <a:t>treatments of varicose veins. J </a:t>
            </a:r>
            <a:r>
              <a:rPr lang="en-US" sz="1200" dirty="0" err="1"/>
              <a:t>Vasc</a:t>
            </a:r>
            <a:r>
              <a:rPr lang="en-US" sz="1200" dirty="0"/>
              <a:t> </a:t>
            </a:r>
            <a:r>
              <a:rPr lang="en-US" sz="1200" dirty="0" err="1"/>
              <a:t>Surg</a:t>
            </a:r>
            <a:r>
              <a:rPr lang="en-US" sz="1200" dirty="0"/>
              <a:t> 2011;53(</a:t>
            </a:r>
            <a:r>
              <a:rPr lang="en-US" sz="1200" dirty="0" err="1"/>
              <a:t>Suppl</a:t>
            </a:r>
            <a:r>
              <a:rPr lang="en-US" sz="1200" dirty="0"/>
              <a:t> 2):51S-67S.</a:t>
            </a:r>
          </a:p>
          <a:p>
            <a:r>
              <a:rPr lang="en-US" sz="1200" dirty="0"/>
              <a:t>2. </a:t>
            </a:r>
            <a:r>
              <a:rPr lang="en-US" sz="1200" dirty="0" err="1"/>
              <a:t>Hoggan</a:t>
            </a:r>
            <a:r>
              <a:rPr lang="en-US" sz="1200" dirty="0"/>
              <a:t> BL, Cameron AL, </a:t>
            </a:r>
            <a:r>
              <a:rPr lang="en-US" sz="1200" dirty="0" err="1"/>
              <a:t>Maddern</a:t>
            </a:r>
            <a:r>
              <a:rPr lang="en-US" sz="1200" dirty="0"/>
              <a:t> GJ. Systematic review of </a:t>
            </a:r>
            <a:r>
              <a:rPr lang="en-US" sz="1200" dirty="0" err="1"/>
              <a:t>endovenous</a:t>
            </a:r>
            <a:r>
              <a:rPr lang="en-US" sz="1200" dirty="0"/>
              <a:t> laser therapy versus surgery for the treatment of saphenous varicose veins.</a:t>
            </a:r>
          </a:p>
          <a:p>
            <a:r>
              <a:rPr lang="en-US" sz="1200" dirty="0"/>
              <a:t>Ann </a:t>
            </a:r>
            <a:r>
              <a:rPr lang="en-US" sz="1200" dirty="0" err="1"/>
              <a:t>Vasc</a:t>
            </a:r>
            <a:r>
              <a:rPr lang="en-US" sz="1200" dirty="0"/>
              <a:t> </a:t>
            </a:r>
            <a:r>
              <a:rPr lang="en-US" sz="1200" dirty="0" err="1"/>
              <a:t>Surg</a:t>
            </a:r>
            <a:r>
              <a:rPr lang="en-US" sz="1200" dirty="0"/>
              <a:t> 2009;23:277-87.</a:t>
            </a:r>
          </a:p>
          <a:p>
            <a:r>
              <a:rPr lang="en-US" sz="1200" dirty="0"/>
              <a:t>3. O’Meara S, Cullum NA, Nelson EA. Compression for venous leg ulcers. Cochrane Database </a:t>
            </a:r>
            <a:r>
              <a:rPr lang="en-US" sz="1200" dirty="0" err="1"/>
              <a:t>Syst</a:t>
            </a:r>
            <a:r>
              <a:rPr lang="en-US" sz="1200" dirty="0"/>
              <a:t> Rev 2009:</a:t>
            </a:r>
          </a:p>
          <a:p>
            <a:r>
              <a:rPr lang="en-US" sz="1200" dirty="0"/>
              <a:t>4. Leopardi D, </a:t>
            </a:r>
            <a:r>
              <a:rPr lang="en-US" sz="1200" dirty="0" err="1"/>
              <a:t>Hoggan</a:t>
            </a:r>
            <a:r>
              <a:rPr lang="en-US" sz="1200" dirty="0"/>
              <a:t> BL, </a:t>
            </a:r>
            <a:r>
              <a:rPr lang="en-US" sz="1200" dirty="0" err="1"/>
              <a:t>Fitridge</a:t>
            </a:r>
            <a:r>
              <a:rPr lang="en-US" sz="1200" dirty="0"/>
              <a:t> RA, Woodruff PW, </a:t>
            </a:r>
            <a:r>
              <a:rPr lang="en-US" sz="1200" dirty="0" err="1"/>
              <a:t>Maddern</a:t>
            </a:r>
            <a:r>
              <a:rPr lang="en-US" sz="1200" dirty="0"/>
              <a:t> GJ. Systematic review of treatments for varicose veins. Ann </a:t>
            </a:r>
            <a:r>
              <a:rPr lang="en-US" sz="1200" dirty="0" err="1"/>
              <a:t>Vasc</a:t>
            </a:r>
            <a:r>
              <a:rPr lang="en-US" sz="1200" dirty="0"/>
              <a:t> </a:t>
            </a:r>
            <a:r>
              <a:rPr lang="en-US" sz="1200" dirty="0" err="1"/>
              <a:t>Surg</a:t>
            </a:r>
            <a:endParaRPr lang="en-US" sz="1200" dirty="0"/>
          </a:p>
          <a:p>
            <a:r>
              <a:rPr lang="en-US" sz="1200" dirty="0"/>
              <a:t>2009;23:264-76.</a:t>
            </a:r>
          </a:p>
          <a:p>
            <a:r>
              <a:rPr lang="en-US" sz="1200" dirty="0"/>
              <a:t>5. </a:t>
            </a:r>
            <a:r>
              <a:rPr lang="en-US" sz="1200" dirty="0" err="1"/>
              <a:t>Luebke</a:t>
            </a:r>
            <a:r>
              <a:rPr lang="en-US" sz="1200" dirty="0"/>
              <a:t> T, </a:t>
            </a:r>
            <a:r>
              <a:rPr lang="en-US" sz="1200" dirty="0" err="1"/>
              <a:t>Brunkwall</a:t>
            </a:r>
            <a:r>
              <a:rPr lang="en-US" sz="1200" dirty="0"/>
              <a:t> J. Meta-analysis of </a:t>
            </a:r>
            <a:r>
              <a:rPr lang="en-US" sz="1200" dirty="0" err="1"/>
              <a:t>subfascial</a:t>
            </a:r>
            <a:r>
              <a:rPr lang="en-US" sz="1200" dirty="0"/>
              <a:t> endoscopic perforator vein surgery (SEPS) for chronic venous insufficiency. </a:t>
            </a:r>
            <a:r>
              <a:rPr lang="en-US" sz="1200" dirty="0" err="1"/>
              <a:t>Phlebology</a:t>
            </a:r>
            <a:endParaRPr lang="en-US" sz="1200" dirty="0"/>
          </a:p>
          <a:p>
            <a:r>
              <a:rPr lang="en-US" sz="1200" dirty="0"/>
              <a:t>2009;24:8-16.</a:t>
            </a:r>
          </a:p>
          <a:p>
            <a:r>
              <a:rPr lang="en-US" sz="1200" dirty="0"/>
              <a:t>6. </a:t>
            </a:r>
            <a:r>
              <a:rPr lang="en-US" sz="1200" dirty="0" err="1"/>
              <a:t>Palfreyman</a:t>
            </a:r>
            <a:r>
              <a:rPr lang="en-US" sz="1200" dirty="0"/>
              <a:t> SJ, Michaels JA. A systematic review of compression hosiery for uncomplicated varicose veins. </a:t>
            </a:r>
            <a:r>
              <a:rPr lang="en-US" sz="1200" dirty="0" err="1"/>
              <a:t>Phlebology</a:t>
            </a:r>
            <a:r>
              <a:rPr lang="en-US" sz="1200" dirty="0"/>
              <a:t> 2009;24 (</a:t>
            </a:r>
            <a:r>
              <a:rPr lang="en-US" sz="1200" dirty="0" err="1"/>
              <a:t>suppl</a:t>
            </a:r>
            <a:endParaRPr lang="en-US" sz="1200" dirty="0"/>
          </a:p>
          <a:p>
            <a:r>
              <a:rPr lang="en-US" sz="1200" dirty="0"/>
              <a:t>1):13-33.</a:t>
            </a:r>
          </a:p>
          <a:p>
            <a:r>
              <a:rPr lang="en-US" sz="1200" dirty="0"/>
              <a:t>7. </a:t>
            </a:r>
            <a:r>
              <a:rPr lang="en-US" sz="1200" dirty="0" err="1"/>
              <a:t>Luebke</a:t>
            </a:r>
            <a:r>
              <a:rPr lang="en-US" sz="1200" dirty="0"/>
              <a:t> T, </a:t>
            </a:r>
            <a:r>
              <a:rPr lang="en-US" sz="1200" dirty="0" err="1"/>
              <a:t>Brunkwall</a:t>
            </a:r>
            <a:r>
              <a:rPr lang="en-US" sz="1200" dirty="0"/>
              <a:t> J. Meta-analysis of </a:t>
            </a:r>
            <a:r>
              <a:rPr lang="en-US" sz="1200" dirty="0" err="1"/>
              <a:t>transilluminated</a:t>
            </a:r>
            <a:r>
              <a:rPr lang="en-US" sz="1200" dirty="0"/>
              <a:t> powered </a:t>
            </a:r>
            <a:r>
              <a:rPr lang="en-US" sz="1200" dirty="0" err="1"/>
              <a:t>phlebectomy</a:t>
            </a:r>
            <a:r>
              <a:rPr lang="en-US" sz="1200" dirty="0"/>
              <a:t> for superficial varicosities. J </a:t>
            </a:r>
            <a:r>
              <a:rPr lang="en-US" sz="1200" dirty="0" err="1"/>
              <a:t>Cadiovasc</a:t>
            </a:r>
            <a:r>
              <a:rPr lang="en-US" sz="1200" dirty="0"/>
              <a:t> </a:t>
            </a:r>
            <a:r>
              <a:rPr lang="en-US" sz="1200" dirty="0" err="1"/>
              <a:t>Surg</a:t>
            </a:r>
            <a:r>
              <a:rPr lang="en-US" sz="1200" dirty="0"/>
              <a:t> 2008;49:</a:t>
            </a:r>
          </a:p>
          <a:p>
            <a:r>
              <a:rPr lang="en-US" sz="1200" dirty="0"/>
              <a:t>757-64.</a:t>
            </a:r>
          </a:p>
          <a:p>
            <a:r>
              <a:rPr lang="en-US" sz="1200" dirty="0"/>
              <a:t>8. </a:t>
            </a:r>
            <a:r>
              <a:rPr lang="en-US" sz="1200" dirty="0" err="1"/>
              <a:t>Luebke</a:t>
            </a:r>
            <a:r>
              <a:rPr lang="en-US" sz="1200" dirty="0"/>
              <a:t> T, </a:t>
            </a:r>
            <a:r>
              <a:rPr lang="en-US" sz="1200" dirty="0" err="1"/>
              <a:t>Brunkwall</a:t>
            </a:r>
            <a:r>
              <a:rPr lang="en-US" sz="1200" dirty="0"/>
              <a:t> J. Systematic review and meta-analysis of </a:t>
            </a:r>
            <a:r>
              <a:rPr lang="en-US" sz="1200" dirty="0" err="1"/>
              <a:t>endovenous</a:t>
            </a:r>
            <a:r>
              <a:rPr lang="en-US" sz="1200" dirty="0"/>
              <a:t> radiofrequency obliteration, </a:t>
            </a:r>
            <a:r>
              <a:rPr lang="en-US" sz="1200" dirty="0" err="1"/>
              <a:t>endovenous</a:t>
            </a:r>
            <a:r>
              <a:rPr lang="en-US" sz="1200" dirty="0"/>
              <a:t> laser therapy, and foam</a:t>
            </a:r>
          </a:p>
          <a:p>
            <a:r>
              <a:rPr lang="en-US" sz="1200" dirty="0" err="1"/>
              <a:t>sclerotherapy</a:t>
            </a:r>
            <a:r>
              <a:rPr lang="en-US" sz="1200" dirty="0"/>
              <a:t> for primary </a:t>
            </a:r>
            <a:r>
              <a:rPr lang="en-US" sz="1200" dirty="0" err="1"/>
              <a:t>varicosis</a:t>
            </a:r>
            <a:r>
              <a:rPr lang="en-US" sz="1200" dirty="0"/>
              <a:t>. J </a:t>
            </a:r>
            <a:r>
              <a:rPr lang="en-US" sz="1200" dirty="0" err="1"/>
              <a:t>Cadiovasc</a:t>
            </a:r>
            <a:r>
              <a:rPr lang="en-US" sz="1200" dirty="0"/>
              <a:t> </a:t>
            </a:r>
            <a:r>
              <a:rPr lang="en-US" sz="1200" dirty="0" err="1"/>
              <a:t>Surg</a:t>
            </a:r>
            <a:r>
              <a:rPr lang="en-US" sz="1200" dirty="0"/>
              <a:t> 2008;49: 213-33.</a:t>
            </a:r>
          </a:p>
          <a:p>
            <a:r>
              <a:rPr lang="en-US" sz="1200" dirty="0"/>
              <a:t>9. </a:t>
            </a:r>
            <a:r>
              <a:rPr lang="en-US" sz="1200" dirty="0" err="1"/>
              <a:t>Luebke</a:t>
            </a:r>
            <a:r>
              <a:rPr lang="en-US" sz="1200" dirty="0"/>
              <a:t> T, </a:t>
            </a:r>
            <a:r>
              <a:rPr lang="en-US" sz="1200" dirty="0" err="1"/>
              <a:t>Gawenda</a:t>
            </a:r>
            <a:r>
              <a:rPr lang="en-US" sz="1200" dirty="0"/>
              <a:t> M, </a:t>
            </a:r>
            <a:r>
              <a:rPr lang="en-US" sz="1200" dirty="0" err="1"/>
              <a:t>Heckenkamp</a:t>
            </a:r>
            <a:r>
              <a:rPr lang="en-US" sz="1200" dirty="0"/>
              <a:t> J, </a:t>
            </a:r>
            <a:r>
              <a:rPr lang="en-US" sz="1200" dirty="0" err="1"/>
              <a:t>Brunkwall</a:t>
            </a:r>
            <a:r>
              <a:rPr lang="en-US" sz="1200" dirty="0"/>
              <a:t> J. Meta-analysis of </a:t>
            </a:r>
            <a:r>
              <a:rPr lang="en-US" sz="1200" dirty="0" err="1"/>
              <a:t>endovenous</a:t>
            </a:r>
            <a:r>
              <a:rPr lang="en-US" sz="1200" dirty="0"/>
              <a:t> radiofrequency obliteration of the great saphenous vein in</a:t>
            </a:r>
          </a:p>
          <a:p>
            <a:r>
              <a:rPr lang="en-US" sz="1200" dirty="0"/>
              <a:t>primary </a:t>
            </a:r>
            <a:r>
              <a:rPr lang="en-US" sz="1200" dirty="0" err="1"/>
              <a:t>varicosis</a:t>
            </a:r>
            <a:r>
              <a:rPr lang="en-US" sz="1200" dirty="0"/>
              <a:t>. J </a:t>
            </a:r>
            <a:r>
              <a:rPr lang="en-US" sz="1200" dirty="0" err="1"/>
              <a:t>Endovasc</a:t>
            </a:r>
            <a:r>
              <a:rPr lang="en-US" sz="1200" dirty="0"/>
              <a:t> </a:t>
            </a:r>
            <a:r>
              <a:rPr lang="en-US" sz="1200" dirty="0" err="1"/>
              <a:t>Ther</a:t>
            </a:r>
            <a:r>
              <a:rPr lang="en-US" sz="1200" dirty="0"/>
              <a:t> 2008;15:213-23.</a:t>
            </a:r>
          </a:p>
          <a:p>
            <a:r>
              <a:rPr lang="en-US" sz="1200" dirty="0"/>
              <a:t>10. </a:t>
            </a:r>
            <a:r>
              <a:rPr lang="en-US" sz="1200" dirty="0" err="1"/>
              <a:t>Jia</a:t>
            </a:r>
            <a:r>
              <a:rPr lang="en-US" sz="1200" dirty="0"/>
              <a:t> X, </a:t>
            </a:r>
            <a:r>
              <a:rPr lang="en-US" sz="1200" dirty="0" err="1"/>
              <a:t>Mowatt</a:t>
            </a:r>
            <a:r>
              <a:rPr lang="en-US" sz="1200" dirty="0"/>
              <a:t> G, Burr JM, </a:t>
            </a:r>
            <a:r>
              <a:rPr lang="en-US" sz="1200" dirty="0" err="1"/>
              <a:t>Cassar</a:t>
            </a:r>
            <a:r>
              <a:rPr lang="en-US" sz="1200" dirty="0"/>
              <a:t> K, Cook J, Fraser C. Systematic review of foam </a:t>
            </a:r>
            <a:r>
              <a:rPr lang="en-US" sz="1200" dirty="0" err="1"/>
              <a:t>sclerotherapy</a:t>
            </a:r>
            <a:r>
              <a:rPr lang="en-US" sz="1200" dirty="0"/>
              <a:t> for varicose veins. Br J </a:t>
            </a:r>
            <a:r>
              <a:rPr lang="en-US" sz="1200" dirty="0" err="1"/>
              <a:t>Surg</a:t>
            </a:r>
            <a:r>
              <a:rPr lang="en-US" sz="1200" dirty="0"/>
              <a:t> 2007;94:</a:t>
            </a:r>
          </a:p>
          <a:p>
            <a:r>
              <a:rPr lang="en-US" sz="1200" dirty="0"/>
              <a:t>925-36.</a:t>
            </a:r>
          </a:p>
          <a:p>
            <a:r>
              <a:rPr lang="en-US" sz="1200" dirty="0"/>
              <a:t>11. </a:t>
            </a:r>
            <a:r>
              <a:rPr lang="en-US" sz="1200" dirty="0" err="1"/>
              <a:t>Scurr</a:t>
            </a:r>
            <a:r>
              <a:rPr lang="en-US" sz="1200" dirty="0"/>
              <a:t> JR, </a:t>
            </a:r>
            <a:r>
              <a:rPr lang="en-US" sz="1200" dirty="0" err="1"/>
              <a:t>Gilling</a:t>
            </a:r>
            <a:r>
              <a:rPr lang="en-US" sz="1200" dirty="0"/>
              <a:t>-Smith GL, Fisher RK. Systematic review of foam </a:t>
            </a:r>
            <a:r>
              <a:rPr lang="en-US" sz="1200" dirty="0" err="1"/>
              <a:t>sclerotherapy</a:t>
            </a:r>
            <a:r>
              <a:rPr lang="en-US" sz="1200" dirty="0"/>
              <a:t> for varicose veins (Br J </a:t>
            </a:r>
            <a:r>
              <a:rPr lang="en-US" sz="1200" dirty="0" err="1"/>
              <a:t>Surg</a:t>
            </a:r>
            <a:r>
              <a:rPr lang="en-US" sz="1200" dirty="0"/>
              <a:t> 2007; 94: 925-936). Br J</a:t>
            </a:r>
          </a:p>
          <a:p>
            <a:r>
              <a:rPr lang="en-US" sz="1200" dirty="0" err="1"/>
              <a:t>Surg</a:t>
            </a:r>
            <a:r>
              <a:rPr lang="en-US" sz="1200" dirty="0"/>
              <a:t> 2007;94:1307-8.</a:t>
            </a:r>
          </a:p>
          <a:p>
            <a:r>
              <a:rPr lang="en-US" sz="1200" dirty="0"/>
              <a:t>12. </a:t>
            </a:r>
            <a:r>
              <a:rPr lang="en-US" sz="1200" dirty="0" err="1"/>
              <a:t>Bamigboye</a:t>
            </a:r>
            <a:r>
              <a:rPr lang="en-US" sz="1200" dirty="0"/>
              <a:t> AA, Smyth R. Interventions for varicose veins and leg </a:t>
            </a:r>
            <a:r>
              <a:rPr lang="en-US" sz="1200" dirty="0" err="1"/>
              <a:t>oedema</a:t>
            </a:r>
            <a:r>
              <a:rPr lang="en-US" sz="1200" dirty="0"/>
              <a:t> in pregnancy. Cochrane Database </a:t>
            </a:r>
            <a:r>
              <a:rPr lang="en-US" sz="1200" dirty="0" err="1"/>
              <a:t>Syst</a:t>
            </a:r>
            <a:r>
              <a:rPr lang="en-US" sz="1200" dirty="0"/>
              <a:t> Rev 2007:CD001066.</a:t>
            </a:r>
          </a:p>
          <a:p>
            <a:r>
              <a:rPr lang="en-US" sz="1200" dirty="0"/>
              <a:t>13. </a:t>
            </a:r>
            <a:r>
              <a:rPr lang="en-US" sz="1200" dirty="0" err="1"/>
              <a:t>Tisi</a:t>
            </a:r>
            <a:r>
              <a:rPr lang="en-US" sz="1200" dirty="0"/>
              <a:t> PV, Beverley C, Rees A. Injection </a:t>
            </a:r>
            <a:r>
              <a:rPr lang="en-US" sz="1200" dirty="0" err="1"/>
              <a:t>sclerotherapy</a:t>
            </a:r>
            <a:r>
              <a:rPr lang="en-US" sz="1200" dirty="0"/>
              <a:t> for varicose veins. Cochrane Database </a:t>
            </a:r>
            <a:r>
              <a:rPr lang="en-US" sz="1200" dirty="0" err="1"/>
              <a:t>Syst</a:t>
            </a:r>
            <a:r>
              <a:rPr lang="en-US" sz="1200" dirty="0"/>
              <a:t> Rev 2006:CD001732.</a:t>
            </a:r>
          </a:p>
          <a:p>
            <a:r>
              <a:rPr lang="en-US" sz="1200" dirty="0"/>
              <a:t>14.. Mundy L, Merlin TL, </a:t>
            </a:r>
            <a:r>
              <a:rPr lang="en-US" sz="1200" dirty="0" err="1"/>
              <a:t>Fitridge</a:t>
            </a:r>
            <a:r>
              <a:rPr lang="en-US" sz="1200" dirty="0"/>
              <a:t> RA, Hiller JE. Systematic review of </a:t>
            </a:r>
            <a:r>
              <a:rPr lang="en-US" sz="1200" dirty="0" err="1"/>
              <a:t>endovenous</a:t>
            </a:r>
            <a:r>
              <a:rPr lang="en-US" sz="1200" dirty="0"/>
              <a:t> laser treatment for varicose veins. Br J </a:t>
            </a:r>
            <a:r>
              <a:rPr lang="en-US" sz="1200" dirty="0" err="1"/>
              <a:t>Surg</a:t>
            </a:r>
            <a:r>
              <a:rPr lang="en-US" sz="1200" dirty="0"/>
              <a:t> 2005;92:1189-94.</a:t>
            </a:r>
          </a:p>
          <a:p>
            <a:r>
              <a:rPr lang="en-US" sz="1200" dirty="0"/>
              <a:t>15. </a:t>
            </a:r>
            <a:r>
              <a:rPr lang="en-US" sz="1200" dirty="0" err="1"/>
              <a:t>Tenbrook</a:t>
            </a:r>
            <a:r>
              <a:rPr lang="en-US" sz="1200" dirty="0"/>
              <a:t> JA </a:t>
            </a:r>
            <a:r>
              <a:rPr lang="en-US" sz="1200" dirty="0" err="1"/>
              <a:t>Jr</a:t>
            </a:r>
            <a:r>
              <a:rPr lang="en-US" sz="1200" dirty="0"/>
              <a:t>, </a:t>
            </a:r>
            <a:r>
              <a:rPr lang="en-US" sz="1200" dirty="0" err="1"/>
              <a:t>Iafrati</a:t>
            </a:r>
            <a:r>
              <a:rPr lang="en-US" sz="1200" dirty="0"/>
              <a:t> MD, O’Donnell TF </a:t>
            </a:r>
            <a:r>
              <a:rPr lang="en-US" sz="1200" dirty="0" err="1"/>
              <a:t>Jr</a:t>
            </a:r>
            <a:r>
              <a:rPr lang="en-US" sz="1200" dirty="0"/>
              <a:t>, Wolf MP, Hoffman SN, </a:t>
            </a:r>
            <a:r>
              <a:rPr lang="en-US" sz="1200" dirty="0" err="1"/>
              <a:t>Pauker</a:t>
            </a:r>
            <a:r>
              <a:rPr lang="en-US" sz="1200" dirty="0"/>
              <a:t> SG, et al. Systematic review of outcomes after surgical management</a:t>
            </a:r>
          </a:p>
          <a:p>
            <a:r>
              <a:rPr lang="en-US" sz="1200" dirty="0"/>
              <a:t>of venous disease incorporating </a:t>
            </a:r>
            <a:r>
              <a:rPr lang="en-US" sz="1200" dirty="0" err="1"/>
              <a:t>subfascial</a:t>
            </a:r>
            <a:r>
              <a:rPr lang="en-US" sz="1200" dirty="0"/>
              <a:t> endoscopic perforator surgery. J </a:t>
            </a:r>
            <a:r>
              <a:rPr lang="en-US" sz="1200" dirty="0" err="1"/>
              <a:t>Vasc</a:t>
            </a:r>
            <a:r>
              <a:rPr lang="en-US" sz="1200" dirty="0"/>
              <a:t> </a:t>
            </a:r>
            <a:r>
              <a:rPr lang="en-US" sz="1200" dirty="0" err="1"/>
              <a:t>Surg</a:t>
            </a:r>
            <a:r>
              <a:rPr lang="en-US" sz="1200" dirty="0"/>
              <a:t> 2004;39:583-9.</a:t>
            </a:r>
          </a:p>
          <a:p>
            <a:r>
              <a:rPr lang="en-US" sz="1200" dirty="0"/>
              <a:t>16. </a:t>
            </a:r>
            <a:r>
              <a:rPr lang="en-US" sz="1200" dirty="0" err="1"/>
              <a:t>Palfreyman</a:t>
            </a:r>
            <a:r>
              <a:rPr lang="en-US" sz="1200" dirty="0"/>
              <a:t> SJ, </a:t>
            </a:r>
            <a:r>
              <a:rPr lang="en-US" sz="1200" dirty="0" err="1"/>
              <a:t>Lochiel</a:t>
            </a:r>
            <a:r>
              <a:rPr lang="en-US" sz="1200" dirty="0"/>
              <a:t> R, Michaels JA. A systematic review of compression therapy for venous leg ulcers. </a:t>
            </a:r>
            <a:r>
              <a:rPr lang="en-US" sz="1200" dirty="0" err="1"/>
              <a:t>Vasc</a:t>
            </a:r>
            <a:r>
              <a:rPr lang="en-US" sz="1200" dirty="0"/>
              <a:t> Med 1998;3:301-13.</a:t>
            </a:r>
          </a:p>
        </p:txBody>
      </p:sp>
    </p:spTree>
    <p:extLst>
      <p:ext uri="{BB962C8B-B14F-4D97-AF65-F5344CB8AC3E}">
        <p14:creationId xmlns:p14="http://schemas.microsoft.com/office/powerpoint/2010/main" val="3632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Published Guidelines on Chronic Venous </a:t>
            </a:r>
            <a:r>
              <a:rPr lang="en-US" sz="1200" dirty="0" smtClean="0"/>
              <a:t>Disease</a:t>
            </a:r>
          </a:p>
          <a:p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0" y="693857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1.Peter </a:t>
            </a:r>
            <a:r>
              <a:rPr lang="en-US" sz="1400" dirty="0" err="1"/>
              <a:t>Gloviczki</a:t>
            </a:r>
            <a:r>
              <a:rPr lang="en-US" sz="1400" dirty="0"/>
              <a:t>, MD et all. The care of patients with varicose veins and associated chronic venous diseases: Clinical practice guidelines of the Society for Vascular</a:t>
            </a:r>
          </a:p>
          <a:p>
            <a:r>
              <a:rPr lang="en-US" sz="1400" dirty="0"/>
              <a:t>Surgery and the American Venous Forum. J </a:t>
            </a:r>
            <a:r>
              <a:rPr lang="en-US" sz="1400" dirty="0" err="1"/>
              <a:t>Vasc</a:t>
            </a:r>
            <a:r>
              <a:rPr lang="en-US" sz="1400" dirty="0"/>
              <a:t> </a:t>
            </a:r>
            <a:r>
              <a:rPr lang="en-US" sz="1400" dirty="0" err="1"/>
              <a:t>Surg</a:t>
            </a:r>
            <a:r>
              <a:rPr lang="en-US" sz="1400" dirty="0"/>
              <a:t> 2011;53:2S-48S.</a:t>
            </a:r>
          </a:p>
          <a:p>
            <a:r>
              <a:rPr lang="en-US" sz="1400" dirty="0"/>
              <a:t>2. </a:t>
            </a:r>
            <a:r>
              <a:rPr lang="en-US" sz="1400" dirty="0" err="1"/>
              <a:t>Khilnani</a:t>
            </a:r>
            <a:r>
              <a:rPr lang="en-US" sz="1400" dirty="0"/>
              <a:t> NM, </a:t>
            </a:r>
            <a:r>
              <a:rPr lang="en-US" sz="1400" dirty="0" err="1"/>
              <a:t>Grassi</a:t>
            </a:r>
            <a:r>
              <a:rPr lang="en-US" sz="1400" dirty="0"/>
              <a:t> CJ, </a:t>
            </a:r>
            <a:r>
              <a:rPr lang="en-US" sz="1400" dirty="0" err="1"/>
              <a:t>Kundu</a:t>
            </a:r>
            <a:r>
              <a:rPr lang="en-US" sz="1400" dirty="0"/>
              <a:t> S, </a:t>
            </a:r>
            <a:r>
              <a:rPr lang="en-US" sz="1400" dirty="0" err="1"/>
              <a:t>D’Agostino</a:t>
            </a:r>
            <a:r>
              <a:rPr lang="en-US" sz="1400" dirty="0"/>
              <a:t> HR, Khan AA, McGraw JK, et al. Multi-society consensus quality improvement guidelines for the treatment of </a:t>
            </a:r>
            <a:r>
              <a:rPr lang="en-US" sz="1400" dirty="0" err="1"/>
              <a:t>lowerextremity</a:t>
            </a:r>
            <a:endParaRPr lang="en-US" sz="1400" dirty="0"/>
          </a:p>
          <a:p>
            <a:r>
              <a:rPr lang="en-US" sz="1400" dirty="0"/>
              <a:t>superficial venous insufficiency with </a:t>
            </a:r>
            <a:r>
              <a:rPr lang="en-US" sz="1400" dirty="0" err="1"/>
              <a:t>endovenous</a:t>
            </a:r>
            <a:r>
              <a:rPr lang="en-US" sz="1400" dirty="0"/>
              <a:t> thermal ablation from the Society of Interventional Radiology, Cardiovascular Interventional Radiological</a:t>
            </a:r>
          </a:p>
          <a:p>
            <a:r>
              <a:rPr lang="en-US" sz="1400" dirty="0"/>
              <a:t>Society of Europe, American College of </a:t>
            </a:r>
            <a:r>
              <a:rPr lang="en-US" sz="1400" dirty="0" err="1"/>
              <a:t>Phlebology</a:t>
            </a:r>
            <a:r>
              <a:rPr lang="en-US" sz="1400" dirty="0"/>
              <a:t> and Canadian Interventional Radiology Association. J </a:t>
            </a:r>
            <a:r>
              <a:rPr lang="en-US" sz="1400" dirty="0" err="1"/>
              <a:t>Vasc</a:t>
            </a:r>
            <a:r>
              <a:rPr lang="en-US" sz="1400" dirty="0"/>
              <a:t> </a:t>
            </a:r>
            <a:r>
              <a:rPr lang="en-US" sz="1400" dirty="0" err="1"/>
              <a:t>Interv</a:t>
            </a:r>
            <a:r>
              <a:rPr lang="en-US" sz="1400" dirty="0"/>
              <a:t> </a:t>
            </a:r>
            <a:r>
              <a:rPr lang="en-US" sz="1400" dirty="0" err="1"/>
              <a:t>Radiol</a:t>
            </a:r>
            <a:r>
              <a:rPr lang="en-US" sz="1400" dirty="0"/>
              <a:t> 2010; 21:14-31.</a:t>
            </a:r>
          </a:p>
          <a:p>
            <a:r>
              <a:rPr lang="en-US" sz="1400" dirty="0"/>
              <a:t>3. </a:t>
            </a:r>
            <a:r>
              <a:rPr lang="en-US" sz="1400" dirty="0" err="1"/>
              <a:t>Gloviczki</a:t>
            </a:r>
            <a:r>
              <a:rPr lang="en-US" sz="1400" dirty="0"/>
              <a:t> P, editor. Handbook of venous disorders: guidelines of the American Venous Forum. 3rd ed. London: </a:t>
            </a:r>
            <a:r>
              <a:rPr lang="en-US" sz="1400" dirty="0" err="1"/>
              <a:t>Hodder</a:t>
            </a:r>
            <a:r>
              <a:rPr lang="en-US" sz="1400" dirty="0"/>
              <a:t> Arnold; 2009.</a:t>
            </a:r>
          </a:p>
          <a:p>
            <a:r>
              <a:rPr lang="en-US" sz="1400" dirty="0"/>
              <a:t>4. </a:t>
            </a:r>
            <a:r>
              <a:rPr lang="en-US" sz="1400" dirty="0" err="1"/>
              <a:t>Nicolaides</a:t>
            </a:r>
            <a:r>
              <a:rPr lang="en-US" sz="1400" dirty="0"/>
              <a:t> AN, Allegra C, Bergan J, Bradbury A, </a:t>
            </a:r>
            <a:r>
              <a:rPr lang="en-US" sz="1400" dirty="0" err="1"/>
              <a:t>Cairols</a:t>
            </a:r>
            <a:r>
              <a:rPr lang="en-US" sz="1400" dirty="0"/>
              <a:t> M, </a:t>
            </a:r>
            <a:r>
              <a:rPr lang="en-US" sz="1400" dirty="0" err="1"/>
              <a:t>Carpentier</a:t>
            </a:r>
            <a:r>
              <a:rPr lang="en-US" sz="1400" dirty="0"/>
              <a:t> P, et al. Management of chronic venous disorders of the lower limbs: guidelines according to</a:t>
            </a:r>
          </a:p>
          <a:p>
            <a:r>
              <a:rPr lang="en-US" sz="1400" dirty="0"/>
              <a:t>scientific evidence.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Angiol</a:t>
            </a:r>
            <a:r>
              <a:rPr lang="en-US" sz="1400" dirty="0"/>
              <a:t> 2008;27: 1-59.</a:t>
            </a:r>
          </a:p>
          <a:p>
            <a:r>
              <a:rPr lang="en-US" sz="1400" dirty="0"/>
              <a:t>5. Robson MC, Cooper DM, </a:t>
            </a:r>
            <a:r>
              <a:rPr lang="en-US" sz="1400" dirty="0" err="1"/>
              <a:t>Aslam</a:t>
            </a:r>
            <a:r>
              <a:rPr lang="en-US" sz="1400" dirty="0"/>
              <a:t> R, Gould LJ, Harding KG, Margolis DJ, et al. Guidelines for the treatment of venous ulcers. Wound Repair </a:t>
            </a:r>
            <a:r>
              <a:rPr lang="en-US" sz="1400" dirty="0" err="1"/>
              <a:t>Regen</a:t>
            </a:r>
            <a:r>
              <a:rPr lang="en-US" sz="1400" dirty="0"/>
              <a:t> 2006;14:649-62.</a:t>
            </a:r>
          </a:p>
          <a:p>
            <a:r>
              <a:rPr lang="en-US" sz="1400" dirty="0"/>
              <a:t>6. </a:t>
            </a:r>
            <a:r>
              <a:rPr lang="en-US" sz="1400" dirty="0" err="1"/>
              <a:t>Agus</a:t>
            </a:r>
            <a:r>
              <a:rPr lang="en-US" sz="1400" dirty="0"/>
              <a:t> GB, Allegra C, </a:t>
            </a:r>
            <a:r>
              <a:rPr lang="en-US" sz="1400" dirty="0" err="1"/>
              <a:t>Antignani</a:t>
            </a:r>
            <a:r>
              <a:rPr lang="en-US" sz="1400" dirty="0"/>
              <a:t> PL, </a:t>
            </a:r>
            <a:r>
              <a:rPr lang="en-US" sz="1400" dirty="0" err="1"/>
              <a:t>Arpaia</a:t>
            </a:r>
            <a:r>
              <a:rPr lang="en-US" sz="1400" dirty="0"/>
              <a:t> G, </a:t>
            </a:r>
            <a:r>
              <a:rPr lang="en-US" sz="1400" dirty="0" err="1"/>
              <a:t>Bianchini</a:t>
            </a:r>
            <a:r>
              <a:rPr lang="en-US" sz="1400" dirty="0"/>
              <a:t> G, </a:t>
            </a:r>
            <a:r>
              <a:rPr lang="en-US" sz="1400" dirty="0" err="1"/>
              <a:t>Bonadeo</a:t>
            </a:r>
            <a:r>
              <a:rPr lang="en-US" sz="1400" dirty="0"/>
              <a:t> P, et al. Guidelines for the diagnosis and therapy of the vein and lymphatic disorders.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Angiol</a:t>
            </a:r>
            <a:endParaRPr lang="en-US" sz="1400" dirty="0"/>
          </a:p>
          <a:p>
            <a:r>
              <a:rPr lang="en-US" sz="1400" dirty="0"/>
              <a:t>2005;24:107-68.</a:t>
            </a:r>
          </a:p>
          <a:p>
            <a:r>
              <a:rPr lang="en-US" sz="1400" dirty="0"/>
              <a:t>7. </a:t>
            </a:r>
            <a:r>
              <a:rPr lang="en-US" sz="1400" dirty="0" err="1"/>
              <a:t>Rabe</a:t>
            </a:r>
            <a:r>
              <a:rPr lang="en-US" sz="1400" dirty="0"/>
              <a:t> E, Pannier-Fischer F, </a:t>
            </a:r>
            <a:r>
              <a:rPr lang="en-US" sz="1400" dirty="0" err="1"/>
              <a:t>Gerlach</a:t>
            </a:r>
            <a:r>
              <a:rPr lang="en-US" sz="1400" dirty="0"/>
              <a:t> H, </a:t>
            </a:r>
            <a:r>
              <a:rPr lang="en-US" sz="1400" dirty="0" err="1"/>
              <a:t>Breu</a:t>
            </a:r>
            <a:r>
              <a:rPr lang="en-US" sz="1400" dirty="0"/>
              <a:t> FX, </a:t>
            </a:r>
            <a:r>
              <a:rPr lang="en-US" sz="1400" dirty="0" err="1"/>
              <a:t>Guggenbichler</a:t>
            </a:r>
            <a:r>
              <a:rPr lang="en-US" sz="1400" dirty="0"/>
              <a:t> S, </a:t>
            </a:r>
            <a:r>
              <a:rPr lang="en-US" sz="1400" dirty="0" err="1"/>
              <a:t>Zabel</a:t>
            </a:r>
            <a:r>
              <a:rPr lang="en-US" sz="1400" dirty="0"/>
              <a:t> M, et al. Guidelines for </a:t>
            </a:r>
            <a:r>
              <a:rPr lang="en-US" sz="1400" dirty="0" err="1"/>
              <a:t>sclerotherapy</a:t>
            </a:r>
            <a:r>
              <a:rPr lang="en-US" sz="1400" dirty="0"/>
              <a:t> of varicose veins (ICD 10: I83.0, I83.1, I83.2, and I83.9).</a:t>
            </a:r>
          </a:p>
          <a:p>
            <a:r>
              <a:rPr lang="en-US" sz="1400" dirty="0" err="1"/>
              <a:t>Dermatol</a:t>
            </a:r>
            <a:r>
              <a:rPr lang="en-US" sz="1400" dirty="0"/>
              <a:t> </a:t>
            </a:r>
            <a:r>
              <a:rPr lang="en-US" sz="1400" dirty="0" err="1"/>
              <a:t>Surg</a:t>
            </a:r>
            <a:r>
              <a:rPr lang="en-US" sz="1400" dirty="0"/>
              <a:t> 2004;30:687-93.</a:t>
            </a:r>
          </a:p>
          <a:p>
            <a:r>
              <a:rPr lang="en-US" sz="1400" dirty="0"/>
              <a:t>8. </a:t>
            </a:r>
            <a:r>
              <a:rPr lang="en-US" sz="1400" dirty="0" err="1"/>
              <a:t>Kurz</a:t>
            </a:r>
            <a:r>
              <a:rPr lang="en-US" sz="1400" dirty="0"/>
              <a:t> X, Kahn SR, </a:t>
            </a:r>
            <a:r>
              <a:rPr lang="en-US" sz="1400" dirty="0" err="1"/>
              <a:t>Abenhaim</a:t>
            </a:r>
            <a:r>
              <a:rPr lang="en-US" sz="1400" dirty="0"/>
              <a:t> L, Clement D, </a:t>
            </a:r>
            <a:r>
              <a:rPr lang="en-US" sz="1400" dirty="0" err="1"/>
              <a:t>Norgren</a:t>
            </a:r>
            <a:r>
              <a:rPr lang="en-US" sz="1400" dirty="0"/>
              <a:t> L, </a:t>
            </a:r>
            <a:r>
              <a:rPr lang="en-US" sz="1400" dirty="0" err="1"/>
              <a:t>Baccaglini</a:t>
            </a:r>
            <a:r>
              <a:rPr lang="en-US" sz="1400" dirty="0"/>
              <a:t> U, et al. Chronic venous disorders of the leg: epidemiology, outcomes, diagnosis and management:</a:t>
            </a:r>
          </a:p>
          <a:p>
            <a:r>
              <a:rPr lang="en-US" sz="1400" dirty="0"/>
              <a:t>summary of an evidence-based report of the VEINES Task Force.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Angiol</a:t>
            </a:r>
            <a:r>
              <a:rPr lang="en-US" sz="1400" dirty="0"/>
              <a:t> 1999;18:83-102.</a:t>
            </a:r>
          </a:p>
          <a:p>
            <a:r>
              <a:rPr lang="en-US" sz="1400" dirty="0"/>
              <a:t>9. American Academy of Dermatology. Guidelines of care for </a:t>
            </a:r>
            <a:r>
              <a:rPr lang="en-US" sz="1400" dirty="0" err="1"/>
              <a:t>sclerotherapy</a:t>
            </a:r>
            <a:r>
              <a:rPr lang="en-US" sz="1400" dirty="0"/>
              <a:t> treatment of varicose and </a:t>
            </a:r>
            <a:r>
              <a:rPr lang="en-US" sz="1400" dirty="0" err="1" smtClean="0"/>
              <a:t>telangiectatic</a:t>
            </a:r>
            <a:r>
              <a:rPr lang="de-DE" sz="1400" dirty="0"/>
              <a:t>leg </a:t>
            </a:r>
            <a:r>
              <a:rPr lang="de-DE" sz="1400" dirty="0" err="1"/>
              <a:t>veins</a:t>
            </a:r>
            <a:r>
              <a:rPr lang="de-DE" sz="1400" dirty="0"/>
              <a:t>. J Am </a:t>
            </a:r>
            <a:r>
              <a:rPr lang="de-DE" sz="1400" dirty="0" err="1"/>
              <a:t>Acad</a:t>
            </a:r>
            <a:r>
              <a:rPr lang="de-DE" sz="1400" dirty="0"/>
              <a:t> </a:t>
            </a:r>
            <a:r>
              <a:rPr lang="de-DE" sz="1400" dirty="0" err="1"/>
              <a:t>Dermatol</a:t>
            </a:r>
            <a:r>
              <a:rPr lang="de-DE" sz="1400" dirty="0"/>
              <a:t> 1996;34:523-8.</a:t>
            </a:r>
          </a:p>
          <a:p>
            <a:r>
              <a:rPr lang="en-US" sz="1400" dirty="0"/>
              <a:t>10. The Alexander House Group. Consensus paper on venous leg ulcer. J </a:t>
            </a:r>
            <a:r>
              <a:rPr lang="en-US" sz="1400" dirty="0" err="1"/>
              <a:t>Dermatol</a:t>
            </a:r>
            <a:r>
              <a:rPr lang="en-US" sz="1400" dirty="0"/>
              <a:t> </a:t>
            </a:r>
            <a:r>
              <a:rPr lang="en-US" sz="1400" dirty="0" err="1"/>
              <a:t>Surg</a:t>
            </a:r>
            <a:r>
              <a:rPr lang="en-US" sz="1400" dirty="0"/>
              <a:t> </a:t>
            </a:r>
            <a:r>
              <a:rPr lang="en-US" sz="1400" dirty="0" err="1"/>
              <a:t>Oncol</a:t>
            </a:r>
            <a:r>
              <a:rPr lang="en-US" sz="1400" dirty="0"/>
              <a:t> 1992;18:592-602.</a:t>
            </a:r>
          </a:p>
        </p:txBody>
      </p:sp>
    </p:spTree>
    <p:extLst>
      <p:ext uri="{BB962C8B-B14F-4D97-AF65-F5344CB8AC3E}">
        <p14:creationId xmlns:p14="http://schemas.microsoft.com/office/powerpoint/2010/main" val="11041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322" y="269788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CRITERES </a:t>
            </a:r>
            <a:endParaRPr lang="en-US" sz="2800" dirty="0"/>
          </a:p>
          <a:p>
            <a:r>
              <a:rPr lang="en-US" sz="2800" dirty="0"/>
              <a:t>. the AVF reports on the Venous Summit at the 2006 and 2009 </a:t>
            </a:r>
            <a:r>
              <a:rPr lang="en-US" sz="2800" dirty="0" smtClean="0"/>
              <a:t>Pacific  Vascular Symposiums Guidelines </a:t>
            </a:r>
            <a:r>
              <a:rPr lang="en-US" sz="2800" dirty="0"/>
              <a:t>2011 Results</a:t>
            </a:r>
          </a:p>
          <a:p>
            <a:r>
              <a:rPr lang="en-US" sz="2800" dirty="0"/>
              <a:t>. previously published consensus documents, and guidelines, </a:t>
            </a:r>
            <a:r>
              <a:rPr lang="en-US" sz="2800" dirty="0" smtClean="0"/>
              <a:t>meta-analyses</a:t>
            </a:r>
            <a:endParaRPr lang="en-US" sz="2800" dirty="0"/>
          </a:p>
          <a:p>
            <a:r>
              <a:rPr lang="en-US" sz="2800" dirty="0"/>
              <a:t>. considered the recommendations published in the third edition </a:t>
            </a:r>
            <a:r>
              <a:rPr lang="en-US" sz="2800" dirty="0" smtClean="0"/>
              <a:t>of the </a:t>
            </a:r>
            <a:r>
              <a:rPr lang="en-US" sz="2800" dirty="0"/>
              <a:t>Handbook of Venous Disorders, Guidelines of the </a:t>
            </a:r>
            <a:r>
              <a:rPr lang="en-US" sz="2800" dirty="0" smtClean="0"/>
              <a:t>American Venous </a:t>
            </a:r>
            <a:r>
              <a:rPr lang="en-US" sz="2800" dirty="0"/>
              <a:t>Forum.</a:t>
            </a:r>
          </a:p>
        </p:txBody>
      </p:sp>
      <p:sp>
        <p:nvSpPr>
          <p:cNvPr id="5" name="Rectangle 4"/>
          <p:cNvSpPr/>
          <p:nvPr/>
        </p:nvSpPr>
        <p:spPr>
          <a:xfrm>
            <a:off x="-6061" y="5486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Guidelines 2011: the reference</a:t>
            </a:r>
          </a:p>
          <a:p>
            <a:r>
              <a:rPr lang="en-US" sz="2400" dirty="0" smtClean="0"/>
              <a:t>Peter </a:t>
            </a:r>
            <a:r>
              <a:rPr lang="en-US" sz="2400" dirty="0" err="1"/>
              <a:t>Gloviczki</a:t>
            </a:r>
            <a:r>
              <a:rPr lang="en-US" sz="2400" dirty="0"/>
              <a:t>, MD et all. The care of patients with varicose veins </a:t>
            </a:r>
            <a:r>
              <a:rPr lang="en-US" sz="2400" dirty="0" smtClean="0"/>
              <a:t>and associated </a:t>
            </a:r>
            <a:r>
              <a:rPr lang="en-US" sz="2400" dirty="0"/>
              <a:t>chronic venous diseases: Clinical practice guidelines of </a:t>
            </a:r>
            <a:r>
              <a:rPr lang="en-US" sz="2400" dirty="0" smtClean="0"/>
              <a:t>the Society </a:t>
            </a:r>
            <a:r>
              <a:rPr lang="en-US" sz="2400" dirty="0"/>
              <a:t>for Vascular Surgery and the American Venous Forum.</a:t>
            </a:r>
          </a:p>
          <a:p>
            <a:r>
              <a:rPr lang="en-US" sz="2400" dirty="0"/>
              <a:t>Journal of Vascular Surgery 2011;53:2S-48S.</a:t>
            </a:r>
          </a:p>
        </p:txBody>
      </p:sp>
    </p:spTree>
    <p:extLst>
      <p:ext uri="{BB962C8B-B14F-4D97-AF65-F5344CB8AC3E}">
        <p14:creationId xmlns:p14="http://schemas.microsoft.com/office/powerpoint/2010/main" val="19603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1146" y="1718231"/>
            <a:ext cx="8933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Venous ulcers</a:t>
            </a:r>
            <a:endParaRPr lang="en-US" sz="2800" b="1" dirty="0" smtClean="0"/>
          </a:p>
          <a:p>
            <a:r>
              <a:rPr lang="en-US" b="1" dirty="0" smtClean="0"/>
              <a:t>	</a:t>
            </a:r>
            <a:r>
              <a:rPr lang="en-US" dirty="0" smtClean="0"/>
              <a:t>1</a:t>
            </a:r>
            <a:r>
              <a:rPr lang="en-US" b="1" dirty="0" smtClean="0"/>
              <a:t>-</a:t>
            </a:r>
            <a:r>
              <a:rPr lang="en-US" dirty="0" smtClean="0"/>
              <a:t>Ablation </a:t>
            </a:r>
            <a:r>
              <a:rPr lang="en-US" dirty="0"/>
              <a:t>of the incompetent superficial veins in addition </a:t>
            </a:r>
            <a:r>
              <a:rPr lang="en-US" dirty="0" smtClean="0"/>
              <a:t>to compression </a:t>
            </a:r>
            <a:r>
              <a:rPr lang="en-US" dirty="0"/>
              <a:t>therapy</a:t>
            </a:r>
            <a:endParaRPr lang="en-US" b="1" dirty="0" smtClean="0"/>
          </a:p>
          <a:p>
            <a:r>
              <a:rPr lang="en-US" b="1" dirty="0" smtClean="0"/>
              <a:t>		</a:t>
            </a:r>
            <a:r>
              <a:rPr lang="en-US" dirty="0" smtClean="0"/>
              <a:t>GRADE </a:t>
            </a:r>
            <a:r>
              <a:rPr lang="en-US" dirty="0"/>
              <a:t>1A: “we recommend “ (high quality evidence)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147" y="3284984"/>
            <a:ext cx="76328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aphenous </a:t>
            </a:r>
            <a:r>
              <a:rPr lang="en-US" sz="2800" dirty="0"/>
              <a:t>incompetence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	1-Endovenous thermal ablation</a:t>
            </a:r>
          </a:p>
          <a:p>
            <a:r>
              <a:rPr lang="en-US" dirty="0" smtClean="0"/>
              <a:t>		GRADE 1B: “we recommend” (moderate quality evidence)</a:t>
            </a:r>
          </a:p>
          <a:p>
            <a:r>
              <a:rPr lang="en-US" dirty="0" smtClean="0"/>
              <a:t>	2-High </a:t>
            </a:r>
            <a:r>
              <a:rPr lang="en-US" dirty="0"/>
              <a:t>ligation and inversion stripping of the saphenous </a:t>
            </a:r>
            <a:r>
              <a:rPr lang="en-US" dirty="0" smtClean="0"/>
              <a:t>vein</a:t>
            </a:r>
          </a:p>
          <a:p>
            <a:r>
              <a:rPr lang="en-US" dirty="0" smtClean="0"/>
              <a:t>	3- CHIVA</a:t>
            </a:r>
          </a:p>
          <a:p>
            <a:r>
              <a:rPr lang="en-US" dirty="0" smtClean="0"/>
              <a:t>		GRADE </a:t>
            </a:r>
            <a:r>
              <a:rPr lang="en-US" dirty="0"/>
              <a:t>2B: “we suggest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	4-ASVAL </a:t>
            </a:r>
          </a:p>
          <a:p>
            <a:r>
              <a:rPr lang="en-US" dirty="0"/>
              <a:t>	</a:t>
            </a:r>
            <a:r>
              <a:rPr lang="en-US" dirty="0" smtClean="0"/>
              <a:t>	GRADE </a:t>
            </a:r>
            <a:r>
              <a:rPr lang="en-US" dirty="0"/>
              <a:t>2C: “we suggest”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6061" y="54868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Guidelines 2011: the reference</a:t>
            </a:r>
          </a:p>
          <a:p>
            <a:r>
              <a:rPr lang="en-US" sz="1400" dirty="0"/>
              <a:t>1.Peter </a:t>
            </a:r>
            <a:r>
              <a:rPr lang="en-US" sz="1400" dirty="0" err="1"/>
              <a:t>Gloviczki</a:t>
            </a:r>
            <a:r>
              <a:rPr lang="en-US" sz="1400" dirty="0"/>
              <a:t>, MD et all. The care of patients with varicose veins </a:t>
            </a:r>
            <a:r>
              <a:rPr lang="en-US" sz="1400" dirty="0" smtClean="0"/>
              <a:t>and associated </a:t>
            </a:r>
            <a:r>
              <a:rPr lang="en-US" sz="1400" dirty="0"/>
              <a:t>chronic venous diseases: Clinical practice guidelines of </a:t>
            </a:r>
            <a:r>
              <a:rPr lang="en-US" sz="1400" dirty="0" smtClean="0"/>
              <a:t>the Society </a:t>
            </a:r>
            <a:r>
              <a:rPr lang="en-US" sz="1400" dirty="0"/>
              <a:t>for Vascular Surgery and the American Venous Forum.</a:t>
            </a:r>
          </a:p>
          <a:p>
            <a:r>
              <a:rPr lang="en-US" sz="1400" dirty="0"/>
              <a:t>Journal of Vascular Surgery 2011;53:2S-48S.</a:t>
            </a:r>
          </a:p>
        </p:txBody>
      </p:sp>
    </p:spTree>
    <p:extLst>
      <p:ext uri="{BB962C8B-B14F-4D97-AF65-F5344CB8AC3E}">
        <p14:creationId xmlns:p14="http://schemas.microsoft.com/office/powerpoint/2010/main" val="391208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1146" y="1718231"/>
            <a:ext cx="8933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Venous ulcers</a:t>
            </a:r>
            <a:endParaRPr lang="en-US" sz="2800" b="1" dirty="0" smtClean="0"/>
          </a:p>
          <a:p>
            <a:r>
              <a:rPr lang="en-US" b="1" dirty="0" smtClean="0"/>
              <a:t>	</a:t>
            </a:r>
            <a:r>
              <a:rPr lang="en-US" dirty="0" smtClean="0"/>
              <a:t>1</a:t>
            </a:r>
            <a:r>
              <a:rPr lang="en-US" b="1" dirty="0" smtClean="0"/>
              <a:t>-</a:t>
            </a:r>
            <a:r>
              <a:rPr lang="en-US" dirty="0" smtClean="0"/>
              <a:t>Ablation </a:t>
            </a:r>
            <a:r>
              <a:rPr lang="en-US" dirty="0"/>
              <a:t>of the incompetent superficial veins in addition </a:t>
            </a:r>
            <a:r>
              <a:rPr lang="en-US" dirty="0" smtClean="0"/>
              <a:t>to compression </a:t>
            </a:r>
            <a:r>
              <a:rPr lang="en-US" dirty="0"/>
              <a:t>therapy</a:t>
            </a:r>
            <a:endParaRPr lang="en-US" b="1" dirty="0" smtClean="0"/>
          </a:p>
          <a:p>
            <a:r>
              <a:rPr lang="en-US" b="1" dirty="0" smtClean="0"/>
              <a:t>		</a:t>
            </a:r>
            <a:r>
              <a:rPr lang="en-US" dirty="0" smtClean="0"/>
              <a:t>GRADE </a:t>
            </a:r>
            <a:r>
              <a:rPr lang="en-US" dirty="0"/>
              <a:t>1A: “we recommend “ (high quality evidence</a:t>
            </a:r>
            <a:r>
              <a:rPr lang="en-US" dirty="0" smtClean="0"/>
              <a:t>) OK pour CHIVA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1147" y="3284984"/>
            <a:ext cx="76328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aphenous </a:t>
            </a:r>
            <a:r>
              <a:rPr lang="en-US" sz="2800" dirty="0"/>
              <a:t>incompetence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	3- CHIVA</a:t>
            </a:r>
          </a:p>
          <a:p>
            <a:r>
              <a:rPr lang="en-US" dirty="0" smtClean="0"/>
              <a:t>		GRADE </a:t>
            </a:r>
            <a:r>
              <a:rPr lang="en-US" dirty="0"/>
              <a:t>2B: “we suggest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	NE TIENT PAS COMPTE DES RCT CHIVA </a:t>
            </a:r>
            <a:r>
              <a:rPr lang="en-US" dirty="0" err="1" smtClean="0"/>
              <a:t>actuels</a:t>
            </a:r>
            <a:r>
              <a:rPr lang="en-US" dirty="0" smtClean="0"/>
              <a:t> , </a:t>
            </a:r>
            <a:r>
              <a:rPr lang="en-US" dirty="0" err="1" smtClean="0"/>
              <a:t>sinon</a:t>
            </a:r>
            <a:r>
              <a:rPr lang="en-US" dirty="0" smtClean="0"/>
              <a:t> Grade A</a:t>
            </a:r>
          </a:p>
          <a:p>
            <a:r>
              <a:rPr lang="en-US" dirty="0"/>
              <a:t>	</a:t>
            </a:r>
            <a:r>
              <a:rPr lang="en-US" dirty="0" smtClean="0"/>
              <a:t>Ne </a:t>
            </a:r>
            <a:r>
              <a:rPr lang="en-US" dirty="0" err="1" smtClean="0"/>
              <a:t>tient</a:t>
            </a:r>
            <a:r>
              <a:rPr lang="en-US" dirty="0" smtClean="0"/>
              <a:t> pas </a:t>
            </a:r>
            <a:r>
              <a:rPr lang="en-US" dirty="0" err="1" smtClean="0"/>
              <a:t>compte</a:t>
            </a:r>
            <a:r>
              <a:rPr lang="en-US" dirty="0" smtClean="0"/>
              <a:t> de la preservation du capital </a:t>
            </a:r>
            <a:r>
              <a:rPr lang="en-US" dirty="0" err="1" smtClean="0"/>
              <a:t>veineux</a:t>
            </a:r>
            <a:r>
              <a:rPr lang="en-US" dirty="0" smtClean="0"/>
              <a:t> </a:t>
            </a:r>
            <a:r>
              <a:rPr lang="en-US" dirty="0" err="1" smtClean="0"/>
              <a:t>sinon</a:t>
            </a:r>
            <a:r>
              <a:rPr lang="en-US" dirty="0" smtClean="0"/>
              <a:t> Recommendation 1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6061" y="54868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Guidelines 2011: the reference</a:t>
            </a:r>
          </a:p>
          <a:p>
            <a:r>
              <a:rPr lang="en-US" sz="1400" dirty="0"/>
              <a:t>1.Peter </a:t>
            </a:r>
            <a:r>
              <a:rPr lang="en-US" sz="1400" dirty="0" err="1"/>
              <a:t>Gloviczki</a:t>
            </a:r>
            <a:r>
              <a:rPr lang="en-US" sz="1400" dirty="0"/>
              <a:t>, MD et all. The care of patients with varicose veins </a:t>
            </a:r>
            <a:r>
              <a:rPr lang="en-US" sz="1400" dirty="0" smtClean="0"/>
              <a:t>and associated </a:t>
            </a:r>
            <a:r>
              <a:rPr lang="en-US" sz="1400" dirty="0"/>
              <a:t>chronic venous diseases: Clinical practice guidelines of </a:t>
            </a:r>
            <a:r>
              <a:rPr lang="en-US" sz="1400" dirty="0" smtClean="0"/>
              <a:t>the Society </a:t>
            </a:r>
            <a:r>
              <a:rPr lang="en-US" sz="1400" dirty="0"/>
              <a:t>for Vascular Surgery and the American Venous Forum.</a:t>
            </a:r>
          </a:p>
          <a:p>
            <a:r>
              <a:rPr lang="en-US" sz="1400" dirty="0"/>
              <a:t>Journal of Vascular Surgery 2011;53:2S-48S.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48" b="22156"/>
          <a:stretch/>
        </p:blipFill>
        <p:spPr bwMode="auto">
          <a:xfrm>
            <a:off x="618806" y="5357764"/>
            <a:ext cx="7772400" cy="94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16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197498" cy="556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188640"/>
            <a:ext cx="864096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Cochrane Review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Selection des  51 </a:t>
            </a:r>
            <a:r>
              <a:rPr lang="en-US" sz="3200" dirty="0" err="1" smtClean="0">
                <a:solidFill>
                  <a:schemeClr val="bg1"/>
                </a:solidFill>
              </a:rPr>
              <a:t>meilleurs</a:t>
            </a:r>
            <a:r>
              <a:rPr lang="en-US" sz="3200" dirty="0" smtClean="0">
                <a:solidFill>
                  <a:schemeClr val="bg1"/>
                </a:solidFill>
              </a:rPr>
              <a:t> articles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686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4732</Words>
  <Application>Microsoft Office PowerPoint</Application>
  <PresentationFormat>Affichage à l'écran (4:3)</PresentationFormat>
  <Paragraphs>415</Paragraphs>
  <Slides>31</Slides>
  <Notes>31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 éthique de la destruction du capital veineux (G.DE WAILLY) Svce Chirurgie Vasculaire  CHU Pité Salpétrière  Principe de non malfaisance</vt:lpstr>
      <vt:lpstr>Problème éthique de la destruction du capital veineux (G.DE WAILLY) Svce Chirurgie Vasculaire  CHU Pité Salpétrière  Principe de non malfaisance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</dc:creator>
  <cp:lastModifiedBy>claude</cp:lastModifiedBy>
  <cp:revision>36</cp:revision>
  <dcterms:created xsi:type="dcterms:W3CDTF">2012-02-01T15:17:25Z</dcterms:created>
  <dcterms:modified xsi:type="dcterms:W3CDTF">2012-02-02T12:51:34Z</dcterms:modified>
</cp:coreProperties>
</file>