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69" r:id="rId2"/>
    <p:sldId id="306" r:id="rId3"/>
    <p:sldId id="309" r:id="rId4"/>
    <p:sldId id="310" r:id="rId5"/>
    <p:sldId id="311" r:id="rId6"/>
    <p:sldId id="304" r:id="rId7"/>
    <p:sldId id="293" r:id="rId8"/>
    <p:sldId id="336" r:id="rId9"/>
    <p:sldId id="316" r:id="rId10"/>
    <p:sldId id="288" r:id="rId11"/>
    <p:sldId id="318" r:id="rId12"/>
    <p:sldId id="326" r:id="rId13"/>
    <p:sldId id="327" r:id="rId14"/>
    <p:sldId id="328" r:id="rId15"/>
    <p:sldId id="329" r:id="rId16"/>
    <p:sldId id="330" r:id="rId17"/>
    <p:sldId id="325" r:id="rId18"/>
    <p:sldId id="324" r:id="rId19"/>
    <p:sldId id="319" r:id="rId20"/>
    <p:sldId id="323" r:id="rId21"/>
    <p:sldId id="315" r:id="rId22"/>
    <p:sldId id="320" r:id="rId23"/>
    <p:sldId id="321" r:id="rId24"/>
    <p:sldId id="322" r:id="rId25"/>
    <p:sldId id="331" r:id="rId26"/>
    <p:sldId id="332" r:id="rId27"/>
    <p:sldId id="333" r:id="rId28"/>
    <p:sldId id="317" r:id="rId29"/>
    <p:sldId id="313" r:id="rId30"/>
    <p:sldId id="314" r:id="rId31"/>
    <p:sldId id="337" r:id="rId32"/>
    <p:sldId id="338" r:id="rId33"/>
    <p:sldId id="340" r:id="rId34"/>
    <p:sldId id="341" r:id="rId35"/>
    <p:sldId id="342" r:id="rId36"/>
    <p:sldId id="335" r:id="rId37"/>
    <p:sldId id="334" r:id="rId38"/>
    <p:sldId id="291" r:id="rId39"/>
    <p:sldId id="270" r:id="rId40"/>
    <p:sldId id="350" r:id="rId41"/>
    <p:sldId id="271" r:id="rId42"/>
    <p:sldId id="272" r:id="rId43"/>
    <p:sldId id="283" r:id="rId44"/>
    <p:sldId id="305" r:id="rId45"/>
    <p:sldId id="284" r:id="rId46"/>
    <p:sldId id="273" r:id="rId47"/>
    <p:sldId id="285" r:id="rId48"/>
    <p:sldId id="286" r:id="rId49"/>
    <p:sldId id="287" r:id="rId50"/>
    <p:sldId id="351" r:id="rId51"/>
    <p:sldId id="296" r:id="rId52"/>
    <p:sldId id="297" r:id="rId53"/>
    <p:sldId id="362" r:id="rId54"/>
    <p:sldId id="354" r:id="rId55"/>
    <p:sldId id="298" r:id="rId56"/>
    <p:sldId id="355" r:id="rId57"/>
    <p:sldId id="357" r:id="rId58"/>
    <p:sldId id="368" r:id="rId59"/>
    <p:sldId id="299" r:id="rId60"/>
    <p:sldId id="356" r:id="rId61"/>
    <p:sldId id="358" r:id="rId62"/>
    <p:sldId id="369" r:id="rId63"/>
    <p:sldId id="353" r:id="rId64"/>
    <p:sldId id="359" r:id="rId65"/>
    <p:sldId id="360" r:id="rId66"/>
    <p:sldId id="361" r:id="rId67"/>
    <p:sldId id="365" r:id="rId68"/>
    <p:sldId id="364" r:id="rId69"/>
    <p:sldId id="370" r:id="rId70"/>
    <p:sldId id="366" r:id="rId71"/>
    <p:sldId id="371" r:id="rId72"/>
    <p:sldId id="363" r:id="rId73"/>
    <p:sldId id="294" r:id="rId74"/>
    <p:sldId id="256" r:id="rId75"/>
    <p:sldId id="290" r:id="rId76"/>
    <p:sldId id="264" r:id="rId77"/>
    <p:sldId id="265" r:id="rId78"/>
    <p:sldId id="266" r:id="rId79"/>
    <p:sldId id="274" r:id="rId80"/>
    <p:sldId id="267" r:id="rId81"/>
    <p:sldId id="268" r:id="rId82"/>
    <p:sldId id="263" r:id="rId83"/>
    <p:sldId id="257" r:id="rId84"/>
    <p:sldId id="258" r:id="rId85"/>
    <p:sldId id="259" r:id="rId86"/>
    <p:sldId id="260" r:id="rId87"/>
    <p:sldId id="261" r:id="rId88"/>
    <p:sldId id="277" r:id="rId89"/>
    <p:sldId id="278" r:id="rId90"/>
    <p:sldId id="279" r:id="rId91"/>
    <p:sldId id="280" r:id="rId92"/>
    <p:sldId id="281" r:id="rId93"/>
    <p:sldId id="307" r:id="rId94"/>
    <p:sldId id="262" r:id="rId95"/>
    <p:sldId id="343" r:id="rId96"/>
    <p:sldId id="344" r:id="rId97"/>
    <p:sldId id="345" r:id="rId98"/>
    <p:sldId id="346" r:id="rId99"/>
    <p:sldId id="347" r:id="rId100"/>
    <p:sldId id="352" r:id="rId101"/>
    <p:sldId id="348" r:id="rId102"/>
    <p:sldId id="349" r:id="rId103"/>
    <p:sldId id="367" r:id="rId10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46AC"/>
    <a:srgbClr val="5BA3C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590" autoAdjust="0"/>
  </p:normalViewPr>
  <p:slideViewPr>
    <p:cSldViewPr>
      <p:cViewPr>
        <p:scale>
          <a:sx n="70" d="100"/>
          <a:sy n="70" d="100"/>
        </p:scale>
        <p:origin x="696"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1314"/>
    </p:cViewPr>
  </p:sorterViewPr>
  <p:notesViewPr>
    <p:cSldViewPr>
      <p:cViewPr varScale="1">
        <p:scale>
          <a:sx n="55" d="100"/>
          <a:sy n="55" d="100"/>
        </p:scale>
        <p:origin x="-282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087F2-8604-4CC8-B945-21C52AE5798D}" type="datetimeFigureOut">
              <a:rPr lang="fr-FR" smtClean="0"/>
              <a:pPr/>
              <a:t>02/09/2015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0211D-9446-40E6-BC29-A108ACD2C1D1}" type="slidenum">
              <a:rPr lang="fr-FR" smtClean="0"/>
              <a:pPr/>
              <a:t>‹N°›</a:t>
            </a:fld>
            <a:endParaRPr lang="fr-FR"/>
          </a:p>
        </p:txBody>
      </p:sp>
    </p:spTree>
    <p:extLst>
      <p:ext uri="{BB962C8B-B14F-4D97-AF65-F5344CB8AC3E}">
        <p14:creationId xmlns:p14="http://schemas.microsoft.com/office/powerpoint/2010/main" xmlns="" val="3795839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1</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10</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100</a:t>
            </a:fld>
            <a:endParaRPr lang="fr-FR"/>
          </a:p>
        </p:txBody>
      </p:sp>
    </p:spTree>
    <p:extLst>
      <p:ext uri="{BB962C8B-B14F-4D97-AF65-F5344CB8AC3E}">
        <p14:creationId xmlns:p14="http://schemas.microsoft.com/office/powerpoint/2010/main" xmlns="" val="423561080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101</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102</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103</a:t>
            </a:fld>
            <a:endParaRPr lang="fr-FR"/>
          </a:p>
        </p:txBody>
      </p:sp>
    </p:spTree>
    <p:extLst>
      <p:ext uri="{BB962C8B-B14F-4D97-AF65-F5344CB8AC3E}">
        <p14:creationId xmlns:p14="http://schemas.microsoft.com/office/powerpoint/2010/main" xmlns="" val="118079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11</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12</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13</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14</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15</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16</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17</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18</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19</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2</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20</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AA5A60-A629-4E17-8DEE-9F1B7A228F81}" type="slidenum">
              <a:rPr lang="fr-FR"/>
              <a:pPr/>
              <a:t>21</a:t>
            </a:fld>
            <a:endParaRPr lang="fr-FR"/>
          </a:p>
        </p:txBody>
      </p:sp>
      <p:sp>
        <p:nvSpPr>
          <p:cNvPr id="1037314" name="Rectangle 2"/>
          <p:cNvSpPr>
            <a:spLocks noGrp="1" noRot="1" noChangeAspect="1" noChangeArrowheads="1" noTextEdit="1"/>
          </p:cNvSpPr>
          <p:nvPr>
            <p:ph type="sldImg"/>
          </p:nvPr>
        </p:nvSpPr>
        <p:spPr>
          <a:ln/>
        </p:spPr>
      </p:sp>
      <p:sp>
        <p:nvSpPr>
          <p:cNvPr id="103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22</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23</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24</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25</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26</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27</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28</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29</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3</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F248D-A6B5-44D0-BD2B-812434BC6703}" type="slidenum">
              <a:rPr lang="fr-FR"/>
              <a:pPr/>
              <a:t>30</a:t>
            </a:fld>
            <a:endParaRPr lang="fr-FR"/>
          </a:p>
        </p:txBody>
      </p:sp>
      <p:sp>
        <p:nvSpPr>
          <p:cNvPr id="1401858" name="Rectangle 2"/>
          <p:cNvSpPr>
            <a:spLocks noGrp="1" noRot="1" noChangeAspect="1" noChangeArrowheads="1" noTextEdit="1"/>
          </p:cNvSpPr>
          <p:nvPr>
            <p:ph type="sldImg"/>
          </p:nvPr>
        </p:nvSpPr>
        <p:spPr>
          <a:ln/>
        </p:spPr>
      </p:sp>
      <p:sp>
        <p:nvSpPr>
          <p:cNvPr id="140185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31</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32</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33</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34</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35</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36</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37</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38</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39</a:t>
            </a:fld>
            <a:endParaRPr lang="fr-FR"/>
          </a:p>
        </p:txBody>
      </p:sp>
    </p:spTree>
    <p:extLst>
      <p:ext uri="{BB962C8B-B14F-4D97-AF65-F5344CB8AC3E}">
        <p14:creationId xmlns:p14="http://schemas.microsoft.com/office/powerpoint/2010/main" xmlns="" val="159971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4</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40</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41</a:t>
            </a:fld>
            <a:endParaRPr lang="fr-FR"/>
          </a:p>
        </p:txBody>
      </p:sp>
    </p:spTree>
    <p:extLst>
      <p:ext uri="{BB962C8B-B14F-4D97-AF65-F5344CB8AC3E}">
        <p14:creationId xmlns:p14="http://schemas.microsoft.com/office/powerpoint/2010/main" xmlns="" val="15997153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42</a:t>
            </a:fld>
            <a:endParaRPr lang="fr-FR"/>
          </a:p>
        </p:txBody>
      </p:sp>
    </p:spTree>
    <p:extLst>
      <p:ext uri="{BB962C8B-B14F-4D97-AF65-F5344CB8AC3E}">
        <p14:creationId xmlns:p14="http://schemas.microsoft.com/office/powerpoint/2010/main" xmlns="" val="15997153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43</a:t>
            </a:fld>
            <a:endParaRPr lang="fr-FR"/>
          </a:p>
        </p:txBody>
      </p:sp>
    </p:spTree>
    <p:extLst>
      <p:ext uri="{BB962C8B-B14F-4D97-AF65-F5344CB8AC3E}">
        <p14:creationId xmlns:p14="http://schemas.microsoft.com/office/powerpoint/2010/main" xmlns="" val="1599715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44</a:t>
            </a:fld>
            <a:endParaRPr lang="fr-FR"/>
          </a:p>
        </p:txBody>
      </p:sp>
    </p:spTree>
    <p:extLst>
      <p:ext uri="{BB962C8B-B14F-4D97-AF65-F5344CB8AC3E}">
        <p14:creationId xmlns:p14="http://schemas.microsoft.com/office/powerpoint/2010/main" xmlns="" val="15997153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45</a:t>
            </a:fld>
            <a:endParaRPr lang="fr-FR"/>
          </a:p>
        </p:txBody>
      </p:sp>
    </p:spTree>
    <p:extLst>
      <p:ext uri="{BB962C8B-B14F-4D97-AF65-F5344CB8AC3E}">
        <p14:creationId xmlns:p14="http://schemas.microsoft.com/office/powerpoint/2010/main" xmlns="" val="1599715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46</a:t>
            </a:fld>
            <a:endParaRPr lang="fr-FR"/>
          </a:p>
        </p:txBody>
      </p:sp>
    </p:spTree>
    <p:extLst>
      <p:ext uri="{BB962C8B-B14F-4D97-AF65-F5344CB8AC3E}">
        <p14:creationId xmlns:p14="http://schemas.microsoft.com/office/powerpoint/2010/main" xmlns="" val="15997153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47</a:t>
            </a:fld>
            <a:endParaRPr lang="fr-FR"/>
          </a:p>
        </p:txBody>
      </p:sp>
    </p:spTree>
    <p:extLst>
      <p:ext uri="{BB962C8B-B14F-4D97-AF65-F5344CB8AC3E}">
        <p14:creationId xmlns:p14="http://schemas.microsoft.com/office/powerpoint/2010/main" xmlns="" val="15997153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48</a:t>
            </a:fld>
            <a:endParaRPr lang="fr-FR"/>
          </a:p>
        </p:txBody>
      </p:sp>
    </p:spTree>
    <p:extLst>
      <p:ext uri="{BB962C8B-B14F-4D97-AF65-F5344CB8AC3E}">
        <p14:creationId xmlns:p14="http://schemas.microsoft.com/office/powerpoint/2010/main" xmlns="" val="15997153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49</a:t>
            </a:fld>
            <a:endParaRPr lang="fr-FR"/>
          </a:p>
        </p:txBody>
      </p:sp>
    </p:spTree>
    <p:extLst>
      <p:ext uri="{BB962C8B-B14F-4D97-AF65-F5344CB8AC3E}">
        <p14:creationId xmlns:p14="http://schemas.microsoft.com/office/powerpoint/2010/main" xmlns="" val="159971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5</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50</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51</a:t>
            </a:fld>
            <a:endParaRPr lang="fr-FR"/>
          </a:p>
        </p:txBody>
      </p:sp>
    </p:spTree>
    <p:extLst>
      <p:ext uri="{BB962C8B-B14F-4D97-AF65-F5344CB8AC3E}">
        <p14:creationId xmlns:p14="http://schemas.microsoft.com/office/powerpoint/2010/main" xmlns="" val="4235610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52</a:t>
            </a:fld>
            <a:endParaRPr lang="fr-FR"/>
          </a:p>
        </p:txBody>
      </p:sp>
    </p:spTree>
    <p:extLst>
      <p:ext uri="{BB962C8B-B14F-4D97-AF65-F5344CB8AC3E}">
        <p14:creationId xmlns:p14="http://schemas.microsoft.com/office/powerpoint/2010/main" xmlns="" val="14456411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53</a:t>
            </a:fld>
            <a:endParaRPr lang="fr-FR"/>
          </a:p>
        </p:txBody>
      </p:sp>
    </p:spTree>
    <p:extLst>
      <p:ext uri="{BB962C8B-B14F-4D97-AF65-F5344CB8AC3E}">
        <p14:creationId xmlns:p14="http://schemas.microsoft.com/office/powerpoint/2010/main" xmlns="" val="14456411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54</a:t>
            </a:fld>
            <a:endParaRPr lang="fr-FR"/>
          </a:p>
        </p:txBody>
      </p:sp>
    </p:spTree>
    <p:extLst>
      <p:ext uri="{BB962C8B-B14F-4D97-AF65-F5344CB8AC3E}">
        <p14:creationId xmlns:p14="http://schemas.microsoft.com/office/powerpoint/2010/main" xmlns="" val="14456411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55</a:t>
            </a:fld>
            <a:endParaRPr lang="fr-FR"/>
          </a:p>
        </p:txBody>
      </p:sp>
    </p:spTree>
    <p:extLst>
      <p:ext uri="{BB962C8B-B14F-4D97-AF65-F5344CB8AC3E}">
        <p14:creationId xmlns:p14="http://schemas.microsoft.com/office/powerpoint/2010/main" xmlns="" val="14456411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56</a:t>
            </a:fld>
            <a:endParaRPr lang="fr-FR"/>
          </a:p>
        </p:txBody>
      </p:sp>
    </p:spTree>
    <p:extLst>
      <p:ext uri="{BB962C8B-B14F-4D97-AF65-F5344CB8AC3E}">
        <p14:creationId xmlns:p14="http://schemas.microsoft.com/office/powerpoint/2010/main" xmlns="" val="14456411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57</a:t>
            </a:fld>
            <a:endParaRPr lang="fr-FR"/>
          </a:p>
        </p:txBody>
      </p:sp>
    </p:spTree>
    <p:extLst>
      <p:ext uri="{BB962C8B-B14F-4D97-AF65-F5344CB8AC3E}">
        <p14:creationId xmlns:p14="http://schemas.microsoft.com/office/powerpoint/2010/main" xmlns="" val="14456411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58</a:t>
            </a:fld>
            <a:endParaRPr lang="fr-FR"/>
          </a:p>
        </p:txBody>
      </p:sp>
    </p:spTree>
    <p:extLst>
      <p:ext uri="{BB962C8B-B14F-4D97-AF65-F5344CB8AC3E}">
        <p14:creationId xmlns:p14="http://schemas.microsoft.com/office/powerpoint/2010/main" xmlns="" val="8923311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59</a:t>
            </a:fld>
            <a:endParaRPr lang="fr-FR"/>
          </a:p>
        </p:txBody>
      </p:sp>
    </p:spTree>
    <p:extLst>
      <p:ext uri="{BB962C8B-B14F-4D97-AF65-F5344CB8AC3E}">
        <p14:creationId xmlns:p14="http://schemas.microsoft.com/office/powerpoint/2010/main" xmlns="" val="144564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6</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60</a:t>
            </a:fld>
            <a:endParaRPr lang="fr-FR"/>
          </a:p>
        </p:txBody>
      </p:sp>
    </p:spTree>
    <p:extLst>
      <p:ext uri="{BB962C8B-B14F-4D97-AF65-F5344CB8AC3E}">
        <p14:creationId xmlns:p14="http://schemas.microsoft.com/office/powerpoint/2010/main" xmlns="" val="14456411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61</a:t>
            </a:fld>
            <a:endParaRPr lang="fr-FR"/>
          </a:p>
        </p:txBody>
      </p:sp>
    </p:spTree>
    <p:extLst>
      <p:ext uri="{BB962C8B-B14F-4D97-AF65-F5344CB8AC3E}">
        <p14:creationId xmlns:p14="http://schemas.microsoft.com/office/powerpoint/2010/main" xmlns="" val="14456411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62</a:t>
            </a:fld>
            <a:endParaRPr lang="fr-FR"/>
          </a:p>
        </p:txBody>
      </p:sp>
    </p:spTree>
    <p:extLst>
      <p:ext uri="{BB962C8B-B14F-4D97-AF65-F5344CB8AC3E}">
        <p14:creationId xmlns:p14="http://schemas.microsoft.com/office/powerpoint/2010/main" xmlns="" val="8923311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63</a:t>
            </a:fld>
            <a:endParaRPr lang="fr-FR"/>
          </a:p>
        </p:txBody>
      </p:sp>
    </p:spTree>
    <p:extLst>
      <p:ext uri="{BB962C8B-B14F-4D97-AF65-F5344CB8AC3E}">
        <p14:creationId xmlns:p14="http://schemas.microsoft.com/office/powerpoint/2010/main" xmlns="" val="14456411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64</a:t>
            </a:fld>
            <a:endParaRPr lang="fr-FR"/>
          </a:p>
        </p:txBody>
      </p:sp>
    </p:spTree>
    <p:extLst>
      <p:ext uri="{BB962C8B-B14F-4D97-AF65-F5344CB8AC3E}">
        <p14:creationId xmlns:p14="http://schemas.microsoft.com/office/powerpoint/2010/main" xmlns="" val="14456411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65</a:t>
            </a:fld>
            <a:endParaRPr lang="fr-FR"/>
          </a:p>
        </p:txBody>
      </p:sp>
    </p:spTree>
    <p:extLst>
      <p:ext uri="{BB962C8B-B14F-4D97-AF65-F5344CB8AC3E}">
        <p14:creationId xmlns:p14="http://schemas.microsoft.com/office/powerpoint/2010/main" xmlns="" val="14456411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66</a:t>
            </a:fld>
            <a:endParaRPr lang="fr-FR"/>
          </a:p>
        </p:txBody>
      </p:sp>
    </p:spTree>
    <p:extLst>
      <p:ext uri="{BB962C8B-B14F-4D97-AF65-F5344CB8AC3E}">
        <p14:creationId xmlns:p14="http://schemas.microsoft.com/office/powerpoint/2010/main" xmlns="" val="14456411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67</a:t>
            </a:fld>
            <a:endParaRPr lang="fr-FR"/>
          </a:p>
        </p:txBody>
      </p:sp>
    </p:spTree>
    <p:extLst>
      <p:ext uri="{BB962C8B-B14F-4D97-AF65-F5344CB8AC3E}">
        <p14:creationId xmlns:p14="http://schemas.microsoft.com/office/powerpoint/2010/main" xmlns="" val="27226511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68</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69</a:t>
            </a:fld>
            <a:endParaRPr lang="fr-FR"/>
          </a:p>
        </p:txBody>
      </p:sp>
    </p:spTree>
    <p:extLst>
      <p:ext uri="{BB962C8B-B14F-4D97-AF65-F5344CB8AC3E}">
        <p14:creationId xmlns:p14="http://schemas.microsoft.com/office/powerpoint/2010/main" xmlns="" val="382310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7</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70</a:t>
            </a:fld>
            <a:endParaRPr lang="fr-FR"/>
          </a:p>
        </p:txBody>
      </p:sp>
    </p:spTree>
    <p:extLst>
      <p:ext uri="{BB962C8B-B14F-4D97-AF65-F5344CB8AC3E}">
        <p14:creationId xmlns:p14="http://schemas.microsoft.com/office/powerpoint/2010/main" xmlns="" val="21425801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71</a:t>
            </a:fld>
            <a:endParaRPr lang="fr-FR"/>
          </a:p>
        </p:txBody>
      </p:sp>
    </p:spTree>
    <p:extLst>
      <p:ext uri="{BB962C8B-B14F-4D97-AF65-F5344CB8AC3E}">
        <p14:creationId xmlns:p14="http://schemas.microsoft.com/office/powerpoint/2010/main" xmlns="" val="21425801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72</a:t>
            </a:fld>
            <a:endParaRPr lang="fr-FR"/>
          </a:p>
        </p:txBody>
      </p:sp>
    </p:spTree>
    <p:extLst>
      <p:ext uri="{BB962C8B-B14F-4D97-AF65-F5344CB8AC3E}">
        <p14:creationId xmlns:p14="http://schemas.microsoft.com/office/powerpoint/2010/main" xmlns="" val="14456411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73</a:t>
            </a:fld>
            <a:endParaRPr lang="fr-FR"/>
          </a:p>
        </p:txBody>
      </p:sp>
    </p:spTree>
    <p:extLst>
      <p:ext uri="{BB962C8B-B14F-4D97-AF65-F5344CB8AC3E}">
        <p14:creationId xmlns:p14="http://schemas.microsoft.com/office/powerpoint/2010/main" xmlns="" val="42356108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74</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75</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76</a:t>
            </a:fld>
            <a:endParaRPr lang="fr-FR"/>
          </a:p>
        </p:txBody>
      </p:sp>
    </p:spTree>
    <p:extLst>
      <p:ext uri="{BB962C8B-B14F-4D97-AF65-F5344CB8AC3E}">
        <p14:creationId xmlns:p14="http://schemas.microsoft.com/office/powerpoint/2010/main" xmlns="" val="19044746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77</a:t>
            </a:fld>
            <a:endParaRPr lang="fr-FR"/>
          </a:p>
        </p:txBody>
      </p:sp>
    </p:spTree>
    <p:extLst>
      <p:ext uri="{BB962C8B-B14F-4D97-AF65-F5344CB8AC3E}">
        <p14:creationId xmlns:p14="http://schemas.microsoft.com/office/powerpoint/2010/main" xmlns="" val="34508805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78</a:t>
            </a:fld>
            <a:endParaRPr lang="fr-FR"/>
          </a:p>
        </p:txBody>
      </p:sp>
    </p:spTree>
    <p:extLst>
      <p:ext uri="{BB962C8B-B14F-4D97-AF65-F5344CB8AC3E}">
        <p14:creationId xmlns:p14="http://schemas.microsoft.com/office/powerpoint/2010/main" xmlns="" val="19437876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79</a:t>
            </a:fld>
            <a:endParaRPr lang="fr-FR"/>
          </a:p>
        </p:txBody>
      </p:sp>
    </p:spTree>
    <p:extLst>
      <p:ext uri="{BB962C8B-B14F-4D97-AF65-F5344CB8AC3E}">
        <p14:creationId xmlns:p14="http://schemas.microsoft.com/office/powerpoint/2010/main" xmlns="" val="1445641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8</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80</a:t>
            </a:fld>
            <a:endParaRPr lang="fr-FR"/>
          </a:p>
        </p:txBody>
      </p:sp>
    </p:spTree>
    <p:extLst>
      <p:ext uri="{BB962C8B-B14F-4D97-AF65-F5344CB8AC3E}">
        <p14:creationId xmlns:p14="http://schemas.microsoft.com/office/powerpoint/2010/main" xmlns="" val="42356108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81</a:t>
            </a:fld>
            <a:endParaRPr lang="fr-FR"/>
          </a:p>
        </p:txBody>
      </p:sp>
    </p:spTree>
    <p:extLst>
      <p:ext uri="{BB962C8B-B14F-4D97-AF65-F5344CB8AC3E}">
        <p14:creationId xmlns:p14="http://schemas.microsoft.com/office/powerpoint/2010/main" xmlns="" val="42356108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82</a:t>
            </a:fld>
            <a:endParaRPr lang="fr-FR"/>
          </a:p>
        </p:txBody>
      </p:sp>
    </p:spTree>
    <p:extLst>
      <p:ext uri="{BB962C8B-B14F-4D97-AF65-F5344CB8AC3E}">
        <p14:creationId xmlns:p14="http://schemas.microsoft.com/office/powerpoint/2010/main" xmlns="" val="17560274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83</a:t>
            </a:fld>
            <a:endParaRPr lang="fr-FR"/>
          </a:p>
        </p:txBody>
      </p:sp>
    </p:spTree>
    <p:extLst>
      <p:ext uri="{BB962C8B-B14F-4D97-AF65-F5344CB8AC3E}">
        <p14:creationId xmlns:p14="http://schemas.microsoft.com/office/powerpoint/2010/main" xmlns="" val="39762011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84</a:t>
            </a:fld>
            <a:endParaRPr lang="fr-FR"/>
          </a:p>
        </p:txBody>
      </p:sp>
    </p:spTree>
    <p:extLst>
      <p:ext uri="{BB962C8B-B14F-4D97-AF65-F5344CB8AC3E}">
        <p14:creationId xmlns:p14="http://schemas.microsoft.com/office/powerpoint/2010/main" xmlns="" val="13487316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85</a:t>
            </a:fld>
            <a:endParaRPr lang="fr-FR"/>
          </a:p>
        </p:txBody>
      </p:sp>
    </p:spTree>
    <p:extLst>
      <p:ext uri="{BB962C8B-B14F-4D97-AF65-F5344CB8AC3E}">
        <p14:creationId xmlns:p14="http://schemas.microsoft.com/office/powerpoint/2010/main" xmlns="" val="17560274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86</a:t>
            </a:fld>
            <a:endParaRPr lang="fr-FR"/>
          </a:p>
        </p:txBody>
      </p:sp>
    </p:spTree>
    <p:extLst>
      <p:ext uri="{BB962C8B-B14F-4D97-AF65-F5344CB8AC3E}">
        <p14:creationId xmlns:p14="http://schemas.microsoft.com/office/powerpoint/2010/main" xmlns="" val="18257044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87</a:t>
            </a:fld>
            <a:endParaRPr lang="fr-FR"/>
          </a:p>
        </p:txBody>
      </p:sp>
    </p:spTree>
    <p:extLst>
      <p:ext uri="{BB962C8B-B14F-4D97-AF65-F5344CB8AC3E}">
        <p14:creationId xmlns:p14="http://schemas.microsoft.com/office/powerpoint/2010/main" xmlns="" val="16376797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88</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89</a:t>
            </a:fld>
            <a:endParaRPr lang="fr-FR"/>
          </a:p>
        </p:txBody>
      </p:sp>
    </p:spTree>
    <p:extLst>
      <p:ext uri="{BB962C8B-B14F-4D97-AF65-F5344CB8AC3E}">
        <p14:creationId xmlns:p14="http://schemas.microsoft.com/office/powerpoint/2010/main" xmlns="" val="323015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9</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90</a:t>
            </a:fld>
            <a:endParaRPr lang="fr-FR"/>
          </a:p>
        </p:txBody>
      </p:sp>
    </p:spTree>
    <p:extLst>
      <p:ext uri="{BB962C8B-B14F-4D97-AF65-F5344CB8AC3E}">
        <p14:creationId xmlns:p14="http://schemas.microsoft.com/office/powerpoint/2010/main" xmlns="" val="16265229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91</a:t>
            </a:fld>
            <a:endParaRPr lang="fr-FR"/>
          </a:p>
        </p:txBody>
      </p:sp>
    </p:spTree>
    <p:extLst>
      <p:ext uri="{BB962C8B-B14F-4D97-AF65-F5344CB8AC3E}">
        <p14:creationId xmlns:p14="http://schemas.microsoft.com/office/powerpoint/2010/main" xmlns="" val="16265229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92</a:t>
            </a:fld>
            <a:endParaRPr lang="fr-FR"/>
          </a:p>
        </p:txBody>
      </p:sp>
    </p:spTree>
    <p:extLst>
      <p:ext uri="{BB962C8B-B14F-4D97-AF65-F5344CB8AC3E}">
        <p14:creationId xmlns:p14="http://schemas.microsoft.com/office/powerpoint/2010/main" xmlns="" val="162652296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93</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94</a:t>
            </a:fld>
            <a:endParaRPr lang="fr-FR"/>
          </a:p>
        </p:txBody>
      </p:sp>
    </p:spTree>
    <p:extLst>
      <p:ext uri="{BB962C8B-B14F-4D97-AF65-F5344CB8AC3E}">
        <p14:creationId xmlns:p14="http://schemas.microsoft.com/office/powerpoint/2010/main" xmlns="" val="237385159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95</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96</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97</a:t>
            </a:fld>
            <a:endParaRPr lang="fr-FR"/>
          </a:p>
        </p:txBody>
      </p:sp>
    </p:spTree>
    <p:extLst>
      <p:ext uri="{BB962C8B-B14F-4D97-AF65-F5344CB8AC3E}">
        <p14:creationId xmlns:p14="http://schemas.microsoft.com/office/powerpoint/2010/main" xmlns="" val="14184063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98</a:t>
            </a:fld>
            <a:endParaRPr lang="fr-FR"/>
          </a:p>
        </p:txBody>
      </p:sp>
    </p:spTree>
    <p:extLst>
      <p:ext uri="{BB962C8B-B14F-4D97-AF65-F5344CB8AC3E}">
        <p14:creationId xmlns:p14="http://schemas.microsoft.com/office/powerpoint/2010/main" xmlns="" val="283899084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pPr/>
              <a:t>99</a:t>
            </a:fld>
            <a:endParaRPr lang="fr-FR"/>
          </a:p>
        </p:txBody>
      </p:sp>
    </p:spTree>
    <p:extLst>
      <p:ext uri="{BB962C8B-B14F-4D97-AF65-F5344CB8AC3E}">
        <p14:creationId xmlns:p14="http://schemas.microsoft.com/office/powerpoint/2010/main" xmlns="" val="1418406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02/09/2015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02/09/2015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02/09/2015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02/09/2015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02/09/2015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02/09/2015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1.xml"/><Relationship Id="rId6" Type="http://schemas.openxmlformats.org/officeDocument/2006/relationships/hyperlink" Target="http://en.wikipedia.org/wiki/Oncotic_pressure" TargetMode="External"/><Relationship Id="rId5" Type="http://schemas.openxmlformats.org/officeDocument/2006/relationships/hyperlink" Target="http://en.wikipedia.org/wiki/Hydrostatic_pressure" TargetMode="External"/><Relationship Id="rId4" Type="http://schemas.openxmlformats.org/officeDocument/2006/relationships/image" Target="../media/image42.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imagesforum.doctissimo.fr/mesimages/1081543/mes%20pieds1.JPG" TargetMode="External"/><Relationship Id="rId5" Type="http://schemas.openxmlformats.org/officeDocument/2006/relationships/image" Target="../media/image5.jpeg"/><Relationship Id="rId4" Type="http://schemas.openxmlformats.org/officeDocument/2006/relationships/hyperlink" Target="http://www.abbott.fr/Abbott/GetFile.aspx?aliaspath=/images/Votre+Sant&#233;/Cardiolovasculaire/Schema_veine4_jpg" TargetMode="External"/><Relationship Id="rId9"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14.jpeg"/><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jpeg"/><Relationship Id="rId7"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17.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hyperlink" Target="http://hyperphysics.phy-astr.gsu.edu/hbase/press.html" TargetMode="External"/><Relationship Id="rId3" Type="http://schemas.openxmlformats.org/officeDocument/2006/relationships/image" Target="../media/image2.jpeg"/><Relationship Id="rId7" Type="http://schemas.openxmlformats.org/officeDocument/2006/relationships/image" Target="../media/image21.jpeg"/><Relationship Id="rId12" Type="http://schemas.openxmlformats.org/officeDocument/2006/relationships/hyperlink" Target="http://hyperphysics.phy-astr.gsu.edu/hbase/permot2.html"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4.png"/><Relationship Id="rId5" Type="http://schemas.openxmlformats.org/officeDocument/2006/relationships/image" Target="../media/image19.jpeg"/><Relationship Id="rId15" Type="http://schemas.openxmlformats.org/officeDocument/2006/relationships/hyperlink" Target="http://en.wikipedia.org/wiki/Hooke's_law" TargetMode="External"/><Relationship Id="rId10"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23.jpeg"/><Relationship Id="rId14" Type="http://schemas.openxmlformats.org/officeDocument/2006/relationships/hyperlink" Target="http://en.wikipedia.org/wiki/Anisotropic"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8" Type="http://schemas.openxmlformats.org/officeDocument/2006/relationships/hyperlink" Target="http://hyperphysics.phy-astr.gsu.edu/hbase/press.html" TargetMode="External"/><Relationship Id="rId3" Type="http://schemas.openxmlformats.org/officeDocument/2006/relationships/hyperlink" Target="http://en.wikipedia.org/wiki/Anisotropic" TargetMode="External"/><Relationship Id="rId7" Type="http://schemas.openxmlformats.org/officeDocument/2006/relationships/hyperlink" Target="http://hyperphysics.phy-astr.gsu.edu/hbase/permot2.html"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en.wikipedia.org/wiki/Hooke's_law" TargetMode="External"/><Relationship Id="rId5" Type="http://schemas.openxmlformats.org/officeDocument/2006/relationships/hyperlink" Target="http://en.wikipedia.org/wiki/Paper" TargetMode="External"/><Relationship Id="rId4" Type="http://schemas.openxmlformats.org/officeDocument/2006/relationships/hyperlink" Target="http://en.wikipedia.org/wiki/Wood"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en.wikipedia.org/wiki/Partial_derivative" TargetMode="External"/><Relationship Id="rId13" Type="http://schemas.openxmlformats.org/officeDocument/2006/relationships/hyperlink" Target="http://en.wikipedia.org/wiki/Young's_modulus" TargetMode="External"/><Relationship Id="rId18" Type="http://schemas.openxmlformats.org/officeDocument/2006/relationships/hyperlink" Target="http://en.wikipedia.org/wiki/Hooke's_law" TargetMode="External"/><Relationship Id="rId3" Type="http://schemas.openxmlformats.org/officeDocument/2006/relationships/image" Target="../media/image27.png"/><Relationship Id="rId7" Type="http://schemas.openxmlformats.org/officeDocument/2006/relationships/hyperlink" Target="http://en.wikipedia.org/wiki/Bulk_modulus" TargetMode="External"/><Relationship Id="rId12" Type="http://schemas.openxmlformats.org/officeDocument/2006/relationships/hyperlink" Target="http://en.wikipedia.org/wiki/Shear_modulus" TargetMode="External"/><Relationship Id="rId17" Type="http://schemas.openxmlformats.org/officeDocument/2006/relationships/hyperlink" Target="http://en.wikipedia.org/wiki/Paper" TargetMode="External"/><Relationship Id="rId2" Type="http://schemas.openxmlformats.org/officeDocument/2006/relationships/notesSlide" Target="../notesSlides/notesSlide77.xml"/><Relationship Id="rId16" Type="http://schemas.openxmlformats.org/officeDocument/2006/relationships/hyperlink" Target="http://en.wikipedia.org/wiki/Wood" TargetMode="External"/><Relationship Id="rId1" Type="http://schemas.openxmlformats.org/officeDocument/2006/relationships/slideLayout" Target="../slideLayouts/slideLayout2.xml"/><Relationship Id="rId6" Type="http://schemas.openxmlformats.org/officeDocument/2006/relationships/hyperlink" Target="http://en.wikipedia.org/wiki/Volume" TargetMode="External"/><Relationship Id="rId11" Type="http://schemas.openxmlformats.org/officeDocument/2006/relationships/hyperlink" Target="http://en.wikipedia.org/wiki/Stress_(physics)" TargetMode="External"/><Relationship Id="rId5" Type="http://schemas.openxmlformats.org/officeDocument/2006/relationships/hyperlink" Target="http://en.wikipedia.org/wiki/Pressure" TargetMode="External"/><Relationship Id="rId15" Type="http://schemas.openxmlformats.org/officeDocument/2006/relationships/hyperlink" Target="http://en.wikipedia.org/wiki/Anisotropic" TargetMode="External"/><Relationship Id="rId10" Type="http://schemas.openxmlformats.org/officeDocument/2006/relationships/hyperlink" Target="http://en.wikipedia.org/wiki/Strain_(materials_science)" TargetMode="External"/><Relationship Id="rId4" Type="http://schemas.openxmlformats.org/officeDocument/2006/relationships/image" Target="../media/image24.png"/><Relationship Id="rId9" Type="http://schemas.openxmlformats.org/officeDocument/2006/relationships/hyperlink" Target="http://en.wikipedia.org/wiki/Compressibility" TargetMode="External"/><Relationship Id="rId14" Type="http://schemas.openxmlformats.org/officeDocument/2006/relationships/hyperlink" Target="http://en.wikipedia.org/wiki/Fluid"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8.jpeg"/><Relationship Id="rId7" Type="http://schemas.microsoft.com/office/2007/relationships/hdphoto" Target="../media/hdphoto4.wdp"/><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microsoft.com/office/2007/relationships/hdphoto" Target="../media/hdphoto3.wdp"/></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8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en.wikipedia.org/wiki/Mechanics" TargetMode="External"/><Relationship Id="rId2" Type="http://schemas.openxmlformats.org/officeDocument/2006/relationships/notesSlide" Target="../notesSlides/notesSlide93.xml"/><Relationship Id="rId1" Type="http://schemas.openxmlformats.org/officeDocument/2006/relationships/slideLayout" Target="../slideLayouts/slideLayout1.xml"/><Relationship Id="rId6" Type="http://schemas.openxmlformats.org/officeDocument/2006/relationships/hyperlink" Target="http://en.wikipedia.org/wiki/Solid" TargetMode="External"/><Relationship Id="rId5" Type="http://schemas.openxmlformats.org/officeDocument/2006/relationships/hyperlink" Target="http://en.wikipedia.org/wiki/Mathematics" TargetMode="External"/><Relationship Id="rId4" Type="http://schemas.openxmlformats.org/officeDocument/2006/relationships/hyperlink" Target="http://en.wikipedia.org/wiki/Physics"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www.worldwidewounds.com/2003/september/Thomas/images/equation4.gif"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7.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hyperlink" Target="http://en.wikipedia.org/wiki/Dynamic_pressure" TargetMode="External"/><Relationship Id="rId7" Type="http://schemas.openxmlformats.org/officeDocument/2006/relationships/hyperlink" Target="http://en.wikipedia.org/wiki/Bernoulli's_principle"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hyperlink" Target="http://en.wikipedia.org/wiki/Potential_energy" TargetMode="External"/><Relationship Id="rId5" Type="http://schemas.openxmlformats.org/officeDocument/2006/relationships/hyperlink" Target="http://en.wikipedia.org/wiki/Static_pressure" TargetMode="External"/><Relationship Id="rId4" Type="http://schemas.openxmlformats.org/officeDocument/2006/relationships/hyperlink" Target="http://en.wikipedia.org/wiki/Kinetic_energy" TargetMode="External"/><Relationship Id="rId9" Type="http://schemas.openxmlformats.org/officeDocument/2006/relationships/image" Target="../media/image40.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2204864"/>
            <a:ext cx="8784976" cy="2123658"/>
          </a:xfrm>
          <a:prstGeom prst="rect">
            <a:avLst/>
          </a:prstGeom>
          <a:noFill/>
        </p:spPr>
        <p:txBody>
          <a:bodyPr wrap="square" rtlCol="0">
            <a:spAutoFit/>
          </a:bodyPr>
          <a:lstStyle/>
          <a:p>
            <a:pPr algn="ctr"/>
            <a:r>
              <a:rPr lang="en-US" sz="4400" dirty="0" smtClean="0">
                <a:solidFill>
                  <a:schemeClr val="tx2">
                    <a:lumMod val="75000"/>
                  </a:schemeClr>
                </a:solidFill>
              </a:rPr>
              <a:t>Hemodynamic Rational</a:t>
            </a:r>
          </a:p>
          <a:p>
            <a:pPr algn="ctr"/>
            <a:r>
              <a:rPr lang="fr-FR" sz="4400" dirty="0" smtClean="0">
                <a:solidFill>
                  <a:schemeClr val="tx2">
                    <a:lumMod val="75000"/>
                  </a:schemeClr>
                </a:solidFill>
              </a:rPr>
              <a:t>XII CHIVA meeting</a:t>
            </a:r>
          </a:p>
          <a:p>
            <a:pPr algn="ctr"/>
            <a:r>
              <a:rPr lang="fr-FR" sz="4400" dirty="0" err="1" smtClean="0">
                <a:solidFill>
                  <a:schemeClr val="tx2">
                    <a:lumMod val="75000"/>
                  </a:schemeClr>
                </a:solidFill>
              </a:rPr>
              <a:t>Hannover</a:t>
            </a:r>
            <a:r>
              <a:rPr lang="fr-FR" sz="4400" smtClean="0">
                <a:solidFill>
                  <a:schemeClr val="tx2">
                    <a:lumMod val="75000"/>
                  </a:schemeClr>
                </a:solidFill>
              </a:rPr>
              <a:t> May 2012</a:t>
            </a:r>
            <a:endParaRPr lang="en-US" sz="3600" dirty="0"/>
          </a:p>
        </p:txBody>
      </p:sp>
      <p:sp>
        <p:nvSpPr>
          <p:cNvPr id="3" name="ZoneTexte 2"/>
          <p:cNvSpPr txBox="1"/>
          <p:nvPr/>
        </p:nvSpPr>
        <p:spPr>
          <a:xfrm>
            <a:off x="175618" y="4500409"/>
            <a:ext cx="8784976" cy="584775"/>
          </a:xfrm>
          <a:prstGeom prst="rect">
            <a:avLst/>
          </a:prstGeom>
          <a:noFill/>
        </p:spPr>
        <p:txBody>
          <a:bodyPr wrap="square" rtlCol="0">
            <a:spAutoFit/>
          </a:bodyPr>
          <a:lstStyle/>
          <a:p>
            <a:pPr algn="ctr"/>
            <a:r>
              <a:rPr lang="en-US" dirty="0" smtClean="0">
                <a:solidFill>
                  <a:schemeClr val="tx2">
                    <a:lumMod val="75000"/>
                  </a:schemeClr>
                </a:solidFill>
              </a:rPr>
              <a:t>Claude </a:t>
            </a:r>
            <a:r>
              <a:rPr lang="en-US" dirty="0" err="1" smtClean="0">
                <a:solidFill>
                  <a:schemeClr val="tx2">
                    <a:lumMod val="75000"/>
                  </a:schemeClr>
                </a:solidFill>
              </a:rPr>
              <a:t>Franceschi</a:t>
            </a:r>
            <a:endParaRPr lang="en-US" dirty="0" smtClean="0">
              <a:solidFill>
                <a:schemeClr val="tx2">
                  <a:lumMod val="75000"/>
                </a:schemeClr>
              </a:solidFill>
            </a:endParaRPr>
          </a:p>
          <a:p>
            <a:endParaRPr lang="en-US" sz="1400" dirty="0"/>
          </a:p>
        </p:txBody>
      </p:sp>
      <p:sp>
        <p:nvSpPr>
          <p:cNvPr id="5" name="ZoneTexte 4"/>
          <p:cNvSpPr txBox="1"/>
          <p:nvPr/>
        </p:nvSpPr>
        <p:spPr>
          <a:xfrm>
            <a:off x="184710" y="1124744"/>
            <a:ext cx="8784976" cy="769441"/>
          </a:xfrm>
          <a:prstGeom prst="rect">
            <a:avLst/>
          </a:prstGeom>
          <a:noFill/>
        </p:spPr>
        <p:txBody>
          <a:bodyPr wrap="square" rtlCol="0">
            <a:spAutoFit/>
          </a:bodyPr>
          <a:lstStyle/>
          <a:p>
            <a:pPr algn="ctr"/>
            <a:r>
              <a:rPr lang="en-US" sz="4400" dirty="0" smtClean="0">
                <a:solidFill>
                  <a:schemeClr val="tx2">
                    <a:lumMod val="75000"/>
                  </a:schemeClr>
                </a:solidFill>
              </a:rPr>
              <a:t>COMPRESSION</a:t>
            </a:r>
            <a:endParaRPr lang="en-US" sz="3600" dirty="0"/>
          </a:p>
        </p:txBody>
      </p:sp>
    </p:spTree>
    <p:extLst>
      <p:ext uri="{BB962C8B-B14F-4D97-AF65-F5344CB8AC3E}">
        <p14:creationId xmlns:p14="http://schemas.microsoft.com/office/powerpoint/2010/main" xmlns="" val="1578394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ZoneTexte 3"/>
              <p:cNvSpPr txBox="1"/>
              <p:nvPr/>
            </p:nvSpPr>
            <p:spPr>
              <a:xfrm>
                <a:off x="251520" y="620688"/>
                <a:ext cx="8784976" cy="6063198"/>
              </a:xfrm>
              <a:prstGeom prst="rect">
                <a:avLst/>
              </a:prstGeom>
              <a:noFill/>
            </p:spPr>
            <p:txBody>
              <a:bodyPr wrap="square" rtlCol="0">
                <a:spAutoFit/>
              </a:bodyPr>
              <a:lstStyle/>
              <a:p>
                <a:pPr algn="ctr"/>
                <a:r>
                  <a:rPr lang="en-US" sz="2800" dirty="0">
                    <a:solidFill>
                      <a:srgbClr val="FF0000"/>
                    </a:solidFill>
                  </a:rPr>
                  <a:t>TRANS-MURAL PRESSURE (TMP)</a:t>
                </a:r>
              </a:p>
              <a:p>
                <a:r>
                  <a:rPr lang="en-US" sz="2400" dirty="0">
                    <a:solidFill>
                      <a:schemeClr val="tx2"/>
                    </a:solidFill>
                  </a:rPr>
                  <a:t>	</a:t>
                </a:r>
                <a:r>
                  <a:rPr lang="en-US" sz="2400" u="sng" dirty="0" smtClean="0">
                    <a:solidFill>
                      <a:schemeClr val="tx2"/>
                    </a:solidFill>
                  </a:rPr>
                  <a:t> </a:t>
                </a:r>
                <a:r>
                  <a:rPr lang="en-US" sz="2400" u="sng" dirty="0" smtClean="0">
                    <a:solidFill>
                      <a:srgbClr val="FF0000"/>
                    </a:solidFill>
                  </a:rPr>
                  <a:t>At the veins level:</a:t>
                </a:r>
              </a:p>
              <a:p>
                <a:r>
                  <a:rPr lang="en-US" sz="3600" i="1" dirty="0" smtClean="0">
                    <a:solidFill>
                      <a:srgbClr val="FF0000"/>
                    </a:solidFill>
                  </a:rPr>
                  <a:t>IVP</a:t>
                </a:r>
                <a:r>
                  <a:rPr lang="en-US" sz="2800" i="1" dirty="0" smtClean="0">
                    <a:solidFill>
                      <a:srgbClr val="FF0000"/>
                    </a:solidFill>
                  </a:rPr>
                  <a:t> is a venous Static Pressure made of :</a:t>
                </a:r>
              </a:p>
              <a:p>
                <a:pPr marL="0" lvl="2"/>
                <a:r>
                  <a:rPr lang="en-US" sz="2400" dirty="0">
                    <a:solidFill>
                      <a:schemeClr val="tx2"/>
                    </a:solidFill>
                  </a:rPr>
                  <a:t>	</a:t>
                </a:r>
                <a:r>
                  <a:rPr lang="en-US" sz="2400" dirty="0" smtClean="0">
                    <a:solidFill>
                      <a:schemeClr val="tx2"/>
                    </a:solidFill>
                  </a:rPr>
                  <a:t>	</a:t>
                </a:r>
                <a:r>
                  <a:rPr lang="en-US" sz="2800" u="sng" dirty="0" smtClean="0">
                    <a:solidFill>
                      <a:schemeClr val="tx2"/>
                    </a:solidFill>
                  </a:rPr>
                  <a:t>1-Gravitational pressure: </a:t>
                </a:r>
                <a:r>
                  <a:rPr lang="el-GR" sz="2400" dirty="0" smtClean="0">
                    <a:solidFill>
                      <a:schemeClr val="tx2"/>
                    </a:solidFill>
                  </a:rPr>
                  <a:t>ρ</a:t>
                </a:r>
                <a:r>
                  <a:rPr lang="fr-FR" sz="2400" dirty="0" smtClean="0">
                    <a:solidFill>
                      <a:schemeClr val="tx2"/>
                    </a:solidFill>
                  </a:rPr>
                  <a:t> g h (</a:t>
                </a:r>
                <a:r>
                  <a:rPr lang="en-US" sz="2400" dirty="0" smtClean="0">
                    <a:solidFill>
                      <a:schemeClr val="tx2"/>
                    </a:solidFill>
                  </a:rPr>
                  <a:t>h </a:t>
                </a:r>
                <a:r>
                  <a:rPr lang="en-US" sz="2400" dirty="0">
                    <a:solidFill>
                      <a:schemeClr val="tx2"/>
                    </a:solidFill>
                  </a:rPr>
                  <a:t>= liquid  height</a:t>
                </a:r>
                <a14:m>
                  <m:oMath xmlns:m="http://schemas.openxmlformats.org/officeDocument/2006/math">
                    <m:r>
                      <a:rPr lang="fr-FR" sz="2400">
                        <a:solidFill>
                          <a:schemeClr val="tx2"/>
                        </a:solidFill>
                        <a:latin typeface="Cambria Math"/>
                        <a:ea typeface="Cambria Math"/>
                      </a:rPr>
                      <m:t> </m:t>
                    </m:r>
                    <m:r>
                      <a:rPr lang="fr-FR" sz="2400" i="1">
                        <a:solidFill>
                          <a:schemeClr val="tx2"/>
                        </a:solidFill>
                        <a:latin typeface="Cambria Math"/>
                        <a:ea typeface="Cambria Math"/>
                      </a:rPr>
                      <m:t> </m:t>
                    </m:r>
                    <m:r>
                      <a:rPr lang="en-US" sz="2400" i="1">
                        <a:solidFill>
                          <a:schemeClr val="tx2"/>
                        </a:solidFill>
                        <a:latin typeface="Cambria Math"/>
                        <a:ea typeface="Cambria Math"/>
                      </a:rPr>
                      <m:t>𝜌</m:t>
                    </m:r>
                  </m:oMath>
                </a14:m>
                <a:r>
                  <a:rPr lang="en-US" sz="2400" dirty="0">
                    <a:solidFill>
                      <a:schemeClr val="tx2"/>
                    </a:solidFill>
                  </a:rPr>
                  <a:t> =  liquid </a:t>
                </a:r>
                <a:r>
                  <a:rPr lang="en-US" sz="2400" dirty="0" smtClean="0">
                    <a:solidFill>
                      <a:schemeClr val="tx2"/>
                    </a:solidFill>
                  </a:rPr>
                  <a:t>density  g = gravitational acceleration).</a:t>
                </a:r>
              </a:p>
              <a:p>
                <a:pPr marL="0" lvl="2"/>
                <a:r>
                  <a:rPr lang="en-US" sz="2400" dirty="0">
                    <a:solidFill>
                      <a:schemeClr val="tx2"/>
                    </a:solidFill>
                  </a:rPr>
                  <a:t>	</a:t>
                </a:r>
                <a:r>
                  <a:rPr lang="en-US" sz="2400" dirty="0" smtClean="0">
                    <a:solidFill>
                      <a:schemeClr val="tx2"/>
                    </a:solidFill>
                  </a:rPr>
                  <a:t>	2-Static component of the Pressure made of: </a:t>
                </a:r>
              </a:p>
              <a:p>
                <a:pPr marL="0" lvl="2"/>
                <a:r>
                  <a:rPr lang="en-US" sz="2400" dirty="0">
                    <a:solidFill>
                      <a:schemeClr val="tx2"/>
                    </a:solidFill>
                  </a:rPr>
                  <a:t>	</a:t>
                </a:r>
                <a:r>
                  <a:rPr lang="en-US" sz="2400" dirty="0" smtClean="0">
                    <a:solidFill>
                      <a:schemeClr val="tx2"/>
                    </a:solidFill>
                  </a:rPr>
                  <a:t>		</a:t>
                </a:r>
                <a:r>
                  <a:rPr lang="en-US" sz="2800" u="sng" dirty="0" smtClean="0">
                    <a:solidFill>
                      <a:schemeClr val="tx2"/>
                    </a:solidFill>
                  </a:rPr>
                  <a:t>a-Residual pressure  </a:t>
                </a:r>
                <a:r>
                  <a:rPr lang="en-US" sz="2400" dirty="0" smtClean="0">
                    <a:solidFill>
                      <a:schemeClr val="tx2"/>
                    </a:solidFill>
                  </a:rPr>
                  <a:t>resulting of the arterial pressure throughout the microcirculation resistance,  and </a:t>
                </a:r>
              </a:p>
              <a:p>
                <a:pPr marL="0" lvl="2"/>
                <a:r>
                  <a:rPr lang="en-US" sz="2400" dirty="0">
                    <a:solidFill>
                      <a:schemeClr val="tx2"/>
                    </a:solidFill>
                  </a:rPr>
                  <a:t>	</a:t>
                </a:r>
                <a:r>
                  <a:rPr lang="en-US" sz="2400" dirty="0" smtClean="0">
                    <a:solidFill>
                      <a:schemeClr val="tx2"/>
                    </a:solidFill>
                  </a:rPr>
                  <a:t>		</a:t>
                </a:r>
                <a:r>
                  <a:rPr lang="en-US" sz="2800" u="sng" dirty="0" smtClean="0">
                    <a:solidFill>
                      <a:schemeClr val="tx2"/>
                    </a:solidFill>
                  </a:rPr>
                  <a:t>b-Muscular pump pressure </a:t>
                </a:r>
                <a:r>
                  <a:rPr lang="en-US" sz="2400" dirty="0" smtClean="0">
                    <a:solidFill>
                      <a:schemeClr val="tx2"/>
                    </a:solidFill>
                  </a:rPr>
                  <a:t>produced by the </a:t>
                </a:r>
                <a:r>
                  <a:rPr lang="en-US" sz="2400" dirty="0" err="1" smtClean="0">
                    <a:solidFill>
                      <a:schemeClr val="tx2"/>
                    </a:solidFill>
                  </a:rPr>
                  <a:t>valvo</a:t>
                </a:r>
                <a:r>
                  <a:rPr lang="en-US" sz="2400" dirty="0" smtClean="0">
                    <a:solidFill>
                      <a:schemeClr val="tx2"/>
                    </a:solidFill>
                  </a:rPr>
                  <a:t>-muscular pump.</a:t>
                </a:r>
              </a:p>
              <a:p>
                <a:pPr marL="0" lvl="2"/>
                <a:r>
                  <a:rPr lang="en-US" sz="3600" i="1" dirty="0" smtClean="0">
                    <a:solidFill>
                      <a:srgbClr val="FF0000"/>
                    </a:solidFill>
                  </a:rPr>
                  <a:t>EVP</a:t>
                </a:r>
                <a:r>
                  <a:rPr lang="en-US" sz="2800" i="1" dirty="0" smtClean="0">
                    <a:solidFill>
                      <a:srgbClr val="FF0000"/>
                    </a:solidFill>
                  </a:rPr>
                  <a:t> is the static pressure made of:  </a:t>
                </a:r>
              </a:p>
              <a:p>
                <a:pPr marL="0" lvl="2"/>
                <a:r>
                  <a:rPr lang="en-US" sz="2400" dirty="0">
                    <a:solidFill>
                      <a:schemeClr val="tx2"/>
                    </a:solidFill>
                  </a:rPr>
                  <a:t>	</a:t>
                </a:r>
                <a:r>
                  <a:rPr lang="en-US" sz="2400" dirty="0" smtClean="0">
                    <a:solidFill>
                      <a:schemeClr val="tx2"/>
                    </a:solidFill>
                  </a:rPr>
                  <a:t>	</a:t>
                </a:r>
                <a:r>
                  <a:rPr lang="en-US" sz="2800" u="sng" dirty="0" smtClean="0">
                    <a:solidFill>
                      <a:schemeClr val="tx2"/>
                    </a:solidFill>
                  </a:rPr>
                  <a:t>1-Atmospheric pressure </a:t>
                </a:r>
                <a:r>
                  <a:rPr lang="en-US" sz="2400" dirty="0" smtClean="0">
                    <a:solidFill>
                      <a:schemeClr val="tx2"/>
                    </a:solidFill>
                  </a:rPr>
                  <a:t>(</a:t>
                </a:r>
                <a:r>
                  <a:rPr lang="en-US" sz="2400" dirty="0" err="1" smtClean="0">
                    <a:solidFill>
                      <a:schemeClr val="tx2"/>
                    </a:solidFill>
                  </a:rPr>
                  <a:t>AtP</a:t>
                </a:r>
                <a:r>
                  <a:rPr lang="en-US" sz="2400" dirty="0" smtClean="0">
                    <a:solidFill>
                      <a:schemeClr val="tx2"/>
                    </a:solidFill>
                  </a:rPr>
                  <a:t>)</a:t>
                </a:r>
              </a:p>
              <a:p>
                <a:pPr marL="0" lvl="2"/>
                <a:r>
                  <a:rPr lang="en-US" sz="2400" dirty="0">
                    <a:solidFill>
                      <a:schemeClr val="tx2"/>
                    </a:solidFill>
                  </a:rPr>
                  <a:t>	</a:t>
                </a:r>
                <a:r>
                  <a:rPr lang="en-US" sz="2400" dirty="0" smtClean="0">
                    <a:solidFill>
                      <a:schemeClr val="tx2"/>
                    </a:solidFill>
                  </a:rPr>
                  <a:t>	</a:t>
                </a:r>
                <a:r>
                  <a:rPr lang="en-US" sz="2800" u="sng" dirty="0" smtClean="0">
                    <a:solidFill>
                      <a:schemeClr val="tx2"/>
                    </a:solidFill>
                  </a:rPr>
                  <a:t>2-Muscles , interstitial fluids and </a:t>
                </a:r>
                <a:r>
                  <a:rPr lang="en-US" sz="2800" u="sng" dirty="0" err="1" smtClean="0">
                    <a:solidFill>
                      <a:schemeClr val="tx2"/>
                    </a:solidFill>
                  </a:rPr>
                  <a:t>aponeurosis</a:t>
                </a:r>
                <a:r>
                  <a:rPr lang="en-US" sz="2800" u="sng" dirty="0" smtClean="0">
                    <a:solidFill>
                      <a:schemeClr val="tx2"/>
                    </a:solidFill>
                  </a:rPr>
                  <a:t> pressure (TP)</a:t>
                </a:r>
                <a:endParaRPr lang="en-US" sz="2400" u="sng" dirty="0" smtClean="0">
                  <a:solidFill>
                    <a:schemeClr val="tx2"/>
                  </a:solidFill>
                </a:endParaRPr>
              </a:p>
            </p:txBody>
          </p:sp>
        </mc:Choice>
        <mc:Fallback>
          <p:sp>
            <p:nvSpPr>
              <p:cNvPr id="4" name="ZoneTexte 3"/>
              <p:cNvSpPr txBox="1">
                <a:spLocks noRot="1" noChangeAspect="1" noMove="1" noResize="1" noEditPoints="1" noAdjustHandles="1" noChangeArrowheads="1" noChangeShapeType="1" noTextEdit="1"/>
              </p:cNvSpPr>
              <p:nvPr/>
            </p:nvSpPr>
            <p:spPr>
              <a:xfrm>
                <a:off x="251520" y="620688"/>
                <a:ext cx="8784976" cy="6063198"/>
              </a:xfrm>
              <a:prstGeom prst="rect">
                <a:avLst/>
              </a:prstGeom>
              <a:blipFill rotWithShape="1">
                <a:blip r:embed="rId3" cstate="print"/>
                <a:stretch>
                  <a:fillRect l="-2082" t="-905" r="-1527" b="-2012"/>
                </a:stretch>
              </a:blipFill>
            </p:spPr>
            <p:txBody>
              <a:bodyPr/>
              <a:lstStyle/>
              <a:p>
                <a:r>
                  <a:rPr lang="en-US">
                    <a:noFill/>
                  </a:rPr>
                  <a:t> </a:t>
                </a:r>
              </a:p>
            </p:txBody>
          </p:sp>
        </mc:Fallback>
      </mc:AlternateContent>
      <p:pic>
        <p:nvPicPr>
          <p:cNvPr id="3" name="Picture 2" descr="C:\Users\darty\Dropbox\dossiers communs 2 ordinateurs\compression Vasculab\anatomie M Inf\mollet.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6482" t="25597" r="39929" b="70322"/>
          <a:stretch/>
        </p:blipFill>
        <p:spPr bwMode="auto">
          <a:xfrm>
            <a:off x="7138285" y="404664"/>
            <a:ext cx="1826203" cy="1189571"/>
          </a:xfrm>
          <a:prstGeom prst="rect">
            <a:avLst/>
          </a:prstGeom>
          <a:solidFill>
            <a:schemeClr val="tx2">
              <a:lumMod val="60000"/>
              <a:lumOff val="40000"/>
            </a:schemeClr>
          </a:solidFill>
          <a:ln>
            <a:noFill/>
          </a:ln>
          <a:extLst/>
        </p:spPr>
      </p:pic>
    </p:spTree>
    <p:extLst>
      <p:ext uri="{BB962C8B-B14F-4D97-AF65-F5344CB8AC3E}">
        <p14:creationId xmlns:p14="http://schemas.microsoft.com/office/powerpoint/2010/main" xmlns="" val="94792900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611560" y="382246"/>
            <a:ext cx="7776864" cy="3046988"/>
          </a:xfrm>
          <a:prstGeom prst="rect">
            <a:avLst/>
          </a:prstGeom>
          <a:noFill/>
        </p:spPr>
        <p:txBody>
          <a:bodyPr wrap="square" rtlCol="0">
            <a:spAutoFit/>
          </a:bodyPr>
          <a:lstStyle/>
          <a:p>
            <a:r>
              <a:rPr lang="en-US" sz="2400" dirty="0" smtClean="0">
                <a:solidFill>
                  <a:schemeClr val="accent6"/>
                </a:solidFill>
              </a:rPr>
              <a:t>Compressive  Pressure value  transmitted  from surface to  depth depends on </a:t>
            </a:r>
            <a:r>
              <a:rPr lang="en-US" sz="2400" dirty="0" smtClean="0"/>
              <a:t>the </a:t>
            </a:r>
            <a:r>
              <a:rPr lang="en-US" sz="2400" dirty="0"/>
              <a:t>elastic and inertial properties of </a:t>
            </a:r>
            <a:r>
              <a:rPr lang="en-US" sz="2400" dirty="0" smtClean="0"/>
              <a:t>the medium :</a:t>
            </a:r>
          </a:p>
          <a:p>
            <a:r>
              <a:rPr lang="fr-FR" sz="2400" b="1" dirty="0" err="1" smtClean="0"/>
              <a:t>Elastic</a:t>
            </a:r>
            <a:r>
              <a:rPr lang="fr-FR" sz="2400" b="1" dirty="0" smtClean="0"/>
              <a:t> </a:t>
            </a:r>
            <a:r>
              <a:rPr lang="fr-FR" sz="2400" b="1" dirty="0" err="1" smtClean="0"/>
              <a:t>Properties</a:t>
            </a:r>
            <a:r>
              <a:rPr lang="fr-FR" sz="2400" b="1" dirty="0" smtClean="0"/>
              <a:t> ( </a:t>
            </a:r>
            <a:r>
              <a:rPr lang="fr-FR" sz="2400" b="1" dirty="0" err="1" smtClean="0"/>
              <a:t>Bulk</a:t>
            </a:r>
            <a:r>
              <a:rPr lang="fr-FR" sz="2400" b="1" dirty="0" smtClean="0"/>
              <a:t> </a:t>
            </a:r>
            <a:r>
              <a:rPr lang="fr-FR" sz="2400" b="1" dirty="0" err="1" smtClean="0"/>
              <a:t>modulus</a:t>
            </a:r>
            <a:r>
              <a:rPr lang="fr-FR" sz="2400" b="1" dirty="0" smtClean="0"/>
              <a:t>): </a:t>
            </a:r>
            <a:r>
              <a:rPr lang="fr-FR" sz="2400" b="1" dirty="0" err="1" smtClean="0"/>
              <a:t>compressibility</a:t>
            </a:r>
            <a:endParaRPr lang="en-US" sz="2400" b="1" dirty="0"/>
          </a:p>
          <a:p>
            <a:r>
              <a:rPr lang="en-US" sz="2400" dirty="0"/>
              <a:t>how much </a:t>
            </a:r>
            <a:r>
              <a:rPr lang="en-US" sz="2400" dirty="0" smtClean="0"/>
              <a:t>a material </a:t>
            </a:r>
            <a:r>
              <a:rPr lang="en-US" sz="2400" dirty="0"/>
              <a:t>will compress under a given amount of external </a:t>
            </a:r>
            <a:r>
              <a:rPr lang="en-US" sz="2400" dirty="0" smtClean="0"/>
              <a:t>pressure</a:t>
            </a:r>
          </a:p>
          <a:p>
            <a:r>
              <a:rPr lang="en-US" sz="2400" b="1" dirty="0"/>
              <a:t>Inertia</a:t>
            </a:r>
            <a:r>
              <a:rPr lang="en-US" sz="2400" dirty="0"/>
              <a:t> </a:t>
            </a:r>
            <a:r>
              <a:rPr lang="en-US" sz="2400" dirty="0" smtClean="0"/>
              <a:t>Properties: a material will resist in its motion under a given external pressure</a:t>
            </a:r>
            <a:endParaRPr lang="en-US" sz="2400" dirty="0" smtClean="0">
              <a:solidFill>
                <a:schemeClr val="accent6"/>
              </a:solidFill>
            </a:endParaRPr>
          </a:p>
        </p:txBody>
      </p:sp>
      <p:sp>
        <p:nvSpPr>
          <p:cNvPr id="24" name="Cube 23"/>
          <p:cNvSpPr/>
          <p:nvPr/>
        </p:nvSpPr>
        <p:spPr>
          <a:xfrm>
            <a:off x="5246450" y="3703362"/>
            <a:ext cx="776856" cy="633809"/>
          </a:xfrm>
          <a:prstGeom prst="cube">
            <a:avLst>
              <a:gd name="adj" fmla="val 38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be 4"/>
          <p:cNvSpPr/>
          <p:nvPr/>
        </p:nvSpPr>
        <p:spPr>
          <a:xfrm>
            <a:off x="5040812" y="3392267"/>
            <a:ext cx="1188132" cy="1255997"/>
          </a:xfrm>
          <a:prstGeom prst="cube">
            <a:avLst/>
          </a:prstGeom>
          <a:gradFill flip="none" rotWithShape="1">
            <a:gsLst>
              <a:gs pos="0">
                <a:schemeClr val="accent1">
                  <a:tint val="66000"/>
                  <a:satMod val="160000"/>
                  <a:alpha val="35000"/>
                </a:schemeClr>
              </a:gs>
              <a:gs pos="50000">
                <a:schemeClr val="accent1">
                  <a:tint val="44500"/>
                  <a:satMod val="160000"/>
                  <a:alpha val="32000"/>
                </a:schemeClr>
              </a:gs>
              <a:gs pos="100000">
                <a:schemeClr val="accent1">
                  <a:tint val="23500"/>
                  <a:satMod val="160000"/>
                </a:schemeClr>
              </a:gs>
            </a:gsLst>
            <a:lin ang="8100000" scaled="1"/>
            <a:tileRect/>
          </a:gra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25" name="Cube 24"/>
          <p:cNvSpPr/>
          <p:nvPr/>
        </p:nvSpPr>
        <p:spPr>
          <a:xfrm>
            <a:off x="1331640" y="4096530"/>
            <a:ext cx="1440160" cy="1309815"/>
          </a:xfrm>
          <a:prstGeom prst="cube">
            <a:avLst>
              <a:gd name="adj" fmla="val 38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onnecteur droit avec flèche 27"/>
          <p:cNvCxnSpPr/>
          <p:nvPr/>
        </p:nvCxnSpPr>
        <p:spPr>
          <a:xfrm flipV="1">
            <a:off x="4860032" y="4409179"/>
            <a:ext cx="504056" cy="60399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5652120" y="3227182"/>
            <a:ext cx="0" cy="5618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rot="16200000">
            <a:off x="4492889" y="3940159"/>
            <a:ext cx="0" cy="5618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5400000">
            <a:off x="6523319" y="3868151"/>
            <a:ext cx="0" cy="5618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rot="16200000">
            <a:off x="4568717" y="5579212"/>
            <a:ext cx="0" cy="5618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Cube 37"/>
          <p:cNvSpPr/>
          <p:nvPr/>
        </p:nvSpPr>
        <p:spPr>
          <a:xfrm>
            <a:off x="4849646" y="5071513"/>
            <a:ext cx="1522554" cy="1309815"/>
          </a:xfrm>
          <a:prstGeom prst="cube">
            <a:avLst>
              <a:gd name="adj" fmla="val 38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be 40"/>
          <p:cNvSpPr/>
          <p:nvPr/>
        </p:nvSpPr>
        <p:spPr>
          <a:xfrm>
            <a:off x="4568717" y="5098421"/>
            <a:ext cx="1188132" cy="1255997"/>
          </a:xfrm>
          <a:prstGeom prst="cube">
            <a:avLst/>
          </a:prstGeom>
          <a:gradFill flip="none" rotWithShape="1">
            <a:gsLst>
              <a:gs pos="0">
                <a:schemeClr val="accent1">
                  <a:tint val="66000"/>
                  <a:satMod val="160000"/>
                  <a:alpha val="35000"/>
                </a:schemeClr>
              </a:gs>
              <a:gs pos="50000">
                <a:schemeClr val="accent1">
                  <a:tint val="44500"/>
                  <a:satMod val="160000"/>
                  <a:alpha val="32000"/>
                </a:schemeClr>
              </a:gs>
              <a:gs pos="100000">
                <a:schemeClr val="accent1">
                  <a:tint val="23500"/>
                  <a:satMod val="160000"/>
                </a:schemeClr>
              </a:gs>
            </a:gsLst>
            <a:lin ang="8100000" scaled="1"/>
            <a:tileRect/>
          </a:gra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42" name="ZoneTexte 41"/>
          <p:cNvSpPr txBox="1"/>
          <p:nvPr/>
        </p:nvSpPr>
        <p:spPr>
          <a:xfrm rot="20697973">
            <a:off x="3015724" y="3979886"/>
            <a:ext cx="1775608" cy="369332"/>
          </a:xfrm>
          <a:prstGeom prst="rect">
            <a:avLst/>
          </a:prstGeom>
          <a:noFill/>
        </p:spPr>
        <p:txBody>
          <a:bodyPr wrap="square" rtlCol="0">
            <a:spAutoFit/>
          </a:bodyPr>
          <a:lstStyle/>
          <a:p>
            <a:r>
              <a:rPr lang="en-US" dirty="0" smtClean="0"/>
              <a:t>Compressibility</a:t>
            </a:r>
            <a:endParaRPr lang="en-US" dirty="0"/>
          </a:p>
        </p:txBody>
      </p:sp>
      <p:sp>
        <p:nvSpPr>
          <p:cNvPr id="43" name="ZoneTexte 42"/>
          <p:cNvSpPr txBox="1"/>
          <p:nvPr/>
        </p:nvSpPr>
        <p:spPr>
          <a:xfrm rot="1311510">
            <a:off x="3223513" y="5334689"/>
            <a:ext cx="1775608" cy="369332"/>
          </a:xfrm>
          <a:prstGeom prst="rect">
            <a:avLst/>
          </a:prstGeom>
          <a:noFill/>
        </p:spPr>
        <p:txBody>
          <a:bodyPr wrap="square" rtlCol="0">
            <a:spAutoFit/>
          </a:bodyPr>
          <a:lstStyle/>
          <a:p>
            <a:r>
              <a:rPr lang="en-US" dirty="0" smtClean="0"/>
              <a:t>Inertia</a:t>
            </a:r>
            <a:endParaRPr lang="en-US" dirty="0"/>
          </a:p>
        </p:txBody>
      </p:sp>
    </p:spTree>
    <p:extLst>
      <p:ext uri="{BB962C8B-B14F-4D97-AF65-F5344CB8AC3E}">
        <p14:creationId xmlns:p14="http://schemas.microsoft.com/office/powerpoint/2010/main" xmlns="" val="37529123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476672"/>
            <a:ext cx="8784976" cy="3662541"/>
          </a:xfrm>
          <a:prstGeom prst="rect">
            <a:avLst/>
          </a:prstGeom>
          <a:noFill/>
        </p:spPr>
        <p:txBody>
          <a:bodyPr wrap="square" rtlCol="0">
            <a:spAutoFit/>
          </a:bodyPr>
          <a:lstStyle/>
          <a:p>
            <a:pPr algn="ctr"/>
            <a:r>
              <a:rPr lang="en-US" sz="2800" dirty="0" smtClean="0">
                <a:solidFill>
                  <a:schemeClr val="tx2">
                    <a:lumMod val="75000"/>
                  </a:schemeClr>
                </a:solidFill>
              </a:rPr>
              <a:t>Expected hemodynamic effects of external leg compression</a:t>
            </a:r>
          </a:p>
          <a:p>
            <a:endParaRPr lang="en-US" sz="2400" dirty="0"/>
          </a:p>
          <a:p>
            <a:pPr algn="ctr"/>
            <a:r>
              <a:rPr lang="en-US" sz="2400" dirty="0" smtClean="0">
                <a:solidFill>
                  <a:schemeClr val="accent6"/>
                </a:solidFill>
              </a:rPr>
              <a:t>Venous Trans-Mural-Pressure (TMP) </a:t>
            </a:r>
          </a:p>
          <a:p>
            <a:r>
              <a:rPr lang="en-US" sz="3600" dirty="0" smtClean="0">
                <a:solidFill>
                  <a:schemeClr val="tx2"/>
                </a:solidFill>
              </a:rPr>
              <a:t>At the venous end of the capillaries</a:t>
            </a:r>
            <a:r>
              <a:rPr lang="en-US" sz="2400" dirty="0" smtClean="0"/>
              <a:t>:</a:t>
            </a:r>
          </a:p>
          <a:p>
            <a:pPr marL="0" lvl="2"/>
            <a:r>
              <a:rPr lang="en-US" sz="2400" dirty="0"/>
              <a:t>	</a:t>
            </a:r>
            <a:r>
              <a:rPr lang="en-US" sz="2400" dirty="0" smtClean="0">
                <a:solidFill>
                  <a:schemeClr val="accent6"/>
                </a:solidFill>
              </a:rPr>
              <a:t>IVP</a:t>
            </a:r>
            <a:r>
              <a:rPr lang="en-US" sz="2400" dirty="0" smtClean="0"/>
              <a:t> is made of</a:t>
            </a:r>
            <a:r>
              <a:rPr lang="en-US" sz="2400" dirty="0"/>
              <a:t>: : </a:t>
            </a:r>
            <a:r>
              <a:rPr lang="el-GR" sz="2400" dirty="0"/>
              <a:t>ρ</a:t>
            </a:r>
            <a:r>
              <a:rPr lang="fr-FR" sz="2400" dirty="0"/>
              <a:t> g h </a:t>
            </a:r>
            <a:r>
              <a:rPr lang="fr-FR" sz="2400" dirty="0" smtClean="0"/>
              <a:t>+ </a:t>
            </a:r>
            <a:r>
              <a:rPr lang="en-US" sz="2400" dirty="0"/>
              <a:t>HDP </a:t>
            </a:r>
            <a:r>
              <a:rPr lang="en-US" sz="2400" dirty="0" smtClean="0">
                <a:solidFill>
                  <a:schemeClr val="accent6"/>
                </a:solidFill>
              </a:rPr>
              <a:t>+ </a:t>
            </a:r>
            <a:r>
              <a:rPr lang="fr-FR" sz="2400" dirty="0" err="1" smtClean="0">
                <a:solidFill>
                  <a:schemeClr val="accent6"/>
                </a:solidFill>
              </a:rPr>
              <a:t>Osmotic</a:t>
            </a:r>
            <a:r>
              <a:rPr lang="fr-FR" sz="2400" dirty="0" smtClean="0">
                <a:solidFill>
                  <a:schemeClr val="accent6"/>
                </a:solidFill>
              </a:rPr>
              <a:t> plasma pressure (OPP</a:t>
            </a:r>
            <a:r>
              <a:rPr lang="fr-FR" sz="2400" dirty="0" smtClean="0"/>
              <a:t>)</a:t>
            </a:r>
          </a:p>
          <a:p>
            <a:pPr marL="0" lvl="2"/>
            <a:r>
              <a:rPr lang="fr-FR" sz="2400" dirty="0" smtClean="0"/>
              <a:t>	EVP </a:t>
            </a:r>
            <a:r>
              <a:rPr lang="fr-FR" sz="2400" dirty="0" err="1" smtClean="0"/>
              <a:t>is</a:t>
            </a:r>
            <a:r>
              <a:rPr lang="fr-FR" sz="2400" dirty="0" smtClean="0"/>
              <a:t> made of: TP + </a:t>
            </a:r>
            <a:r>
              <a:rPr lang="en-US" sz="2400" dirty="0" err="1"/>
              <a:t>AtP</a:t>
            </a:r>
            <a:r>
              <a:rPr lang="en-US" sz="2400" dirty="0"/>
              <a:t> </a:t>
            </a:r>
            <a:r>
              <a:rPr lang="en-US" sz="2400" dirty="0" smtClean="0"/>
              <a:t> + </a:t>
            </a:r>
            <a:r>
              <a:rPr lang="fr-FR" sz="2400" dirty="0" err="1" smtClean="0">
                <a:solidFill>
                  <a:schemeClr val="accent6"/>
                </a:solidFill>
              </a:rPr>
              <a:t>Osmotic</a:t>
            </a:r>
            <a:r>
              <a:rPr lang="fr-FR" sz="2400" dirty="0" smtClean="0">
                <a:solidFill>
                  <a:schemeClr val="accent6"/>
                </a:solidFill>
              </a:rPr>
              <a:t> </a:t>
            </a:r>
            <a:r>
              <a:rPr lang="fr-FR" sz="2400" dirty="0" err="1" smtClean="0">
                <a:solidFill>
                  <a:schemeClr val="accent6"/>
                </a:solidFill>
              </a:rPr>
              <a:t>Interstitium</a:t>
            </a:r>
            <a:r>
              <a:rPr lang="fr-FR" sz="2400" dirty="0" smtClean="0">
                <a:solidFill>
                  <a:schemeClr val="accent6"/>
                </a:solidFill>
              </a:rPr>
              <a:t>  pressure (OIP)</a:t>
            </a:r>
            <a:r>
              <a:rPr lang="en-US" sz="2400" dirty="0" smtClean="0">
                <a:solidFill>
                  <a:schemeClr val="accent6"/>
                </a:solidFill>
              </a:rPr>
              <a:t>		 </a:t>
            </a:r>
          </a:p>
          <a:p>
            <a:endParaRPr lang="en-US" sz="2400" dirty="0" smtClean="0"/>
          </a:p>
          <a:p>
            <a:endParaRPr lang="en-US" sz="2400" dirty="0" smtClean="0"/>
          </a:p>
        </p:txBody>
      </p:sp>
      <p:pic>
        <p:nvPicPr>
          <p:cNvPr id="3" name="Picture 4" descr="File:StarlingEquation.sv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6296" y="1196752"/>
            <a:ext cx="1512168" cy="8743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483768" y="3861048"/>
            <a:ext cx="4572000" cy="2308324"/>
          </a:xfrm>
          <a:prstGeom prst="rect">
            <a:avLst/>
          </a:prstGeom>
        </p:spPr>
        <p:txBody>
          <a:bodyPr>
            <a:spAutoFit/>
          </a:bodyPr>
          <a:lstStyle/>
          <a:p>
            <a:pPr marL="0" lvl="2"/>
            <a:r>
              <a:rPr lang="en-US" sz="2400" dirty="0">
                <a:solidFill>
                  <a:schemeClr val="accent6"/>
                </a:solidFill>
              </a:rPr>
              <a:t>a-Residual pressure </a:t>
            </a:r>
            <a:r>
              <a:rPr lang="en-US" sz="2400" dirty="0"/>
              <a:t> resulting of the arterial pressure throughout the microcirculation resistance,  and </a:t>
            </a:r>
          </a:p>
          <a:p>
            <a:pPr marL="0" lvl="2"/>
            <a:r>
              <a:rPr lang="en-US" sz="2400" dirty="0">
                <a:solidFill>
                  <a:schemeClr val="accent6"/>
                </a:solidFill>
              </a:rPr>
              <a:t>			b-Muscular pump pressure</a:t>
            </a:r>
            <a:endParaRPr lang="en-US" dirty="0"/>
          </a:p>
        </p:txBody>
      </p:sp>
    </p:spTree>
    <p:extLst>
      <p:ext uri="{BB962C8B-B14F-4D97-AF65-F5344CB8AC3E}">
        <p14:creationId xmlns:p14="http://schemas.microsoft.com/office/powerpoint/2010/main" xmlns="" val="164306603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ile:StarlingEquation.sv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2459208"/>
            <a:ext cx="3333750" cy="161925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7"/>
          <p:cNvSpPr>
            <a:spLocks noChangeArrowheads="1"/>
          </p:cNvSpPr>
          <p:nvPr/>
        </p:nvSpPr>
        <p:spPr bwMode="auto">
          <a:xfrm>
            <a:off x="179512" y="2046046"/>
            <a:ext cx="3312368" cy="157156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5392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cs typeface="Arial" pitchFamily="34" charset="0"/>
              </a:rPr>
              <a:t>Starling equation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sz="1600" b="0" i="1" u="none" strike="noStrike" cap="none" normalizeH="0" baseline="0" dirty="0" smtClean="0">
                <a:ln>
                  <a:noFill/>
                </a:ln>
                <a:solidFill>
                  <a:srgbClr val="000000"/>
                </a:solidFill>
                <a:effectLst/>
                <a:latin typeface="Times New Roman" pitchFamily="18" charset="0"/>
                <a:cs typeface="Times New Roman" pitchFamily="18" charset="0"/>
              </a:rPr>
              <a:t>P</a:t>
            </a:r>
            <a:r>
              <a:rPr kumimoji="0" lang="en-US" sz="1600" b="0" i="1" u="none" strike="noStrike" cap="none" normalizeH="0" baseline="-30000" dirty="0" smtClean="0">
                <a:ln>
                  <a:noFill/>
                </a:ln>
                <a:solidFill>
                  <a:srgbClr val="000000"/>
                </a:solidFill>
                <a:effectLst/>
                <a:latin typeface="Times New Roman" pitchFamily="18" charset="0"/>
                <a:cs typeface="Times New Roman" pitchFamily="18" charset="0"/>
              </a:rPr>
              <a:t>c</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 </a:t>
            </a:r>
            <a:r>
              <a:rPr kumimoji="0" lang="en-US" sz="1600" b="0" i="1" u="none" strike="noStrike" cap="none" normalizeH="0" baseline="0" dirty="0" smtClean="0">
                <a:ln>
                  <a:noFill/>
                </a:ln>
                <a:solidFill>
                  <a:srgbClr val="000000"/>
                </a:solidFill>
                <a:effectLst/>
                <a:latin typeface="Times New Roman" pitchFamily="18" charset="0"/>
                <a:cs typeface="Times New Roman" pitchFamily="18" charset="0"/>
              </a:rPr>
              <a:t>P</a:t>
            </a:r>
            <a:r>
              <a:rPr kumimoji="0" lang="en-US" sz="1600" b="0" i="1" u="none" strike="noStrike" cap="none" normalizeH="0" baseline="-30000" dirty="0" smtClean="0">
                <a:ln>
                  <a:noFill/>
                </a:ln>
                <a:solidFill>
                  <a:srgbClr val="000000"/>
                </a:solidFill>
                <a:effectLst/>
                <a:latin typeface="Times New Roman" pitchFamily="18" charset="0"/>
                <a:cs typeface="Times New Roman" pitchFamily="18" charset="0"/>
              </a:rPr>
              <a:t>i</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 σ[π</a:t>
            </a:r>
            <a:r>
              <a:rPr kumimoji="0" lang="en-US" sz="1600" b="0" i="1" u="none" strike="noStrike" cap="none" normalizeH="0" baseline="-30000" dirty="0" smtClean="0">
                <a:ln>
                  <a:noFill/>
                </a:ln>
                <a:solidFill>
                  <a:srgbClr val="000000"/>
                </a:solidFill>
                <a:effectLst/>
                <a:latin typeface="Times New Roman" pitchFamily="18" charset="0"/>
                <a:cs typeface="Times New Roman" pitchFamily="18" charset="0"/>
              </a:rPr>
              <a:t>c</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 − π</a:t>
            </a:r>
            <a:r>
              <a:rPr kumimoji="0" lang="en-US" sz="1600" b="0" i="1" u="none" strike="noStrike" cap="none" normalizeH="0" baseline="-30000" dirty="0" err="1" smtClean="0">
                <a:ln>
                  <a:noFill/>
                </a:ln>
                <a:solidFill>
                  <a:srgbClr val="000000"/>
                </a:solidFill>
                <a:effectLst/>
                <a:latin typeface="Times New Roman" pitchFamily="18" charset="0"/>
                <a:cs typeface="Times New Roman" pitchFamily="18" charset="0"/>
              </a:rPr>
              <a:t>i</a:t>
            </a: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sz="1100" b="0" i="0" u="none" strike="noStrike" cap="none" normalizeH="0" baseline="0" dirty="0" smtClean="0">
                <a:ln>
                  <a:noFill/>
                </a:ln>
                <a:solidFill>
                  <a:srgbClr val="000000"/>
                </a:solidFill>
                <a:effectLst/>
                <a:latin typeface="Arial" pitchFamily="34" charset="0"/>
                <a:cs typeface="Arial" pitchFamily="34" charset="0"/>
              </a:rPr>
              <a:t> is the net driving force,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1" u="none" strike="noStrike" cap="none" normalizeH="0" baseline="0" dirty="0" err="1" smtClean="0">
                <a:ln>
                  <a:noFill/>
                </a:ln>
                <a:solidFill>
                  <a:srgbClr val="000000"/>
                </a:solidFill>
                <a:effectLst/>
                <a:latin typeface="Times New Roman" pitchFamily="18" charset="0"/>
                <a:cs typeface="Times New Roman" pitchFamily="18" charset="0"/>
              </a:rPr>
              <a:t>K</a:t>
            </a:r>
            <a:r>
              <a:rPr kumimoji="0" lang="en-US" sz="1600" b="0" i="1" u="none" strike="noStrike" cap="none" normalizeH="0" baseline="-30000" dirty="0" err="1" smtClean="0">
                <a:ln>
                  <a:noFill/>
                </a:ln>
                <a:solidFill>
                  <a:srgbClr val="000000"/>
                </a:solidFill>
                <a:effectLst/>
                <a:latin typeface="Times New Roman" pitchFamily="18" charset="0"/>
                <a:cs typeface="Times New Roman" pitchFamily="18" charset="0"/>
              </a:rPr>
              <a:t>f</a:t>
            </a:r>
            <a:r>
              <a:rPr kumimoji="0" lang="en-US" sz="1100" b="0" i="0" u="none" strike="noStrike" cap="none" normalizeH="0" baseline="0" dirty="0" smtClean="0">
                <a:ln>
                  <a:noFill/>
                </a:ln>
                <a:solidFill>
                  <a:srgbClr val="000000"/>
                </a:solidFill>
                <a:effectLst/>
                <a:latin typeface="Arial" pitchFamily="34" charset="0"/>
                <a:cs typeface="Arial" pitchFamily="34" charset="0"/>
              </a:rPr>
              <a:t> is the proportionality constant, and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1" u="none" strike="noStrike" cap="none" normalizeH="0" baseline="0" dirty="0" err="1" smtClean="0">
                <a:ln>
                  <a:noFill/>
                </a:ln>
                <a:solidFill>
                  <a:srgbClr val="000000"/>
                </a:solidFill>
                <a:effectLst/>
                <a:latin typeface="Times New Roman" pitchFamily="18" charset="0"/>
                <a:cs typeface="Times New Roman" pitchFamily="18" charset="0"/>
              </a:rPr>
              <a:t>J</a:t>
            </a:r>
            <a:r>
              <a:rPr kumimoji="0" lang="en-US" sz="1600" b="0" i="1" u="none" strike="noStrike" cap="none" normalizeH="0" baseline="-30000" dirty="0" err="1" smtClean="0">
                <a:ln>
                  <a:noFill/>
                </a:ln>
                <a:solidFill>
                  <a:srgbClr val="000000"/>
                </a:solidFill>
                <a:effectLst/>
                <a:latin typeface="Times New Roman" pitchFamily="18" charset="0"/>
                <a:cs typeface="Times New Roman" pitchFamily="18" charset="0"/>
              </a:rPr>
              <a:t>v</a:t>
            </a:r>
            <a:r>
              <a:rPr kumimoji="0" lang="en-US" sz="1100" b="0" i="0" u="none" strike="noStrike" cap="none" normalizeH="0" baseline="0" dirty="0" smtClean="0">
                <a:ln>
                  <a:noFill/>
                </a:ln>
                <a:solidFill>
                  <a:srgbClr val="000000"/>
                </a:solidFill>
                <a:effectLst/>
                <a:latin typeface="Arial" pitchFamily="34" charset="0"/>
                <a:cs typeface="Arial" pitchFamily="34" charset="0"/>
              </a:rPr>
              <a:t> is the net fluid movement between compartments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itchFamily="34" charset="0"/>
              <a:cs typeface="Arial" pitchFamily="34" charset="0"/>
            </a:endParaRPr>
          </a:p>
        </p:txBody>
      </p:sp>
      <p:pic>
        <p:nvPicPr>
          <p:cNvPr id="6" name="Picture 8" descr="\ J_v = K_f ( [P_c - P_i] - \sigma[\pi_c - \pi_i]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5750" y="3611336"/>
            <a:ext cx="2495550" cy="2095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251520" y="4115392"/>
            <a:ext cx="8678738" cy="2031325"/>
          </a:xfrm>
          <a:prstGeom prst="rect">
            <a:avLst/>
          </a:prstGeom>
        </p:spPr>
        <p:txBody>
          <a:bodyPr wrap="square">
            <a:spAutoFit/>
          </a:bodyPr>
          <a:lstStyle/>
          <a:p>
            <a:r>
              <a:rPr lang="en-US" dirty="0"/>
              <a:t>According to Starling's equation, the movement of fluid depends on six variables:</a:t>
            </a:r>
          </a:p>
          <a:p>
            <a:r>
              <a:rPr lang="en-US" u="sng" dirty="0">
                <a:solidFill>
                  <a:srgbClr val="0046AC"/>
                </a:solidFill>
              </a:rPr>
              <a:t>Capillary </a:t>
            </a:r>
            <a:r>
              <a:rPr lang="en-US" u="sng" dirty="0">
                <a:solidFill>
                  <a:srgbClr val="0046AC"/>
                </a:solidFill>
                <a:hlinkClick r:id="rId5" tooltip="Hydrostatic pressure"/>
              </a:rPr>
              <a:t>hydrostatic pressure</a:t>
            </a:r>
            <a:r>
              <a:rPr lang="en-US" dirty="0"/>
              <a:t> ( </a:t>
            </a:r>
            <a:r>
              <a:rPr lang="en-US" i="1" dirty="0"/>
              <a:t>P</a:t>
            </a:r>
            <a:r>
              <a:rPr lang="en-US" i="1" baseline="-25000" dirty="0"/>
              <a:t>c</a:t>
            </a:r>
            <a:r>
              <a:rPr lang="en-US" dirty="0"/>
              <a:t> </a:t>
            </a:r>
            <a:r>
              <a:rPr lang="en-US" dirty="0" smtClean="0"/>
              <a:t>), </a:t>
            </a:r>
            <a:r>
              <a:rPr lang="en-US" u="sng" dirty="0" smtClean="0">
                <a:solidFill>
                  <a:srgbClr val="0046AC"/>
                </a:solidFill>
                <a:uFill>
                  <a:solidFill>
                    <a:srgbClr val="0046AC"/>
                  </a:solidFill>
                </a:uFill>
              </a:rPr>
              <a:t>Interstitial </a:t>
            </a:r>
            <a:r>
              <a:rPr lang="en-US" u="sng" dirty="0">
                <a:solidFill>
                  <a:srgbClr val="0046AC"/>
                </a:solidFill>
                <a:uFill>
                  <a:solidFill>
                    <a:srgbClr val="0046AC"/>
                  </a:solidFill>
                </a:uFill>
              </a:rPr>
              <a:t>hydrostatic pressure </a:t>
            </a:r>
            <a:r>
              <a:rPr lang="en-US" dirty="0"/>
              <a:t>( </a:t>
            </a:r>
            <a:r>
              <a:rPr lang="en-US" i="1" dirty="0"/>
              <a:t>P</a:t>
            </a:r>
            <a:r>
              <a:rPr lang="en-US" i="1" baseline="-25000" dirty="0"/>
              <a:t>i</a:t>
            </a:r>
            <a:r>
              <a:rPr lang="en-US" dirty="0"/>
              <a:t> )</a:t>
            </a:r>
          </a:p>
          <a:p>
            <a:r>
              <a:rPr lang="en-US" u="sng" dirty="0">
                <a:solidFill>
                  <a:srgbClr val="0046AC"/>
                </a:solidFill>
              </a:rPr>
              <a:t>Capillary </a:t>
            </a:r>
            <a:r>
              <a:rPr lang="en-US" u="sng" dirty="0">
                <a:solidFill>
                  <a:srgbClr val="0046AC"/>
                </a:solidFill>
                <a:hlinkClick r:id="rId6" tooltip="Oncotic pressure"/>
              </a:rPr>
              <a:t>oncotic pressure</a:t>
            </a:r>
            <a:r>
              <a:rPr lang="en-US" dirty="0"/>
              <a:t> ( </a:t>
            </a:r>
            <a:r>
              <a:rPr lang="el-GR" dirty="0"/>
              <a:t>π</a:t>
            </a:r>
            <a:r>
              <a:rPr lang="en-US" i="1" baseline="-25000" dirty="0"/>
              <a:t>c</a:t>
            </a:r>
            <a:r>
              <a:rPr lang="en-US" dirty="0"/>
              <a:t> </a:t>
            </a:r>
            <a:r>
              <a:rPr lang="en-US" dirty="0" smtClean="0"/>
              <a:t>),</a:t>
            </a:r>
            <a:r>
              <a:rPr lang="en-US" u="sng" dirty="0" smtClean="0">
                <a:solidFill>
                  <a:srgbClr val="0046AC"/>
                </a:solidFill>
              </a:rPr>
              <a:t>Interstitial </a:t>
            </a:r>
            <a:r>
              <a:rPr lang="en-US" u="sng" dirty="0">
                <a:solidFill>
                  <a:srgbClr val="0046AC"/>
                </a:solidFill>
              </a:rPr>
              <a:t>oncotic pressure </a:t>
            </a:r>
            <a:r>
              <a:rPr lang="en-US" dirty="0"/>
              <a:t>( </a:t>
            </a:r>
            <a:r>
              <a:rPr lang="el-GR" dirty="0"/>
              <a:t>π</a:t>
            </a:r>
            <a:r>
              <a:rPr lang="en-US" i="1" baseline="-25000" dirty="0" err="1"/>
              <a:t>i</a:t>
            </a:r>
            <a:r>
              <a:rPr lang="en-US" dirty="0"/>
              <a:t> )</a:t>
            </a:r>
          </a:p>
          <a:p>
            <a:r>
              <a:rPr lang="en-US" u="sng" dirty="0">
                <a:solidFill>
                  <a:srgbClr val="0046AC"/>
                </a:solidFill>
              </a:rPr>
              <a:t>Filtration coefficient </a:t>
            </a:r>
            <a:r>
              <a:rPr lang="en-US" dirty="0"/>
              <a:t>( </a:t>
            </a:r>
            <a:r>
              <a:rPr lang="en-US" i="1" dirty="0" err="1"/>
              <a:t>K</a:t>
            </a:r>
            <a:r>
              <a:rPr lang="en-US" i="1" baseline="-25000" dirty="0" err="1"/>
              <a:t>f</a:t>
            </a:r>
            <a:r>
              <a:rPr lang="en-US" dirty="0"/>
              <a:t> </a:t>
            </a:r>
            <a:r>
              <a:rPr lang="en-US" dirty="0" smtClean="0"/>
              <a:t>): constant </a:t>
            </a:r>
            <a:r>
              <a:rPr lang="en-US" dirty="0"/>
              <a:t>of </a:t>
            </a:r>
            <a:r>
              <a:rPr lang="en-US" dirty="0" smtClean="0"/>
              <a:t>proportionality regarding the  capillary permeability (product </a:t>
            </a:r>
            <a:r>
              <a:rPr lang="en-US" dirty="0"/>
              <a:t>of </a:t>
            </a:r>
            <a:r>
              <a:rPr lang="en-US" dirty="0" smtClean="0"/>
              <a:t>capillary </a:t>
            </a:r>
            <a:r>
              <a:rPr lang="en-US" dirty="0"/>
              <a:t>surface </a:t>
            </a:r>
            <a:r>
              <a:rPr lang="en-US" dirty="0" smtClean="0"/>
              <a:t>area and capillary </a:t>
            </a:r>
            <a:r>
              <a:rPr lang="en-US" dirty="0"/>
              <a:t>hydraulic </a:t>
            </a:r>
            <a:r>
              <a:rPr lang="en-US" dirty="0" smtClean="0"/>
              <a:t>conductance).</a:t>
            </a:r>
            <a:endParaRPr lang="en-US" dirty="0"/>
          </a:p>
          <a:p>
            <a:r>
              <a:rPr lang="en-US" u="sng" dirty="0">
                <a:solidFill>
                  <a:srgbClr val="0046AC"/>
                </a:solidFill>
              </a:rPr>
              <a:t>Reflection coefficient </a:t>
            </a:r>
            <a:r>
              <a:rPr lang="en-US" dirty="0"/>
              <a:t>( </a:t>
            </a:r>
            <a:r>
              <a:rPr lang="el-GR" dirty="0" smtClean="0"/>
              <a:t>σ</a:t>
            </a:r>
            <a:r>
              <a:rPr lang="fr-FR" dirty="0" smtClean="0"/>
              <a:t>) C</a:t>
            </a:r>
            <a:r>
              <a:rPr lang="en-US" dirty="0" err="1" smtClean="0"/>
              <a:t>orrects</a:t>
            </a:r>
            <a:r>
              <a:rPr lang="en-US" dirty="0" smtClean="0"/>
              <a:t> the </a:t>
            </a:r>
            <a:r>
              <a:rPr lang="en-US" dirty="0"/>
              <a:t>ineffectiveness of some of the oncotic pressure </a:t>
            </a:r>
            <a:r>
              <a:rPr lang="en-US" dirty="0" smtClean="0"/>
              <a:t>gradient(0 </a:t>
            </a:r>
            <a:r>
              <a:rPr lang="en-US" dirty="0"/>
              <a:t>up to </a:t>
            </a:r>
            <a:r>
              <a:rPr lang="en-US" dirty="0" smtClean="0"/>
              <a:t>1).</a:t>
            </a:r>
            <a:endParaRPr lang="el-GR" dirty="0"/>
          </a:p>
        </p:txBody>
      </p:sp>
      <p:sp>
        <p:nvSpPr>
          <p:cNvPr id="8" name="ZoneTexte 7"/>
          <p:cNvSpPr txBox="1"/>
          <p:nvPr/>
        </p:nvSpPr>
        <p:spPr>
          <a:xfrm>
            <a:off x="395536" y="-557570"/>
            <a:ext cx="8784976" cy="2000548"/>
          </a:xfrm>
          <a:prstGeom prst="rect">
            <a:avLst/>
          </a:prstGeom>
          <a:noFill/>
        </p:spPr>
        <p:txBody>
          <a:bodyPr wrap="square" rtlCol="0">
            <a:spAutoFit/>
          </a:bodyPr>
          <a:lstStyle/>
          <a:p>
            <a:pPr algn="ctr"/>
            <a:r>
              <a:rPr lang="en-US" sz="2800" dirty="0" smtClean="0">
                <a:solidFill>
                  <a:schemeClr val="tx2">
                    <a:lumMod val="75000"/>
                  </a:schemeClr>
                </a:solidFill>
              </a:rPr>
              <a:t>Expected hemodynamic effects of external leg compression</a:t>
            </a:r>
          </a:p>
          <a:p>
            <a:endParaRPr lang="en-US" sz="2400" dirty="0"/>
          </a:p>
          <a:p>
            <a:pPr algn="ctr"/>
            <a:r>
              <a:rPr lang="en-US" sz="2400" dirty="0" smtClean="0">
                <a:solidFill>
                  <a:schemeClr val="accent6"/>
                </a:solidFill>
              </a:rPr>
              <a:t>Venous Trans-Mural-Pressure (TMP) </a:t>
            </a:r>
          </a:p>
          <a:p>
            <a:r>
              <a:rPr lang="en-US" sz="2400" dirty="0" smtClean="0">
                <a:solidFill>
                  <a:schemeClr val="accent6"/>
                </a:solidFill>
              </a:rPr>
              <a:t>At the venous end of the capillaries</a:t>
            </a:r>
            <a:r>
              <a:rPr lang="en-US" sz="2400" dirty="0" smtClean="0"/>
              <a:t>:</a:t>
            </a:r>
          </a:p>
          <a:p>
            <a:pPr marL="0" lvl="2"/>
            <a:r>
              <a:rPr lang="en-US" sz="2400" dirty="0"/>
              <a:t>	</a:t>
            </a:r>
            <a:endParaRPr lang="en-US" sz="2400" dirty="0" smtClean="0"/>
          </a:p>
        </p:txBody>
      </p:sp>
    </p:spTree>
    <p:extLst>
      <p:ext uri="{BB962C8B-B14F-4D97-AF65-F5344CB8AC3E}">
        <p14:creationId xmlns:p14="http://schemas.microsoft.com/office/powerpoint/2010/main" xmlns="" val="185460422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31640" y="836712"/>
            <a:ext cx="3384376" cy="369332"/>
          </a:xfrm>
          <a:prstGeom prst="rect">
            <a:avLst/>
          </a:prstGeom>
          <a:noFill/>
        </p:spPr>
        <p:txBody>
          <a:bodyPr wrap="square" rtlCol="0">
            <a:spAutoFit/>
          </a:bodyPr>
          <a:lstStyle/>
          <a:p>
            <a:r>
              <a:rPr lang="fr-FR" dirty="0" smtClean="0"/>
              <a:t>a</a:t>
            </a:r>
            <a:endParaRPr lang="en-US" dirty="0"/>
          </a:p>
        </p:txBody>
      </p:sp>
    </p:spTree>
    <p:extLst>
      <p:ext uri="{BB962C8B-B14F-4D97-AF65-F5344CB8AC3E}">
        <p14:creationId xmlns:p14="http://schemas.microsoft.com/office/powerpoint/2010/main" xmlns="" val="1298138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783863"/>
            <a:ext cx="8784976" cy="3293209"/>
          </a:xfrm>
          <a:prstGeom prst="rect">
            <a:avLst/>
          </a:prstGeom>
          <a:noFill/>
        </p:spPr>
        <p:txBody>
          <a:bodyPr wrap="square" rtlCol="0">
            <a:spAutoFit/>
          </a:bodyPr>
          <a:lstStyle/>
          <a:p>
            <a:pPr algn="ctr"/>
            <a:r>
              <a:rPr lang="en-US" sz="2800" dirty="0">
                <a:solidFill>
                  <a:srgbClr val="FF0000"/>
                </a:solidFill>
              </a:rPr>
              <a:t>TRANS-MURAL PRESSURE (TMP)</a:t>
            </a:r>
          </a:p>
          <a:p>
            <a:r>
              <a:rPr lang="en-US" sz="2400" dirty="0">
                <a:solidFill>
                  <a:schemeClr val="tx2"/>
                </a:solidFill>
              </a:rPr>
              <a:t>	</a:t>
            </a:r>
            <a:r>
              <a:rPr lang="en-US" sz="2400" u="sng" dirty="0">
                <a:solidFill>
                  <a:schemeClr val="tx2"/>
                </a:solidFill>
              </a:rPr>
              <a:t> </a:t>
            </a:r>
            <a:r>
              <a:rPr lang="en-US" sz="2400" u="sng" dirty="0">
                <a:solidFill>
                  <a:srgbClr val="FF0000"/>
                </a:solidFill>
              </a:rPr>
              <a:t>At the </a:t>
            </a:r>
            <a:r>
              <a:rPr lang="en-US" sz="2400" u="sng" dirty="0" smtClean="0">
                <a:solidFill>
                  <a:srgbClr val="FF0000"/>
                </a:solidFill>
              </a:rPr>
              <a:t>level of the venous end of the capillaries  </a:t>
            </a:r>
            <a:r>
              <a:rPr lang="en-US" sz="2400" dirty="0" smtClean="0">
                <a:solidFill>
                  <a:srgbClr val="FF0000"/>
                </a:solidFill>
              </a:rPr>
              <a:t>:</a:t>
            </a:r>
            <a:endParaRPr lang="en-US" sz="2400" dirty="0">
              <a:solidFill>
                <a:srgbClr val="FF0000"/>
              </a:solidFill>
            </a:endParaRPr>
          </a:p>
          <a:p>
            <a:pPr lvl="0"/>
            <a:r>
              <a:rPr lang="en-US" sz="3600" i="1" dirty="0">
                <a:solidFill>
                  <a:srgbClr val="FF0000"/>
                </a:solidFill>
              </a:rPr>
              <a:t>IVP</a:t>
            </a:r>
            <a:r>
              <a:rPr lang="en-US" sz="2800" i="1" dirty="0">
                <a:solidFill>
                  <a:srgbClr val="FF0000"/>
                </a:solidFill>
              </a:rPr>
              <a:t> is a venous Static Pressure made of :</a:t>
            </a:r>
          </a:p>
          <a:p>
            <a:pPr algn="ctr"/>
            <a:r>
              <a:rPr lang="en-US" sz="2400" dirty="0" smtClean="0">
                <a:solidFill>
                  <a:schemeClr val="accent6"/>
                </a:solidFill>
              </a:rPr>
              <a:t>) </a:t>
            </a:r>
          </a:p>
          <a:p>
            <a:pPr marL="0" lvl="2"/>
            <a:r>
              <a:rPr lang="en-US" sz="2400" dirty="0"/>
              <a:t>	</a:t>
            </a:r>
            <a:r>
              <a:rPr lang="fr-FR" sz="2400" dirty="0" smtClean="0">
                <a:solidFill>
                  <a:schemeClr val="tx2"/>
                </a:solidFill>
              </a:rPr>
              <a:t>VENOUS IVP </a:t>
            </a:r>
            <a:r>
              <a:rPr lang="en-US" sz="2400" dirty="0" smtClean="0">
                <a:solidFill>
                  <a:schemeClr val="tx2"/>
                </a:solidFill>
              </a:rPr>
              <a:t>+ </a:t>
            </a:r>
            <a:r>
              <a:rPr lang="fr-FR" sz="2400" dirty="0" err="1" smtClean="0">
                <a:solidFill>
                  <a:srgbClr val="FF0000"/>
                </a:solidFill>
              </a:rPr>
              <a:t>Osmotic</a:t>
            </a:r>
            <a:r>
              <a:rPr lang="fr-FR" sz="2400" dirty="0" smtClean="0">
                <a:solidFill>
                  <a:srgbClr val="FF0000"/>
                </a:solidFill>
              </a:rPr>
              <a:t> plasma pressure (OPP)</a:t>
            </a:r>
          </a:p>
          <a:p>
            <a:pPr marL="0" lvl="2"/>
            <a:r>
              <a:rPr lang="fr-FR" sz="2400" dirty="0" smtClean="0"/>
              <a:t>	</a:t>
            </a:r>
            <a:r>
              <a:rPr lang="fr-FR" sz="2400" dirty="0" smtClean="0">
                <a:solidFill>
                  <a:schemeClr val="tx2"/>
                </a:solidFill>
              </a:rPr>
              <a:t>VENOUS EVP + </a:t>
            </a:r>
            <a:r>
              <a:rPr lang="fr-FR" sz="2400" dirty="0" err="1" smtClean="0">
                <a:solidFill>
                  <a:srgbClr val="FF0000"/>
                </a:solidFill>
              </a:rPr>
              <a:t>Osmotic</a:t>
            </a:r>
            <a:r>
              <a:rPr lang="fr-FR" sz="2400" dirty="0" smtClean="0">
                <a:solidFill>
                  <a:srgbClr val="FF0000"/>
                </a:solidFill>
              </a:rPr>
              <a:t> </a:t>
            </a:r>
            <a:r>
              <a:rPr lang="fr-FR" sz="2400" dirty="0" err="1" smtClean="0">
                <a:solidFill>
                  <a:srgbClr val="FF0000"/>
                </a:solidFill>
              </a:rPr>
              <a:t>Interstitium</a:t>
            </a:r>
            <a:r>
              <a:rPr lang="fr-FR" sz="2400" dirty="0" smtClean="0">
                <a:solidFill>
                  <a:srgbClr val="FF0000"/>
                </a:solidFill>
              </a:rPr>
              <a:t>  pressure (OIP)</a:t>
            </a:r>
            <a:r>
              <a:rPr lang="en-US" sz="2400" dirty="0" smtClean="0">
                <a:solidFill>
                  <a:srgbClr val="FF0000"/>
                </a:solidFill>
              </a:rPr>
              <a:t>	</a:t>
            </a:r>
            <a:r>
              <a:rPr lang="en-US" sz="2400" dirty="0" smtClean="0">
                <a:solidFill>
                  <a:schemeClr val="accent6"/>
                </a:solidFill>
              </a:rPr>
              <a:t>	 </a:t>
            </a:r>
          </a:p>
          <a:p>
            <a:endParaRPr lang="en-US" sz="2400" dirty="0" smtClean="0"/>
          </a:p>
          <a:p>
            <a:endParaRPr lang="en-US" sz="2400" dirty="0" smtClean="0"/>
          </a:p>
        </p:txBody>
      </p:sp>
      <p:pic>
        <p:nvPicPr>
          <p:cNvPr id="3" name="Picture 4" descr="File:StarlingEquation.sv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6296" y="322369"/>
            <a:ext cx="1512168" cy="8743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6785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2800767"/>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smtClean="0">
                <a:solidFill>
                  <a:srgbClr val="FF0000"/>
                </a:solidFill>
              </a:rPr>
              <a:t>HEMODYNAMIC 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pPr lvl="4"/>
            <a:r>
              <a:rPr lang="en-US" sz="2800" dirty="0" smtClean="0">
                <a:solidFill>
                  <a:schemeClr val="tx2"/>
                </a:solidFill>
              </a:rPr>
              <a:t>1-DECREASE IVP and/or</a:t>
            </a:r>
          </a:p>
          <a:p>
            <a:pPr lvl="4"/>
            <a:r>
              <a:rPr lang="en-US" sz="2800" dirty="0" smtClean="0">
                <a:solidFill>
                  <a:schemeClr val="tx2"/>
                </a:solidFill>
              </a:rPr>
              <a:t>2-INCREASE EVP</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spTree>
    <p:extLst>
      <p:ext uri="{BB962C8B-B14F-4D97-AF65-F5344CB8AC3E}">
        <p14:creationId xmlns:p14="http://schemas.microsoft.com/office/powerpoint/2010/main" xmlns="" val="2260840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4462760"/>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a:solidFill>
                  <a:srgbClr val="FF0000"/>
                </a:solidFill>
              </a:rPr>
              <a:t>HEMODYNAMIC </a:t>
            </a:r>
            <a:r>
              <a:rPr lang="en-US" sz="2800" b="1" dirty="0" smtClean="0">
                <a:solidFill>
                  <a:srgbClr val="FF0000"/>
                </a:solidFill>
              </a:rPr>
              <a:t>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r>
              <a:rPr lang="en-US" sz="2800" dirty="0" smtClean="0">
                <a:solidFill>
                  <a:schemeClr val="tx2"/>
                </a:solidFill>
              </a:rPr>
              <a:t>DECREASE </a:t>
            </a:r>
            <a:r>
              <a:rPr lang="en-US" sz="2800" dirty="0" smtClean="0">
                <a:solidFill>
                  <a:srgbClr val="FF0000"/>
                </a:solidFill>
              </a:rPr>
              <a:t>IVP</a:t>
            </a:r>
            <a:r>
              <a:rPr lang="en-US" sz="2800" dirty="0" smtClean="0">
                <a:solidFill>
                  <a:schemeClr val="tx2"/>
                </a:solidFill>
              </a:rPr>
              <a:t> by :</a:t>
            </a:r>
          </a:p>
          <a:p>
            <a:r>
              <a:rPr lang="fr-FR" sz="3200" dirty="0" smtClean="0"/>
              <a:t>1- </a:t>
            </a:r>
            <a:r>
              <a:rPr lang="fr-FR" sz="2800" dirty="0" err="1"/>
              <a:t>Gravitational</a:t>
            </a:r>
            <a:r>
              <a:rPr lang="fr-FR" sz="2800" dirty="0"/>
              <a:t> </a:t>
            </a:r>
            <a:r>
              <a:rPr lang="fr-FR" sz="2800" dirty="0" smtClean="0"/>
              <a:t>Pressure</a:t>
            </a:r>
            <a:r>
              <a:rPr lang="fr-FR" sz="2800" dirty="0"/>
              <a:t>(GP</a:t>
            </a:r>
            <a:r>
              <a:rPr lang="fr-FR" sz="2800" dirty="0" smtClean="0"/>
              <a:t>) </a:t>
            </a:r>
            <a:r>
              <a:rPr lang="fr-FR" sz="2800" dirty="0" err="1" smtClean="0"/>
              <a:t>Decrease</a:t>
            </a:r>
            <a:r>
              <a:rPr lang="fr-FR" sz="2800" dirty="0" smtClean="0"/>
              <a:t> and/or</a:t>
            </a:r>
            <a:endParaRPr lang="fr-FR" sz="2800" dirty="0"/>
          </a:p>
          <a:p>
            <a:r>
              <a:rPr lang="fr-FR" sz="2800" dirty="0" smtClean="0"/>
              <a:t>2 - If  Valve </a:t>
            </a:r>
            <a:r>
              <a:rPr lang="fr-FR" sz="2800" dirty="0" err="1" smtClean="0"/>
              <a:t>incompetence</a:t>
            </a:r>
            <a:r>
              <a:rPr lang="fr-FR" sz="2800" dirty="0" smtClean="0"/>
              <a:t>:</a:t>
            </a:r>
          </a:p>
          <a:p>
            <a:r>
              <a:rPr lang="fr-FR" sz="2800" dirty="0"/>
              <a:t>	</a:t>
            </a:r>
            <a:r>
              <a:rPr lang="fr-FR" sz="2800" dirty="0" smtClean="0"/>
              <a:t>a-</a:t>
            </a:r>
            <a:r>
              <a:rPr lang="fr-FR" sz="2800" dirty="0" err="1" smtClean="0"/>
              <a:t>Incompetent</a:t>
            </a:r>
            <a:r>
              <a:rPr lang="fr-FR" sz="2800" dirty="0" smtClean="0"/>
              <a:t> Valve </a:t>
            </a:r>
            <a:r>
              <a:rPr lang="fr-FR" sz="2800" dirty="0" err="1" smtClean="0"/>
              <a:t>repair</a:t>
            </a:r>
            <a:r>
              <a:rPr lang="fr-FR" sz="2800" dirty="0" smtClean="0"/>
              <a:t> or new valve</a:t>
            </a:r>
          </a:p>
          <a:p>
            <a:r>
              <a:rPr lang="fr-FR" sz="2800" dirty="0"/>
              <a:t>	</a:t>
            </a:r>
            <a:r>
              <a:rPr lang="fr-FR" sz="2800" dirty="0" smtClean="0"/>
              <a:t>b-</a:t>
            </a:r>
            <a:r>
              <a:rPr lang="fr-FR" sz="2800" dirty="0" err="1"/>
              <a:t>Closed</a:t>
            </a:r>
            <a:r>
              <a:rPr lang="fr-FR" sz="2800" dirty="0"/>
              <a:t> shunts </a:t>
            </a:r>
            <a:r>
              <a:rPr lang="fr-FR" sz="2800" dirty="0" err="1"/>
              <a:t>disconnection</a:t>
            </a:r>
            <a:r>
              <a:rPr lang="fr-FR" sz="2800" dirty="0"/>
              <a:t> + </a:t>
            </a:r>
            <a:r>
              <a:rPr lang="fr-FR" sz="2800" dirty="0" err="1" smtClean="0"/>
              <a:t>Column</a:t>
            </a:r>
            <a:r>
              <a:rPr lang="fr-FR" sz="2800" dirty="0" smtClean="0"/>
              <a:t> </a:t>
            </a:r>
            <a:r>
              <a:rPr lang="fr-FR" sz="2800" dirty="0" err="1" smtClean="0"/>
              <a:t>fractionning</a:t>
            </a:r>
            <a:r>
              <a:rPr lang="fr-FR" sz="2800" dirty="0" smtClean="0"/>
              <a:t> (CHIVA)</a:t>
            </a:r>
          </a:p>
          <a:p>
            <a:r>
              <a:rPr lang="fr-FR" sz="2800" dirty="0" smtClean="0"/>
              <a:t>3 – if obstacle: By-pass or </a:t>
            </a:r>
            <a:r>
              <a:rPr lang="fr-FR" sz="2800" dirty="0" err="1" smtClean="0"/>
              <a:t>liberation</a:t>
            </a:r>
            <a:endParaRPr lang="fr-FR" sz="2800" dirty="0"/>
          </a:p>
        </p:txBody>
      </p:sp>
      <p:sp>
        <p:nvSpPr>
          <p:cNvPr id="153" name="Ellipse 152"/>
          <p:cNvSpPr/>
          <p:nvPr/>
        </p:nvSpPr>
        <p:spPr>
          <a:xfrm>
            <a:off x="2630383" y="4696814"/>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Connecteur droit avec flèche 153"/>
          <p:cNvCxnSpPr/>
          <p:nvPr/>
        </p:nvCxnSpPr>
        <p:spPr>
          <a:xfrm rot="10800000">
            <a:off x="4430583" y="5560910"/>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Connecteur droit avec flèche 154"/>
          <p:cNvCxnSpPr/>
          <p:nvPr/>
        </p:nvCxnSpPr>
        <p:spPr>
          <a:xfrm flipV="1">
            <a:off x="3530483" y="5560910"/>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6" name="Connecteur droit avec flèche 155"/>
          <p:cNvCxnSpPr/>
          <p:nvPr/>
        </p:nvCxnSpPr>
        <p:spPr>
          <a:xfrm>
            <a:off x="4430584" y="5416894"/>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7" name="ZoneTexte 156"/>
          <p:cNvSpPr txBox="1"/>
          <p:nvPr/>
        </p:nvSpPr>
        <p:spPr>
          <a:xfrm>
            <a:off x="3494479" y="5191579"/>
            <a:ext cx="1080120" cy="369332"/>
          </a:xfrm>
          <a:prstGeom prst="rect">
            <a:avLst/>
          </a:prstGeom>
          <a:noFill/>
        </p:spPr>
        <p:txBody>
          <a:bodyPr wrap="square" rtlCol="0">
            <a:spAutoFit/>
          </a:bodyPr>
          <a:lstStyle/>
          <a:p>
            <a:r>
              <a:rPr lang="en-US" dirty="0" smtClean="0"/>
              <a:t>IVP</a:t>
            </a:r>
            <a:endParaRPr lang="en-US" dirty="0"/>
          </a:p>
        </p:txBody>
      </p:sp>
      <p:sp>
        <p:nvSpPr>
          <p:cNvPr id="158" name="ZoneTexte 157"/>
          <p:cNvSpPr txBox="1"/>
          <p:nvPr/>
        </p:nvSpPr>
        <p:spPr>
          <a:xfrm>
            <a:off x="6014759" y="5191578"/>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59" name="ZoneTexte 158"/>
          <p:cNvSpPr txBox="1"/>
          <p:nvPr/>
        </p:nvSpPr>
        <p:spPr>
          <a:xfrm>
            <a:off x="4646607" y="4984846"/>
            <a:ext cx="1080120" cy="369332"/>
          </a:xfrm>
          <a:prstGeom prst="rect">
            <a:avLst/>
          </a:prstGeom>
          <a:noFill/>
        </p:spPr>
        <p:txBody>
          <a:bodyPr wrap="square" rtlCol="0">
            <a:spAutoFit/>
          </a:bodyPr>
          <a:lstStyle/>
          <a:p>
            <a:r>
              <a:rPr lang="en-US" dirty="0" smtClean="0"/>
              <a:t>TMP</a:t>
            </a:r>
            <a:endParaRPr lang="en-US" dirty="0"/>
          </a:p>
        </p:txBody>
      </p:sp>
      <p:cxnSp>
        <p:nvCxnSpPr>
          <p:cNvPr id="160" name="Connecteur droit avec flèche 159"/>
          <p:cNvCxnSpPr/>
          <p:nvPr/>
        </p:nvCxnSpPr>
        <p:spPr>
          <a:xfrm flipV="1">
            <a:off x="3530483" y="5767642"/>
            <a:ext cx="504056" cy="2"/>
          </a:xfrm>
          <a:prstGeom prst="straightConnector1">
            <a:avLst/>
          </a:prstGeom>
          <a:ln w="76200">
            <a:solidFill>
              <a:schemeClr val="tx1"/>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Connecteur droit avec flèche 162"/>
          <p:cNvCxnSpPr/>
          <p:nvPr/>
        </p:nvCxnSpPr>
        <p:spPr>
          <a:xfrm flipV="1">
            <a:off x="4508441" y="5767644"/>
            <a:ext cx="504056" cy="2"/>
          </a:xfrm>
          <a:prstGeom prst="straightConnector1">
            <a:avLst/>
          </a:prstGeom>
          <a:ln w="76200">
            <a:solidFill>
              <a:schemeClr val="tx1"/>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4" name="ZoneTexte 163"/>
          <p:cNvSpPr txBox="1"/>
          <p:nvPr/>
        </p:nvSpPr>
        <p:spPr>
          <a:xfrm>
            <a:off x="4283968" y="5818038"/>
            <a:ext cx="1080120" cy="923330"/>
          </a:xfrm>
          <a:prstGeom prst="rect">
            <a:avLst/>
          </a:prstGeom>
          <a:noFill/>
        </p:spPr>
        <p:txBody>
          <a:bodyPr wrap="square" rtlCol="0">
            <a:spAutoFit/>
          </a:bodyPr>
          <a:lstStyle/>
          <a:p>
            <a:r>
              <a:rPr lang="en-US" dirty="0" smtClean="0"/>
              <a:t>Resulting lower  TMP</a:t>
            </a:r>
            <a:endParaRPr lang="en-US" dirty="0"/>
          </a:p>
        </p:txBody>
      </p:sp>
    </p:spTree>
    <p:extLst>
      <p:ext uri="{BB962C8B-B14F-4D97-AF65-F5344CB8AC3E}">
        <p14:creationId xmlns:p14="http://schemas.microsoft.com/office/powerpoint/2010/main" xmlns="" val="497422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3354765"/>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a:solidFill>
                  <a:srgbClr val="FF0000"/>
                </a:solidFill>
              </a:rPr>
              <a:t>HEMODYNAMIC </a:t>
            </a:r>
            <a:r>
              <a:rPr lang="en-US" sz="2800" b="1" dirty="0" smtClean="0">
                <a:solidFill>
                  <a:srgbClr val="FF0000"/>
                </a:solidFill>
              </a:rPr>
              <a:t>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r>
              <a:rPr lang="en-US" sz="2800" dirty="0" smtClean="0">
                <a:solidFill>
                  <a:schemeClr val="tx2"/>
                </a:solidFill>
              </a:rPr>
              <a:t>DECREASE </a:t>
            </a:r>
            <a:r>
              <a:rPr lang="en-US" sz="2800" dirty="0" smtClean="0">
                <a:solidFill>
                  <a:srgbClr val="FF0000"/>
                </a:solidFill>
              </a:rPr>
              <a:t>IVP</a:t>
            </a:r>
            <a:r>
              <a:rPr lang="en-US" sz="2800" dirty="0" smtClean="0">
                <a:solidFill>
                  <a:schemeClr val="tx2"/>
                </a:solidFill>
              </a:rPr>
              <a:t> : </a:t>
            </a:r>
          </a:p>
          <a:p>
            <a:r>
              <a:rPr lang="fr-FR" sz="3600" dirty="0" smtClean="0"/>
              <a:t>1- </a:t>
            </a:r>
            <a:r>
              <a:rPr lang="fr-FR" sz="3200" dirty="0" err="1" smtClean="0"/>
              <a:t>Decrease</a:t>
            </a:r>
            <a:r>
              <a:rPr lang="fr-FR" sz="3200" dirty="0" smtClean="0"/>
              <a:t> </a:t>
            </a:r>
            <a:r>
              <a:rPr lang="fr-FR" sz="3200" dirty="0" err="1" smtClean="0"/>
              <a:t>Gravitational</a:t>
            </a:r>
            <a:r>
              <a:rPr lang="fr-FR" sz="3200" dirty="0" smtClean="0"/>
              <a:t> Pressure: </a:t>
            </a:r>
            <a:r>
              <a:rPr lang="fr-FR" sz="3200" dirty="0" smtClean="0">
                <a:solidFill>
                  <a:srgbClr val="FF0000"/>
                </a:solidFill>
              </a:rPr>
              <a:t>POSTURAL TREATMENT</a:t>
            </a:r>
            <a:r>
              <a:rPr lang="fr-FR" sz="3200" dirty="0" smtClean="0"/>
              <a:t>: The more the foot </a:t>
            </a:r>
            <a:r>
              <a:rPr lang="fr-FR" sz="3200" dirty="0" err="1" smtClean="0"/>
              <a:t>is</a:t>
            </a:r>
            <a:r>
              <a:rPr lang="fr-FR" sz="3200" dirty="0" smtClean="0"/>
              <a:t> </a:t>
            </a:r>
            <a:r>
              <a:rPr lang="fr-FR" sz="3200" dirty="0" err="1" smtClean="0"/>
              <a:t>elevated</a:t>
            </a:r>
            <a:r>
              <a:rPr lang="fr-FR" sz="3200" dirty="0" smtClean="0"/>
              <a:t>, the </a:t>
            </a:r>
            <a:r>
              <a:rPr lang="fr-FR" sz="3200" dirty="0" err="1" smtClean="0"/>
              <a:t>less</a:t>
            </a:r>
            <a:r>
              <a:rPr lang="fr-FR" sz="3200" dirty="0" smtClean="0"/>
              <a:t> the </a:t>
            </a:r>
            <a:r>
              <a:rPr lang="fr-FR" sz="3200" dirty="0" err="1" smtClean="0"/>
              <a:t>Gravitational</a:t>
            </a:r>
            <a:r>
              <a:rPr lang="fr-FR" sz="3200" dirty="0" smtClean="0"/>
              <a:t> Pressure (GP)</a:t>
            </a:r>
            <a:endParaRPr lang="fr-FR" sz="3600" dirty="0"/>
          </a:p>
        </p:txBody>
      </p:sp>
      <p:grpSp>
        <p:nvGrpSpPr>
          <p:cNvPr id="34" name="Group 81"/>
          <p:cNvGrpSpPr>
            <a:grpSpLocks/>
          </p:cNvGrpSpPr>
          <p:nvPr/>
        </p:nvGrpSpPr>
        <p:grpSpPr bwMode="auto">
          <a:xfrm flipH="1">
            <a:off x="3284540" y="5663491"/>
            <a:ext cx="1252537" cy="403225"/>
            <a:chOff x="3594" y="2714"/>
            <a:chExt cx="701" cy="188"/>
          </a:xfrm>
        </p:grpSpPr>
        <p:grpSp>
          <p:nvGrpSpPr>
            <p:cNvPr id="35" name="Group 82"/>
            <p:cNvGrpSpPr>
              <a:grpSpLocks/>
            </p:cNvGrpSpPr>
            <p:nvPr/>
          </p:nvGrpSpPr>
          <p:grpSpPr bwMode="auto">
            <a:xfrm>
              <a:off x="3858" y="2721"/>
              <a:ext cx="169" cy="45"/>
              <a:chOff x="3858" y="2721"/>
              <a:chExt cx="169" cy="45"/>
            </a:xfrm>
          </p:grpSpPr>
          <p:sp>
            <p:nvSpPr>
              <p:cNvPr id="55"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6"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36"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7"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9"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0"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6"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50" name="Group 99"/>
            <p:cNvGrpSpPr>
              <a:grpSpLocks/>
            </p:cNvGrpSpPr>
            <p:nvPr/>
          </p:nvGrpSpPr>
          <p:grpSpPr bwMode="auto">
            <a:xfrm>
              <a:off x="3806" y="2833"/>
              <a:ext cx="272" cy="69"/>
              <a:chOff x="3806" y="2833"/>
              <a:chExt cx="272" cy="69"/>
            </a:xfrm>
          </p:grpSpPr>
          <p:sp>
            <p:nvSpPr>
              <p:cNvPr id="52"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1"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78" name="Group 81"/>
          <p:cNvGrpSpPr>
            <a:grpSpLocks/>
          </p:cNvGrpSpPr>
          <p:nvPr/>
        </p:nvGrpSpPr>
        <p:grpSpPr bwMode="auto">
          <a:xfrm rot="19830650" flipH="1">
            <a:off x="1824215" y="5311326"/>
            <a:ext cx="1252537" cy="403225"/>
            <a:chOff x="3594" y="2714"/>
            <a:chExt cx="701" cy="188"/>
          </a:xfrm>
        </p:grpSpPr>
        <p:grpSp>
          <p:nvGrpSpPr>
            <p:cNvPr id="79" name="Group 82"/>
            <p:cNvGrpSpPr>
              <a:grpSpLocks/>
            </p:cNvGrpSpPr>
            <p:nvPr/>
          </p:nvGrpSpPr>
          <p:grpSpPr bwMode="auto">
            <a:xfrm>
              <a:off x="3858" y="2721"/>
              <a:ext cx="169" cy="45"/>
              <a:chOff x="3858" y="2721"/>
              <a:chExt cx="169" cy="45"/>
            </a:xfrm>
          </p:grpSpPr>
          <p:sp>
            <p:nvSpPr>
              <p:cNvPr id="99"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0"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80"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1"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2"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3"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4"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5"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6"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7"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8"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9"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0"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1"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2"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3"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94" name="Group 99"/>
            <p:cNvGrpSpPr>
              <a:grpSpLocks/>
            </p:cNvGrpSpPr>
            <p:nvPr/>
          </p:nvGrpSpPr>
          <p:grpSpPr bwMode="auto">
            <a:xfrm>
              <a:off x="3806" y="2833"/>
              <a:ext cx="272" cy="69"/>
              <a:chOff x="3806" y="2833"/>
              <a:chExt cx="272" cy="69"/>
            </a:xfrm>
          </p:grpSpPr>
          <p:sp>
            <p:nvSpPr>
              <p:cNvPr id="96"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7"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8"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95"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01" name="Group 81"/>
          <p:cNvGrpSpPr>
            <a:grpSpLocks/>
          </p:cNvGrpSpPr>
          <p:nvPr/>
        </p:nvGrpSpPr>
        <p:grpSpPr bwMode="auto">
          <a:xfrm rot="16507744" flipH="1">
            <a:off x="917703" y="5088797"/>
            <a:ext cx="1252537" cy="403225"/>
            <a:chOff x="3594" y="2714"/>
            <a:chExt cx="701" cy="188"/>
          </a:xfrm>
        </p:grpSpPr>
        <p:grpSp>
          <p:nvGrpSpPr>
            <p:cNvPr id="102" name="Group 82"/>
            <p:cNvGrpSpPr>
              <a:grpSpLocks/>
            </p:cNvGrpSpPr>
            <p:nvPr/>
          </p:nvGrpSpPr>
          <p:grpSpPr bwMode="auto">
            <a:xfrm>
              <a:off x="3858" y="2721"/>
              <a:ext cx="169" cy="45"/>
              <a:chOff x="3858" y="2721"/>
              <a:chExt cx="169" cy="45"/>
            </a:xfrm>
          </p:grpSpPr>
          <p:sp>
            <p:nvSpPr>
              <p:cNvPr id="122"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03"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7"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8"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9"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2"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3"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5"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6"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17" name="Group 99"/>
            <p:cNvGrpSpPr>
              <a:grpSpLocks/>
            </p:cNvGrpSpPr>
            <p:nvPr/>
          </p:nvGrpSpPr>
          <p:grpSpPr bwMode="auto">
            <a:xfrm>
              <a:off x="3806" y="2833"/>
              <a:ext cx="272" cy="69"/>
              <a:chOff x="3806" y="2833"/>
              <a:chExt cx="272" cy="69"/>
            </a:xfrm>
          </p:grpSpPr>
          <p:sp>
            <p:nvSpPr>
              <p:cNvPr id="119"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0"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1"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18"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24" name="Group 81"/>
          <p:cNvGrpSpPr>
            <a:grpSpLocks/>
          </p:cNvGrpSpPr>
          <p:nvPr/>
        </p:nvGrpSpPr>
        <p:grpSpPr bwMode="auto">
          <a:xfrm rot="19053854">
            <a:off x="5808795" y="5392312"/>
            <a:ext cx="1252537" cy="403225"/>
            <a:chOff x="3594" y="2714"/>
            <a:chExt cx="701" cy="188"/>
          </a:xfrm>
        </p:grpSpPr>
        <p:grpSp>
          <p:nvGrpSpPr>
            <p:cNvPr id="125" name="Group 82"/>
            <p:cNvGrpSpPr>
              <a:grpSpLocks/>
            </p:cNvGrpSpPr>
            <p:nvPr/>
          </p:nvGrpSpPr>
          <p:grpSpPr bwMode="auto">
            <a:xfrm>
              <a:off x="3858" y="2721"/>
              <a:ext cx="169" cy="45"/>
              <a:chOff x="3858" y="2721"/>
              <a:chExt cx="169" cy="45"/>
            </a:xfrm>
          </p:grpSpPr>
          <p:sp>
            <p:nvSpPr>
              <p:cNvPr id="145"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6"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26"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7"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8"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9"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0"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1"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2"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3"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4"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5"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7"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8"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9"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40" name="Group 99"/>
            <p:cNvGrpSpPr>
              <a:grpSpLocks/>
            </p:cNvGrpSpPr>
            <p:nvPr/>
          </p:nvGrpSpPr>
          <p:grpSpPr bwMode="auto">
            <a:xfrm>
              <a:off x="3806" y="2833"/>
              <a:ext cx="272" cy="69"/>
              <a:chOff x="3806" y="2833"/>
              <a:chExt cx="272" cy="69"/>
            </a:xfrm>
          </p:grpSpPr>
          <p:sp>
            <p:nvSpPr>
              <p:cNvPr id="142"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4"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41"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6" name="Forme libre 5"/>
          <p:cNvSpPr/>
          <p:nvPr/>
        </p:nvSpPr>
        <p:spPr>
          <a:xfrm>
            <a:off x="1023582" y="3739487"/>
            <a:ext cx="6728346" cy="2320119"/>
          </a:xfrm>
          <a:custGeom>
            <a:avLst/>
            <a:gdLst>
              <a:gd name="connsiteX0" fmla="*/ 0 w 6728346"/>
              <a:gd name="connsiteY0" fmla="*/ 0 h 2320119"/>
              <a:gd name="connsiteX1" fmla="*/ 40943 w 6728346"/>
              <a:gd name="connsiteY1" fmla="*/ 2265528 h 2320119"/>
              <a:gd name="connsiteX2" fmla="*/ 6728346 w 6728346"/>
              <a:gd name="connsiteY2" fmla="*/ 2320119 h 2320119"/>
              <a:gd name="connsiteX3" fmla="*/ 6728346 w 6728346"/>
              <a:gd name="connsiteY3" fmla="*/ 2320119 h 2320119"/>
            </a:gdLst>
            <a:ahLst/>
            <a:cxnLst>
              <a:cxn ang="0">
                <a:pos x="connsiteX0" y="connsiteY0"/>
              </a:cxn>
              <a:cxn ang="0">
                <a:pos x="connsiteX1" y="connsiteY1"/>
              </a:cxn>
              <a:cxn ang="0">
                <a:pos x="connsiteX2" y="connsiteY2"/>
              </a:cxn>
              <a:cxn ang="0">
                <a:pos x="connsiteX3" y="connsiteY3"/>
              </a:cxn>
            </a:cxnLst>
            <a:rect l="l" t="t" r="r" b="b"/>
            <a:pathLst>
              <a:path w="6728346" h="2320119">
                <a:moveTo>
                  <a:pt x="0" y="0"/>
                </a:moveTo>
                <a:lnTo>
                  <a:pt x="40943" y="2265528"/>
                </a:lnTo>
                <a:lnTo>
                  <a:pt x="6728346" y="2320119"/>
                </a:lnTo>
                <a:lnTo>
                  <a:pt x="6728346" y="2320119"/>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Connecteur droit 146"/>
          <p:cNvCxnSpPr/>
          <p:nvPr/>
        </p:nvCxnSpPr>
        <p:spPr>
          <a:xfrm>
            <a:off x="1023582" y="4077072"/>
            <a:ext cx="4974383" cy="246286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9" name="ZoneTexte 148"/>
          <p:cNvSpPr txBox="1"/>
          <p:nvPr/>
        </p:nvSpPr>
        <p:spPr>
          <a:xfrm>
            <a:off x="245794" y="3861048"/>
            <a:ext cx="765320" cy="646331"/>
          </a:xfrm>
          <a:prstGeom prst="rect">
            <a:avLst/>
          </a:prstGeom>
          <a:noFill/>
        </p:spPr>
        <p:txBody>
          <a:bodyPr wrap="square" rtlCol="0">
            <a:spAutoFit/>
          </a:bodyPr>
          <a:lstStyle/>
          <a:p>
            <a:r>
              <a:rPr lang="en-US" dirty="0" smtClean="0"/>
              <a:t>Ankle GP</a:t>
            </a:r>
            <a:endParaRPr lang="en-US" dirty="0"/>
          </a:p>
        </p:txBody>
      </p:sp>
      <p:sp>
        <p:nvSpPr>
          <p:cNvPr id="150" name="ZoneTexte 149"/>
          <p:cNvSpPr txBox="1"/>
          <p:nvPr/>
        </p:nvSpPr>
        <p:spPr>
          <a:xfrm>
            <a:off x="441792" y="5795972"/>
            <a:ext cx="581790" cy="369332"/>
          </a:xfrm>
          <a:prstGeom prst="rect">
            <a:avLst/>
          </a:prstGeom>
          <a:noFill/>
        </p:spPr>
        <p:txBody>
          <a:bodyPr wrap="square" rtlCol="0">
            <a:spAutoFit/>
          </a:bodyPr>
          <a:lstStyle/>
          <a:p>
            <a:r>
              <a:rPr lang="en-US" dirty="0" smtClean="0"/>
              <a:t>0</a:t>
            </a:r>
            <a:endParaRPr lang="en-US" dirty="0"/>
          </a:p>
        </p:txBody>
      </p:sp>
      <p:sp>
        <p:nvSpPr>
          <p:cNvPr id="151" name="ZoneTexte 150"/>
          <p:cNvSpPr txBox="1"/>
          <p:nvPr/>
        </p:nvSpPr>
        <p:spPr>
          <a:xfrm>
            <a:off x="461818" y="5949280"/>
            <a:ext cx="581790" cy="369332"/>
          </a:xfrm>
          <a:prstGeom prst="rect">
            <a:avLst/>
          </a:prstGeom>
          <a:noFill/>
        </p:spPr>
        <p:txBody>
          <a:bodyPr wrap="square" rtlCol="0">
            <a:spAutoFit/>
          </a:bodyPr>
          <a:lstStyle/>
          <a:p>
            <a:r>
              <a:rPr lang="en-US" dirty="0" smtClean="0"/>
              <a:t>_</a:t>
            </a:r>
            <a:endParaRPr lang="en-US" dirty="0"/>
          </a:p>
        </p:txBody>
      </p:sp>
      <p:sp>
        <p:nvSpPr>
          <p:cNvPr id="152" name="ZoneTexte 151"/>
          <p:cNvSpPr txBox="1"/>
          <p:nvPr/>
        </p:nvSpPr>
        <p:spPr>
          <a:xfrm>
            <a:off x="461818" y="5433673"/>
            <a:ext cx="58179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xmlns="" val="4166589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4031873"/>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a:solidFill>
                  <a:srgbClr val="FF0000"/>
                </a:solidFill>
              </a:rPr>
              <a:t>HEMODYNAMIC </a:t>
            </a:r>
            <a:r>
              <a:rPr lang="en-US" sz="2800" b="1" dirty="0" smtClean="0">
                <a:solidFill>
                  <a:srgbClr val="FF0000"/>
                </a:solidFill>
              </a:rPr>
              <a:t>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r>
              <a:rPr lang="en-US" sz="2800" dirty="0" smtClean="0">
                <a:solidFill>
                  <a:schemeClr val="tx2"/>
                </a:solidFill>
              </a:rPr>
              <a:t>DECREASE </a:t>
            </a:r>
            <a:r>
              <a:rPr lang="en-US" sz="2800" dirty="0" smtClean="0">
                <a:solidFill>
                  <a:srgbClr val="FF0000"/>
                </a:solidFill>
              </a:rPr>
              <a:t>IVP</a:t>
            </a:r>
            <a:r>
              <a:rPr lang="en-US" sz="2800" dirty="0" smtClean="0">
                <a:solidFill>
                  <a:schemeClr val="tx2"/>
                </a:solidFill>
              </a:rPr>
              <a:t> by : </a:t>
            </a:r>
          </a:p>
          <a:p>
            <a:r>
              <a:rPr lang="fr-FR" sz="3600" dirty="0"/>
              <a:t>2 - If  Valve </a:t>
            </a:r>
            <a:r>
              <a:rPr lang="fr-FR" sz="3600" dirty="0" err="1"/>
              <a:t>incompetence</a:t>
            </a:r>
            <a:r>
              <a:rPr lang="fr-FR" sz="3600" dirty="0"/>
              <a:t>:</a:t>
            </a:r>
          </a:p>
          <a:p>
            <a:r>
              <a:rPr lang="fr-FR" sz="3600" dirty="0"/>
              <a:t>	a-</a:t>
            </a:r>
            <a:r>
              <a:rPr lang="fr-FR" sz="3600" dirty="0" err="1"/>
              <a:t>Incompetent</a:t>
            </a:r>
            <a:r>
              <a:rPr lang="fr-FR" sz="3600" dirty="0"/>
              <a:t> Valve </a:t>
            </a:r>
            <a:r>
              <a:rPr lang="fr-FR" sz="3600" dirty="0" err="1"/>
              <a:t>repair</a:t>
            </a:r>
            <a:r>
              <a:rPr lang="fr-FR" sz="3600" dirty="0"/>
              <a:t> or new valve</a:t>
            </a:r>
          </a:p>
          <a:p>
            <a:r>
              <a:rPr lang="fr-FR" sz="3600" dirty="0"/>
              <a:t>	b-</a:t>
            </a:r>
            <a:r>
              <a:rPr lang="fr-FR" sz="3600" dirty="0" err="1"/>
              <a:t>Closed</a:t>
            </a:r>
            <a:r>
              <a:rPr lang="fr-FR" sz="3600" dirty="0"/>
              <a:t> shunts </a:t>
            </a:r>
            <a:r>
              <a:rPr lang="fr-FR" sz="3600" dirty="0" err="1"/>
              <a:t>disconnection</a:t>
            </a:r>
            <a:r>
              <a:rPr lang="fr-FR" sz="3600" dirty="0"/>
              <a:t> + </a:t>
            </a:r>
            <a:r>
              <a:rPr lang="fr-FR" sz="3600" dirty="0" err="1"/>
              <a:t>Column</a:t>
            </a:r>
            <a:r>
              <a:rPr lang="fr-FR" sz="3600" dirty="0"/>
              <a:t> </a:t>
            </a:r>
            <a:r>
              <a:rPr lang="fr-FR" sz="3600" dirty="0" err="1"/>
              <a:t>fractionning</a:t>
            </a:r>
            <a:r>
              <a:rPr lang="fr-FR" sz="3600" dirty="0"/>
              <a:t> (CHIVA)</a:t>
            </a:r>
          </a:p>
        </p:txBody>
      </p:sp>
    </p:spTree>
    <p:extLst>
      <p:ext uri="{BB962C8B-B14F-4D97-AF65-F5344CB8AC3E}">
        <p14:creationId xmlns:p14="http://schemas.microsoft.com/office/powerpoint/2010/main" xmlns="" val="3687490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2369880"/>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a:solidFill>
                  <a:srgbClr val="FF0000"/>
                </a:solidFill>
              </a:rPr>
              <a:t>HEMODYNAMIC </a:t>
            </a:r>
            <a:r>
              <a:rPr lang="en-US" sz="2800" b="1" dirty="0" smtClean="0">
                <a:solidFill>
                  <a:srgbClr val="FF0000"/>
                </a:solidFill>
              </a:rPr>
              <a:t>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r>
              <a:rPr lang="en-US" sz="2800" dirty="0" smtClean="0">
                <a:solidFill>
                  <a:schemeClr val="tx2"/>
                </a:solidFill>
              </a:rPr>
              <a:t>DECREASE </a:t>
            </a:r>
            <a:r>
              <a:rPr lang="en-US" sz="2800" dirty="0" smtClean="0">
                <a:solidFill>
                  <a:srgbClr val="FF0000"/>
                </a:solidFill>
              </a:rPr>
              <a:t>IVP</a:t>
            </a:r>
            <a:r>
              <a:rPr lang="en-US" sz="2800" dirty="0" smtClean="0">
                <a:solidFill>
                  <a:schemeClr val="tx2"/>
                </a:solidFill>
              </a:rPr>
              <a:t> by : </a:t>
            </a:r>
          </a:p>
          <a:p>
            <a:r>
              <a:rPr lang="fr-FR" sz="3600" dirty="0"/>
              <a:t>3 – if obstacle: By-pass or </a:t>
            </a:r>
            <a:r>
              <a:rPr lang="fr-FR" sz="3600" dirty="0" err="1"/>
              <a:t>liberation</a:t>
            </a:r>
            <a:endParaRPr lang="fr-FR" sz="3600" dirty="0"/>
          </a:p>
        </p:txBody>
      </p:sp>
    </p:spTree>
    <p:extLst>
      <p:ext uri="{BB962C8B-B14F-4D97-AF65-F5344CB8AC3E}">
        <p14:creationId xmlns:p14="http://schemas.microsoft.com/office/powerpoint/2010/main" xmlns="" val="1156071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4524315"/>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pPr algn="ctr"/>
            <a:endParaRPr lang="en-US" sz="2800" b="1" dirty="0" smtClean="0">
              <a:solidFill>
                <a:srgbClr val="FF0000"/>
              </a:solidFill>
            </a:endParaRPr>
          </a:p>
          <a:p>
            <a:pPr algn="ctr"/>
            <a:r>
              <a:rPr lang="en-US" sz="2800" b="1" dirty="0" smtClean="0">
                <a:solidFill>
                  <a:srgbClr val="FF0000"/>
                </a:solidFill>
              </a:rPr>
              <a:t>COMPESSION</a:t>
            </a:r>
          </a:p>
          <a:p>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pPr algn="ctr"/>
            <a:r>
              <a:rPr lang="en-US" sz="2800" dirty="0" smtClean="0">
                <a:solidFill>
                  <a:schemeClr val="tx2"/>
                </a:solidFill>
              </a:rPr>
              <a:t>Decrease the TMP by the mean of Increasing physiological EVP with external ARTIFICIAL means</a:t>
            </a:r>
          </a:p>
          <a:p>
            <a:endParaRPr lang="fr-FR" sz="3600" dirty="0"/>
          </a:p>
        </p:txBody>
      </p:sp>
      <p:sp>
        <p:nvSpPr>
          <p:cNvPr id="2" name="Ellipse 1"/>
          <p:cNvSpPr/>
          <p:nvPr/>
        </p:nvSpPr>
        <p:spPr>
          <a:xfrm>
            <a:off x="2630383" y="4437112"/>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5301208"/>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5301208"/>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5157192"/>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931877"/>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931876"/>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725144"/>
            <a:ext cx="1080120" cy="369332"/>
          </a:xfrm>
          <a:prstGeom prst="rect">
            <a:avLst/>
          </a:prstGeom>
          <a:noFill/>
        </p:spPr>
        <p:txBody>
          <a:bodyPr wrap="square" rtlCol="0">
            <a:spAutoFit/>
          </a:bodyPr>
          <a:lstStyle/>
          <a:p>
            <a:r>
              <a:rPr lang="en-US" dirty="0" smtClean="0"/>
              <a:t>TMP</a:t>
            </a:r>
            <a:endParaRPr lang="en-US" dirty="0"/>
          </a:p>
        </p:txBody>
      </p:sp>
    </p:spTree>
    <p:extLst>
      <p:ext uri="{BB962C8B-B14F-4D97-AF65-F5344CB8AC3E}">
        <p14:creationId xmlns:p14="http://schemas.microsoft.com/office/powerpoint/2010/main" xmlns="" val="2642598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662541"/>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a:solidFill>
                  <a:schemeClr val="tx2"/>
                </a:solidFill>
              </a:rPr>
              <a:t>DECREASE </a:t>
            </a:r>
            <a:r>
              <a:rPr lang="en-US" sz="2800" dirty="0">
                <a:solidFill>
                  <a:srgbClr val="FF0000"/>
                </a:solidFill>
              </a:rPr>
              <a:t>IVP</a:t>
            </a:r>
            <a:r>
              <a:rPr lang="en-US" sz="2800" dirty="0">
                <a:solidFill>
                  <a:schemeClr val="tx2"/>
                </a:solidFill>
              </a:rPr>
              <a:t> by </a:t>
            </a:r>
            <a:r>
              <a:rPr lang="en-US" sz="2800" dirty="0" smtClean="0">
                <a:solidFill>
                  <a:schemeClr val="tx2"/>
                </a:solidFill>
              </a:rPr>
              <a:t>:</a:t>
            </a:r>
            <a:endParaRPr lang="en-US" sz="2800" b="1" dirty="0" smtClean="0">
              <a:solidFill>
                <a:srgbClr val="FF0000"/>
              </a:solidFill>
            </a:endParaRPr>
          </a:p>
          <a:p>
            <a:pPr algn="ctr"/>
            <a:r>
              <a:rPr lang="en-US" sz="2800" b="1" dirty="0" smtClean="0">
                <a:solidFill>
                  <a:srgbClr val="FF0000"/>
                </a:solidFill>
              </a:rPr>
              <a:t>COMPESSION</a:t>
            </a:r>
            <a:endParaRPr lang="en-US" sz="2800" dirty="0" smtClean="0">
              <a:solidFill>
                <a:schemeClr val="tx2"/>
              </a:solidFill>
            </a:endParaRPr>
          </a:p>
          <a:p>
            <a:pPr algn="ctr"/>
            <a:r>
              <a:rPr lang="en-US" sz="2800" dirty="0" smtClean="0">
                <a:solidFill>
                  <a:schemeClr val="tx2"/>
                </a:solidFill>
              </a:rPr>
              <a:t>Increasing physiological EVP with external ARTIFICIAL means</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cxnSp>
        <p:nvCxnSpPr>
          <p:cNvPr id="10" name="Connecteur droit avec flèche 9"/>
          <p:cNvCxnSpPr/>
          <p:nvPr/>
        </p:nvCxnSpPr>
        <p:spPr>
          <a:xfrm flipH="1" flipV="1">
            <a:off x="6846227" y="4734438"/>
            <a:ext cx="1293546" cy="2"/>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858177" y="4245032"/>
            <a:ext cx="1437561" cy="369332"/>
          </a:xfrm>
          <a:prstGeom prst="rect">
            <a:avLst/>
          </a:prstGeom>
          <a:noFill/>
        </p:spPr>
        <p:txBody>
          <a:bodyPr wrap="square" rtlCol="0">
            <a:spAutoFit/>
          </a:bodyPr>
          <a:lstStyle/>
          <a:p>
            <a:r>
              <a:rPr lang="en-US" dirty="0" smtClean="0"/>
              <a:t>Compression</a:t>
            </a:r>
            <a:endParaRPr lang="en-US" dirty="0"/>
          </a:p>
        </p:txBody>
      </p:sp>
      <p:cxnSp>
        <p:nvCxnSpPr>
          <p:cNvPr id="15" name="Connecteur droit avec flèche 14"/>
          <p:cNvCxnSpPr/>
          <p:nvPr/>
        </p:nvCxnSpPr>
        <p:spPr>
          <a:xfrm>
            <a:off x="4430584" y="4941168"/>
            <a:ext cx="645472" cy="0"/>
          </a:xfrm>
          <a:prstGeom prst="straightConnector1">
            <a:avLst/>
          </a:prstGeom>
          <a:ln w="76200">
            <a:solidFill>
              <a:schemeClr val="accent3">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283968" y="4991564"/>
            <a:ext cx="1080120" cy="923330"/>
          </a:xfrm>
          <a:prstGeom prst="rect">
            <a:avLst/>
          </a:prstGeom>
          <a:noFill/>
        </p:spPr>
        <p:txBody>
          <a:bodyPr wrap="square" rtlCol="0">
            <a:spAutoFit/>
          </a:bodyPr>
          <a:lstStyle/>
          <a:p>
            <a:r>
              <a:rPr lang="en-US" dirty="0" smtClean="0"/>
              <a:t>Resulting lower  TMP</a:t>
            </a:r>
            <a:endParaRPr lang="en-US" dirty="0"/>
          </a:p>
        </p:txBody>
      </p:sp>
    </p:spTree>
    <p:extLst>
      <p:ext uri="{BB962C8B-B14F-4D97-AF65-F5344CB8AC3E}">
        <p14:creationId xmlns:p14="http://schemas.microsoft.com/office/powerpoint/2010/main" xmlns="" val="65974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a:solidFill>
                  <a:schemeClr val="bg1"/>
                </a:solidFill>
              </a:rPr>
              <a:t>Walking</a:t>
            </a:r>
            <a:endParaRPr lang="fr-FR" sz="1900" b="1" dirty="0">
              <a:solidFill>
                <a:schemeClr val="bg1"/>
              </a:solidFill>
            </a:endParaRPr>
          </a:p>
          <a:p>
            <a:pPr defTabSz="585788" eaLnBrk="0" hangingPunct="0"/>
            <a:r>
              <a:rPr lang="fr-FR" sz="1900" b="1" dirty="0" smtClean="0">
                <a:solidFill>
                  <a:srgbClr val="FF0000"/>
                </a:solidFill>
              </a:rPr>
              <a:t>PUMP!!!</a:t>
            </a:r>
            <a:endParaRPr lang="fr-FR" sz="1900" b="1" dirty="0">
              <a:solidFill>
                <a:srgbClr val="FF0000"/>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281363" y="3192463"/>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984100" y="5784850"/>
            <a:ext cx="1571676" cy="658513"/>
          </a:xfrm>
          <a:prstGeom prst="rect">
            <a:avLst/>
          </a:prstGeom>
          <a:noFill/>
          <a:ln>
            <a:noFill/>
          </a:ln>
          <a:effectLst>
            <a:outerShdw dist="107763" dir="2700000" sx="1000" sy="1000" algn="ctr" rotWithShape="0">
              <a:schemeClr val="bg2"/>
            </a:outerShdw>
          </a:effectLst>
        </p:spPr>
        <p:txBody>
          <a:bodyPr wrap="square" lIns="73025" tIns="36512" rIns="73025" bIns="36512">
            <a:spAutoFit/>
          </a:bodyPr>
          <a:lstStyle/>
          <a:p>
            <a:pPr defTabSz="585788" eaLnBrk="0" hangingPunct="0"/>
            <a:r>
              <a:rPr lang="fr-FR" sz="1900" b="1" dirty="0">
                <a:solidFill>
                  <a:schemeClr val="bg1"/>
                </a:solidFill>
              </a:rPr>
              <a:t>Standing </a:t>
            </a:r>
            <a:r>
              <a:rPr lang="fr-FR" sz="1900" b="1" dirty="0" smtClean="0">
                <a:solidFill>
                  <a:schemeClr val="bg1"/>
                </a:solidFill>
              </a:rPr>
              <a:t> </a:t>
            </a:r>
            <a:r>
              <a:rPr lang="fr-FR" sz="1900" b="1" dirty="0" err="1" smtClean="0">
                <a:solidFill>
                  <a:srgbClr val="FF0000"/>
                </a:solidFill>
              </a:rPr>
              <a:t>Pathogenic</a:t>
            </a:r>
            <a:r>
              <a:rPr lang="fr-FR" sz="1900" b="1" dirty="0" smtClean="0">
                <a:solidFill>
                  <a:srgbClr val="FF0000"/>
                </a:solidFill>
              </a:rPr>
              <a:t>!!!</a:t>
            </a:r>
            <a:endParaRPr lang="fr-FR" sz="1900" b="1" dirty="0">
              <a:solidFill>
                <a:srgbClr val="FF0000"/>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3150863" y="262622"/>
            <a:ext cx="5597850" cy="1384995"/>
          </a:xfrm>
          <a:prstGeom prst="rect">
            <a:avLst/>
          </a:prstGeom>
          <a:solidFill>
            <a:schemeClr val="tx1"/>
          </a:solidFill>
          <a:ln>
            <a:solidFill>
              <a:srgbClr val="FF0000"/>
            </a:solidFill>
          </a:ln>
        </p:spPr>
        <p:txBody>
          <a:bodyPr wrap="square" rtlCol="0">
            <a:spAutoFit/>
          </a:bodyPr>
          <a:lstStyle/>
          <a:p>
            <a:r>
              <a:rPr lang="en-US" sz="2800" dirty="0" smtClean="0">
                <a:solidFill>
                  <a:schemeClr val="bg1"/>
                </a:solidFill>
              </a:rPr>
              <a:t>IVP </a:t>
            </a:r>
            <a:r>
              <a:rPr lang="en-US" sz="2800" dirty="0">
                <a:solidFill>
                  <a:srgbClr val="FF0000"/>
                </a:solidFill>
              </a:rPr>
              <a:t>IMPORTANT </a:t>
            </a:r>
            <a:r>
              <a:rPr lang="en-US" sz="2800" dirty="0" err="1" smtClean="0">
                <a:solidFill>
                  <a:srgbClr val="FF0000"/>
                </a:solidFill>
              </a:rPr>
              <a:t>PhysolologicaI</a:t>
            </a:r>
            <a:r>
              <a:rPr lang="en-US" sz="2800" dirty="0" smtClean="0">
                <a:solidFill>
                  <a:srgbClr val="FF0000"/>
                </a:solidFill>
              </a:rPr>
              <a:t>  variations </a:t>
            </a:r>
            <a:r>
              <a:rPr lang="en-US" sz="2800" dirty="0" smtClean="0">
                <a:solidFill>
                  <a:schemeClr val="bg1"/>
                </a:solidFill>
              </a:rPr>
              <a:t>according to posture and muscular pump activity</a:t>
            </a: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Tree>
    <p:extLst>
      <p:ext uri="{BB962C8B-B14F-4D97-AF65-F5344CB8AC3E}">
        <p14:creationId xmlns:p14="http://schemas.microsoft.com/office/powerpoint/2010/main" xmlns="" val="2575693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763" y="2636912"/>
            <a:ext cx="8784976" cy="1631216"/>
          </a:xfrm>
          <a:prstGeom prst="rect">
            <a:avLst/>
          </a:prstGeom>
          <a:noFill/>
        </p:spPr>
        <p:txBody>
          <a:bodyPr wrap="square" rtlCol="0">
            <a:spAutoFit/>
          </a:bodyPr>
          <a:lstStyle/>
          <a:p>
            <a:pPr algn="ctr"/>
            <a:r>
              <a:rPr lang="en-US" sz="4400" dirty="0" smtClean="0">
                <a:solidFill>
                  <a:schemeClr val="tx2">
                    <a:lumMod val="75000"/>
                  </a:schemeClr>
                </a:solidFill>
              </a:rPr>
              <a:t>COMPRESSION</a:t>
            </a:r>
          </a:p>
          <a:p>
            <a:pPr algn="ctr"/>
            <a:r>
              <a:rPr lang="en-US" sz="2800" dirty="0" smtClean="0">
                <a:solidFill>
                  <a:srgbClr val="FF0000"/>
                </a:solidFill>
              </a:rPr>
              <a:t>Positive clinical effects </a:t>
            </a:r>
            <a:r>
              <a:rPr lang="en-US" sz="2800" dirty="0" smtClean="0">
                <a:solidFill>
                  <a:schemeClr val="tx2">
                    <a:lumMod val="75000"/>
                  </a:schemeClr>
                </a:solidFill>
              </a:rPr>
              <a:t>in venous and lymphatic diseases are today </a:t>
            </a:r>
            <a:r>
              <a:rPr lang="en-US" sz="2800" dirty="0" smtClean="0">
                <a:solidFill>
                  <a:srgbClr val="FF0000"/>
                </a:solidFill>
              </a:rPr>
              <a:t>indisputable </a:t>
            </a:r>
            <a:endParaRPr lang="en-US" sz="28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430348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dirty="0">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a:solidFill>
                  <a:schemeClr val="bg1"/>
                </a:solidFill>
              </a:rPr>
              <a:t>Walking</a:t>
            </a:r>
            <a:endParaRPr lang="fr-FR" sz="1900" b="1" dirty="0">
              <a:solidFill>
                <a:schemeClr val="bg1"/>
              </a:solidFill>
            </a:endParaRPr>
          </a:p>
          <a:p>
            <a:pPr defTabSz="585788" eaLnBrk="0" hangingPunct="0"/>
            <a:r>
              <a:rPr lang="fr-FR" sz="1900" b="1" dirty="0" smtClean="0">
                <a:solidFill>
                  <a:srgbClr val="FF0000"/>
                </a:solidFill>
              </a:rPr>
              <a:t>PUMP!!!</a:t>
            </a:r>
            <a:endParaRPr lang="fr-FR" sz="1900" b="1" dirty="0">
              <a:solidFill>
                <a:srgbClr val="FF0000"/>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281363" y="3192463"/>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984100" y="5784850"/>
            <a:ext cx="1571676" cy="658513"/>
          </a:xfrm>
          <a:prstGeom prst="rect">
            <a:avLst/>
          </a:prstGeom>
          <a:noFill/>
          <a:ln>
            <a:noFill/>
          </a:ln>
          <a:effectLst>
            <a:outerShdw dist="107763" dir="2700000" sx="1000" sy="1000" algn="ctr" rotWithShape="0">
              <a:schemeClr val="bg2"/>
            </a:outerShdw>
          </a:effectLst>
        </p:spPr>
        <p:txBody>
          <a:bodyPr wrap="square" lIns="73025" tIns="36512" rIns="73025" bIns="36512">
            <a:spAutoFit/>
          </a:bodyPr>
          <a:lstStyle/>
          <a:p>
            <a:pPr defTabSz="585788" eaLnBrk="0" hangingPunct="0"/>
            <a:r>
              <a:rPr lang="fr-FR" sz="1900" b="1" dirty="0">
                <a:solidFill>
                  <a:schemeClr val="bg1"/>
                </a:solidFill>
              </a:rPr>
              <a:t>Standing </a:t>
            </a:r>
            <a:r>
              <a:rPr lang="fr-FR" sz="1900" b="1" dirty="0" smtClean="0">
                <a:solidFill>
                  <a:schemeClr val="bg1"/>
                </a:solidFill>
              </a:rPr>
              <a:t> </a:t>
            </a:r>
            <a:r>
              <a:rPr lang="fr-FR" sz="1900" b="1" dirty="0" err="1" smtClean="0">
                <a:solidFill>
                  <a:srgbClr val="FF0000"/>
                </a:solidFill>
              </a:rPr>
              <a:t>Pathogenic</a:t>
            </a:r>
            <a:r>
              <a:rPr lang="fr-FR" sz="1900" b="1" dirty="0" smtClean="0">
                <a:solidFill>
                  <a:srgbClr val="FF0000"/>
                </a:solidFill>
              </a:rPr>
              <a:t>!!!</a:t>
            </a:r>
            <a:endParaRPr lang="fr-FR" sz="1900" b="1" dirty="0">
              <a:solidFill>
                <a:srgbClr val="FF0000"/>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3150863" y="262622"/>
            <a:ext cx="5597850" cy="2246769"/>
          </a:xfrm>
          <a:prstGeom prst="rect">
            <a:avLst/>
          </a:prstGeom>
          <a:solidFill>
            <a:schemeClr val="tx1"/>
          </a:solidFill>
          <a:ln>
            <a:solidFill>
              <a:srgbClr val="FF0000"/>
            </a:solidFill>
          </a:ln>
        </p:spPr>
        <p:txBody>
          <a:bodyPr wrap="square" rtlCol="0">
            <a:spAutoFit/>
          </a:bodyPr>
          <a:lstStyle/>
          <a:p>
            <a:r>
              <a:rPr lang="en-US" sz="2800" dirty="0" smtClean="0">
                <a:solidFill>
                  <a:srgbClr val="FF0000"/>
                </a:solidFill>
              </a:rPr>
              <a:t>EXCESSIVE  and PATHOGNENIC TMP due to IVP excess  in STANDING  STILL POSTION in NORMAL INDIVIDUALS :</a:t>
            </a:r>
          </a:p>
          <a:p>
            <a:r>
              <a:rPr lang="en-US" sz="2800" dirty="0" smtClean="0">
                <a:solidFill>
                  <a:schemeClr val="bg1"/>
                </a:solidFill>
              </a:rPr>
              <a:t>Compression indicated in people standing still for long periods of time</a:t>
            </a:r>
            <a:endParaRPr lang="en-US" sz="2800" dirty="0">
              <a:solidFill>
                <a:schemeClr val="bg1"/>
              </a:solidFill>
            </a:endParaRP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3" name="Ellipse 2"/>
          <p:cNvSpPr/>
          <p:nvPr/>
        </p:nvSpPr>
        <p:spPr>
          <a:xfrm>
            <a:off x="984100" y="3192463"/>
            <a:ext cx="1182837" cy="2592387"/>
          </a:xfrm>
          <a:prstGeom prst="ellipse">
            <a:avLst/>
          </a:prstGeom>
          <a:solidFill>
            <a:schemeClr val="accent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25787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290" name="Picture 2" descr="varic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5963" y="1060450"/>
            <a:ext cx="2486025" cy="2305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291" name="Picture 3" descr="GetFile">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7800" y="1133475"/>
            <a:ext cx="3241675" cy="28733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292" name="Picture 4" descr="mes%2520pieds1">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00788" y="3581400"/>
            <a:ext cx="1843087" cy="233045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293" name="Picture 5" descr="ulcere"/>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8313" y="4157663"/>
            <a:ext cx="2609850" cy="196215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294" name="Picture 6" descr="shapeimage_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492500" y="1133475"/>
            <a:ext cx="2243138" cy="4248150"/>
          </a:xfrm>
          <a:prstGeom prst="rect">
            <a:avLst/>
          </a:prstGeom>
          <a:noFill/>
          <a:extLst>
            <a:ext uri="{909E8E84-426E-40DD-AFC4-6F175D3DCCD1}">
              <a14:hiddenFill xmlns:a14="http://schemas.microsoft.com/office/drawing/2010/main" xmlns="">
                <a:solidFill>
                  <a:srgbClr val="FFFFFF"/>
                </a:solidFill>
              </a14:hiddenFill>
            </a:ext>
          </a:extLst>
        </p:spPr>
      </p:pic>
      <p:sp>
        <p:nvSpPr>
          <p:cNvPr id="1036295" name="Rectangle 7"/>
          <p:cNvSpPr>
            <a:spLocks noChangeArrowheads="1"/>
          </p:cNvSpPr>
          <p:nvPr/>
        </p:nvSpPr>
        <p:spPr bwMode="auto">
          <a:xfrm>
            <a:off x="1042988" y="260350"/>
            <a:ext cx="6802437" cy="528638"/>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50000"/>
              </a:spcBef>
            </a:pPr>
            <a:r>
              <a:rPr lang="fr-FR" sz="2800" dirty="0" err="1">
                <a:solidFill>
                  <a:srgbClr val="FF0000"/>
                </a:solidFill>
              </a:rPr>
              <a:t>Oedema</a:t>
            </a:r>
            <a:r>
              <a:rPr lang="fr-FR" sz="2800" dirty="0">
                <a:solidFill>
                  <a:srgbClr val="FF0000"/>
                </a:solidFill>
              </a:rPr>
              <a:t>, </a:t>
            </a:r>
            <a:r>
              <a:rPr lang="fr-FR" sz="2800" dirty="0" err="1">
                <a:solidFill>
                  <a:srgbClr val="FF0000"/>
                </a:solidFill>
              </a:rPr>
              <a:t>Varices,Trophiques</a:t>
            </a:r>
            <a:r>
              <a:rPr lang="fr-FR" sz="2800" dirty="0">
                <a:solidFill>
                  <a:srgbClr val="FF0000"/>
                </a:solidFill>
              </a:rPr>
              <a:t> Changes  , </a:t>
            </a:r>
            <a:r>
              <a:rPr lang="fr-FR" sz="2800" dirty="0" err="1">
                <a:solidFill>
                  <a:srgbClr val="FF0000"/>
                </a:solidFill>
              </a:rPr>
              <a:t>Ulcer</a:t>
            </a:r>
            <a:endParaRPr lang="fr-FR" sz="2800" dirty="0">
              <a:solidFill>
                <a:srgbClr val="FF0000"/>
              </a:solidFill>
            </a:endParaRPr>
          </a:p>
        </p:txBody>
      </p:sp>
      <p:sp>
        <p:nvSpPr>
          <p:cNvPr id="1036296" name="Text Box 8"/>
          <p:cNvSpPr txBox="1">
            <a:spLocks noChangeArrowheads="1"/>
          </p:cNvSpPr>
          <p:nvPr/>
        </p:nvSpPr>
        <p:spPr bwMode="auto">
          <a:xfrm>
            <a:off x="1619250" y="3357563"/>
            <a:ext cx="6266395" cy="58477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fr-FR" sz="3200">
                <a:solidFill>
                  <a:srgbClr val="FF0000"/>
                </a:solidFill>
              </a:rPr>
              <a:t>When related to venous insufficency</a:t>
            </a:r>
          </a:p>
        </p:txBody>
      </p:sp>
      <p:sp>
        <p:nvSpPr>
          <p:cNvPr id="1036297" name="Text Box 9"/>
          <p:cNvSpPr txBox="1">
            <a:spLocks noChangeArrowheads="1"/>
          </p:cNvSpPr>
          <p:nvPr/>
        </p:nvSpPr>
        <p:spPr bwMode="auto">
          <a:xfrm>
            <a:off x="3060700" y="5661025"/>
            <a:ext cx="3240088" cy="95567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fr-FR" sz="2800">
                <a:solidFill>
                  <a:srgbClr val="FF0000"/>
                </a:solidFill>
              </a:rPr>
              <a:t>Are caused by a TMP excess</a:t>
            </a:r>
          </a:p>
        </p:txBody>
      </p:sp>
    </p:spTree>
    <p:extLst>
      <p:ext uri="{BB962C8B-B14F-4D97-AF65-F5344CB8AC3E}">
        <p14:creationId xmlns:p14="http://schemas.microsoft.com/office/powerpoint/2010/main" xmlns="" val="1067864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88640"/>
            <a:ext cx="8784976" cy="4401205"/>
          </a:xfrm>
          <a:prstGeom prst="rect">
            <a:avLst/>
          </a:prstGeom>
          <a:noFill/>
        </p:spPr>
        <p:txBody>
          <a:bodyPr wrap="square" rtlCol="0">
            <a:spAutoFit/>
          </a:bodyPr>
          <a:lstStyle/>
          <a:p>
            <a:pPr algn="ctr"/>
            <a:r>
              <a:rPr lang="fr-FR" sz="4000" dirty="0" smtClean="0">
                <a:solidFill>
                  <a:schemeClr val="tx2">
                    <a:lumMod val="75000"/>
                  </a:schemeClr>
                </a:solidFill>
              </a:rPr>
              <a:t>CAUSES FOR </a:t>
            </a:r>
            <a:r>
              <a:rPr lang="fr-FR" sz="4000" dirty="0" smtClean="0">
                <a:solidFill>
                  <a:srgbClr val="FF0000"/>
                </a:solidFill>
              </a:rPr>
              <a:t>TMP</a:t>
            </a:r>
            <a:r>
              <a:rPr lang="fr-FR" sz="4000" dirty="0" smtClean="0">
                <a:solidFill>
                  <a:schemeClr val="tx2">
                    <a:lumMod val="75000"/>
                  </a:schemeClr>
                </a:solidFill>
              </a:rPr>
              <a:t> EXCESS</a:t>
            </a:r>
            <a:endParaRPr lang="fr-FR" sz="4000" dirty="0">
              <a:solidFill>
                <a:schemeClr val="tx2">
                  <a:lumMod val="75000"/>
                </a:schemeClr>
              </a:solidFill>
            </a:endParaRPr>
          </a:p>
          <a:p>
            <a:r>
              <a:rPr lang="fr-FR" sz="4000" dirty="0" smtClean="0">
                <a:solidFill>
                  <a:schemeClr val="tx2">
                    <a:lumMod val="75000"/>
                  </a:schemeClr>
                </a:solidFill>
              </a:rPr>
              <a:t>1- </a:t>
            </a:r>
            <a:r>
              <a:rPr lang="fr-FR" sz="4000" dirty="0" smtClean="0">
                <a:solidFill>
                  <a:srgbClr val="FF0000"/>
                </a:solidFill>
              </a:rPr>
              <a:t>VALVULAR INCOMPETENCE and/or Muscle </a:t>
            </a:r>
            <a:r>
              <a:rPr lang="fr-FR" sz="4000" dirty="0" err="1" smtClean="0">
                <a:solidFill>
                  <a:srgbClr val="FF0000"/>
                </a:solidFill>
              </a:rPr>
              <a:t>inactivity</a:t>
            </a:r>
            <a:endParaRPr lang="fr-FR" sz="4000" dirty="0" smtClean="0">
              <a:solidFill>
                <a:srgbClr val="FF0000"/>
              </a:solidFill>
            </a:endParaRPr>
          </a:p>
          <a:p>
            <a:r>
              <a:rPr lang="fr-FR" sz="4000" dirty="0">
                <a:solidFill>
                  <a:schemeClr val="tx2">
                    <a:lumMod val="75000"/>
                  </a:schemeClr>
                </a:solidFill>
              </a:rPr>
              <a:t>	</a:t>
            </a:r>
            <a:r>
              <a:rPr lang="fr-FR" sz="4000" dirty="0" err="1" smtClean="0">
                <a:solidFill>
                  <a:schemeClr val="tx2">
                    <a:lumMod val="75000"/>
                  </a:schemeClr>
                </a:solidFill>
              </a:rPr>
              <a:t>Impairment</a:t>
            </a:r>
            <a:r>
              <a:rPr lang="fr-FR" sz="4000" dirty="0" smtClean="0">
                <a:solidFill>
                  <a:schemeClr val="tx2">
                    <a:lumMod val="75000"/>
                  </a:schemeClr>
                </a:solidFill>
              </a:rPr>
              <a:t> of </a:t>
            </a:r>
            <a:r>
              <a:rPr lang="fr-FR" sz="4000" dirty="0" err="1" smtClean="0">
                <a:solidFill>
                  <a:schemeClr val="tx2">
                    <a:lumMod val="75000"/>
                  </a:schemeClr>
                </a:solidFill>
              </a:rPr>
              <a:t>Dynamic</a:t>
            </a:r>
            <a:r>
              <a:rPr lang="fr-FR" sz="4000" dirty="0" smtClean="0">
                <a:solidFill>
                  <a:schemeClr val="tx2">
                    <a:lumMod val="75000"/>
                  </a:schemeClr>
                </a:solidFill>
              </a:rPr>
              <a:t> </a:t>
            </a:r>
            <a:r>
              <a:rPr lang="fr-FR" sz="4000" dirty="0" err="1" smtClean="0">
                <a:solidFill>
                  <a:schemeClr val="tx2">
                    <a:lumMod val="75000"/>
                  </a:schemeClr>
                </a:solidFill>
              </a:rPr>
              <a:t>Fractionning</a:t>
            </a:r>
            <a:r>
              <a:rPr lang="fr-FR" sz="4000" dirty="0" smtClean="0">
                <a:solidFill>
                  <a:schemeClr val="tx2">
                    <a:lumMod val="75000"/>
                  </a:schemeClr>
                </a:solidFill>
              </a:rPr>
              <a:t> of the </a:t>
            </a:r>
            <a:r>
              <a:rPr lang="fr-FR" sz="4000" dirty="0" err="1" smtClean="0">
                <a:solidFill>
                  <a:schemeClr val="tx2">
                    <a:lumMod val="75000"/>
                  </a:schemeClr>
                </a:solidFill>
              </a:rPr>
              <a:t>Hydrostatic</a:t>
            </a:r>
            <a:r>
              <a:rPr lang="fr-FR" sz="4000" dirty="0" smtClean="0">
                <a:solidFill>
                  <a:schemeClr val="tx2">
                    <a:lumMod val="75000"/>
                  </a:schemeClr>
                </a:solidFill>
              </a:rPr>
              <a:t> Pressure DFHSP</a:t>
            </a:r>
          </a:p>
          <a:p>
            <a:r>
              <a:rPr lang="fr-FR" sz="4000" dirty="0" smtClean="0">
                <a:solidFill>
                  <a:schemeClr val="tx2">
                    <a:lumMod val="75000"/>
                  </a:schemeClr>
                </a:solidFill>
              </a:rPr>
              <a:t>2-  </a:t>
            </a:r>
            <a:r>
              <a:rPr lang="fr-FR" sz="4000" dirty="0" smtClean="0">
                <a:solidFill>
                  <a:srgbClr val="FF0000"/>
                </a:solidFill>
              </a:rPr>
              <a:t>OBSTACLE to the FLOW</a:t>
            </a:r>
          </a:p>
          <a:p>
            <a:r>
              <a:rPr lang="fr-FR" sz="4000" dirty="0">
                <a:solidFill>
                  <a:schemeClr val="tx2">
                    <a:lumMod val="75000"/>
                  </a:schemeClr>
                </a:solidFill>
              </a:rPr>
              <a:t>	</a:t>
            </a:r>
            <a:r>
              <a:rPr lang="fr-FR" sz="4000" dirty="0" err="1" smtClean="0">
                <a:solidFill>
                  <a:schemeClr val="tx2">
                    <a:lumMod val="75000"/>
                  </a:schemeClr>
                </a:solidFill>
              </a:rPr>
              <a:t>Excess</a:t>
            </a:r>
            <a:r>
              <a:rPr lang="fr-FR" sz="4000" dirty="0" smtClean="0">
                <a:solidFill>
                  <a:schemeClr val="tx2">
                    <a:lumMod val="75000"/>
                  </a:schemeClr>
                </a:solidFill>
              </a:rPr>
              <a:t> of RESIUAL PRESSURE</a:t>
            </a:r>
            <a:endParaRPr lang="en-US" sz="3600" dirty="0">
              <a:solidFill>
                <a:schemeClr val="tx2"/>
              </a:solidFill>
            </a:endParaRPr>
          </a:p>
        </p:txBody>
      </p:sp>
    </p:spTree>
    <p:extLst>
      <p:ext uri="{BB962C8B-B14F-4D97-AF65-F5344CB8AC3E}">
        <p14:creationId xmlns:p14="http://schemas.microsoft.com/office/powerpoint/2010/main" xmlns="" val="958437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a:solidFill>
                  <a:schemeClr val="bg1"/>
                </a:solidFill>
              </a:rPr>
              <a:t>Walking</a:t>
            </a:r>
            <a:endParaRPr lang="fr-FR" sz="1900" b="1" dirty="0">
              <a:solidFill>
                <a:schemeClr val="bg1"/>
              </a:solidFill>
            </a:endParaRPr>
          </a:p>
          <a:p>
            <a:pPr defTabSz="585788" eaLnBrk="0" hangingPunct="0"/>
            <a:r>
              <a:rPr lang="fr-FR" sz="1900" b="1" dirty="0" smtClean="0">
                <a:solidFill>
                  <a:srgbClr val="FF0000"/>
                </a:solidFill>
              </a:rPr>
              <a:t>PUMP!!!</a:t>
            </a:r>
            <a:endParaRPr lang="fr-FR" sz="1900" b="1" dirty="0">
              <a:solidFill>
                <a:srgbClr val="FF0000"/>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380581" y="3437652"/>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1110456"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chemeClr val="bg1"/>
                </a:solidFill>
              </a:rPr>
              <a:t>Standing </a:t>
            </a:r>
            <a:r>
              <a:rPr lang="fr-FR" sz="1900" b="1" dirty="0" err="1">
                <a:solidFill>
                  <a:schemeClr val="bg1"/>
                </a:solidFill>
              </a:rPr>
              <a:t>at</a:t>
            </a:r>
            <a:r>
              <a:rPr lang="fr-FR" sz="1900" b="1" dirty="0">
                <a:solidFill>
                  <a:schemeClr val="bg1"/>
                </a:solidFill>
              </a:rPr>
              <a:t> </a:t>
            </a:r>
            <a:r>
              <a:rPr lang="fr-FR" sz="1900" b="1" dirty="0" err="1">
                <a:solidFill>
                  <a:schemeClr val="bg1"/>
                </a:solidFill>
              </a:rPr>
              <a:t>rest</a:t>
            </a:r>
            <a:endParaRPr lang="fr-FR" sz="1900" b="1" dirty="0">
              <a:solidFill>
                <a:schemeClr val="bg1"/>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2552232" y="44624"/>
            <a:ext cx="6591768" cy="1815882"/>
          </a:xfrm>
          <a:prstGeom prst="rect">
            <a:avLst/>
          </a:prstGeom>
          <a:solidFill>
            <a:schemeClr val="tx1"/>
          </a:solidFill>
          <a:ln>
            <a:solidFill>
              <a:srgbClr val="FF0000"/>
            </a:solidFill>
          </a:ln>
        </p:spPr>
        <p:txBody>
          <a:bodyPr wrap="square" rtlCol="0">
            <a:spAutoFit/>
          </a:bodyPr>
          <a:lstStyle/>
          <a:p>
            <a:r>
              <a:rPr lang="fr-FR" sz="2800" dirty="0" smtClean="0">
                <a:solidFill>
                  <a:srgbClr val="FF0000"/>
                </a:solidFill>
              </a:rPr>
              <a:t>VALVO-</a:t>
            </a:r>
            <a:r>
              <a:rPr lang="fr-FR" sz="2800" dirty="0" err="1" smtClean="0">
                <a:solidFill>
                  <a:srgbClr val="FF0000"/>
                </a:solidFill>
              </a:rPr>
              <a:t>Muscular</a:t>
            </a:r>
            <a:r>
              <a:rPr lang="fr-FR" sz="2800" dirty="0" smtClean="0">
                <a:solidFill>
                  <a:srgbClr val="FF0000"/>
                </a:solidFill>
              </a:rPr>
              <a:t> </a:t>
            </a:r>
            <a:r>
              <a:rPr lang="fr-FR" sz="2800" dirty="0" err="1" smtClean="0">
                <a:solidFill>
                  <a:srgbClr val="FF0000"/>
                </a:solidFill>
              </a:rPr>
              <a:t>pump</a:t>
            </a:r>
            <a:r>
              <a:rPr lang="fr-FR" sz="2800" dirty="0" smtClean="0">
                <a:solidFill>
                  <a:srgbClr val="FF0000"/>
                </a:solidFill>
              </a:rPr>
              <a:t> </a:t>
            </a:r>
            <a:r>
              <a:rPr lang="fr-FR" sz="2800" dirty="0" err="1" smtClean="0">
                <a:solidFill>
                  <a:srgbClr val="FF0000"/>
                </a:solidFill>
              </a:rPr>
              <a:t>impairment</a:t>
            </a:r>
            <a:r>
              <a:rPr lang="fr-FR" sz="2800" dirty="0" smtClean="0">
                <a:solidFill>
                  <a:srgbClr val="FF0000"/>
                </a:solidFill>
              </a:rPr>
              <a:t>:  valve </a:t>
            </a:r>
            <a:r>
              <a:rPr lang="fr-FR" sz="2800" dirty="0" err="1" smtClean="0">
                <a:solidFill>
                  <a:srgbClr val="FF0000"/>
                </a:solidFill>
              </a:rPr>
              <a:t>incompetence</a:t>
            </a:r>
            <a:r>
              <a:rPr lang="fr-FR" sz="2800" dirty="0" smtClean="0">
                <a:solidFill>
                  <a:srgbClr val="FF0000"/>
                </a:solidFill>
              </a:rPr>
              <a:t>  </a:t>
            </a:r>
            <a:r>
              <a:rPr lang="fr-FR" sz="2800" dirty="0">
                <a:solidFill>
                  <a:srgbClr val="FF0000"/>
                </a:solidFill>
              </a:rPr>
              <a:t>and/or Muscle </a:t>
            </a:r>
            <a:r>
              <a:rPr lang="fr-FR" sz="2800" dirty="0" err="1">
                <a:solidFill>
                  <a:srgbClr val="FF0000"/>
                </a:solidFill>
              </a:rPr>
              <a:t>inactivity</a:t>
            </a:r>
            <a:endParaRPr lang="fr-FR" sz="2800" dirty="0">
              <a:solidFill>
                <a:srgbClr val="FF0000"/>
              </a:solidFill>
            </a:endParaRPr>
          </a:p>
          <a:p>
            <a:r>
              <a:rPr lang="fr-FR" sz="2800" dirty="0">
                <a:solidFill>
                  <a:schemeClr val="tx2">
                    <a:lumMod val="75000"/>
                  </a:schemeClr>
                </a:solidFill>
              </a:rPr>
              <a:t>	</a:t>
            </a:r>
            <a:r>
              <a:rPr lang="fr-FR" sz="2800" dirty="0" err="1">
                <a:solidFill>
                  <a:schemeClr val="bg1"/>
                </a:solidFill>
              </a:rPr>
              <a:t>Impairment</a:t>
            </a:r>
            <a:r>
              <a:rPr lang="fr-FR" sz="2800" dirty="0">
                <a:solidFill>
                  <a:schemeClr val="bg1"/>
                </a:solidFill>
              </a:rPr>
              <a:t> of </a:t>
            </a:r>
            <a:r>
              <a:rPr lang="fr-FR" sz="2800" dirty="0" err="1">
                <a:solidFill>
                  <a:schemeClr val="bg1"/>
                </a:solidFill>
              </a:rPr>
              <a:t>Dynamic</a:t>
            </a:r>
            <a:r>
              <a:rPr lang="fr-FR" sz="2800" dirty="0">
                <a:solidFill>
                  <a:schemeClr val="bg1"/>
                </a:solidFill>
              </a:rPr>
              <a:t> </a:t>
            </a:r>
            <a:r>
              <a:rPr lang="fr-FR" sz="2800" dirty="0" err="1">
                <a:solidFill>
                  <a:schemeClr val="bg1"/>
                </a:solidFill>
              </a:rPr>
              <a:t>Fractionning</a:t>
            </a:r>
            <a:r>
              <a:rPr lang="fr-FR" sz="2800" dirty="0">
                <a:solidFill>
                  <a:schemeClr val="bg1"/>
                </a:solidFill>
              </a:rPr>
              <a:t> of the </a:t>
            </a:r>
            <a:r>
              <a:rPr lang="fr-FR" sz="2800" dirty="0" err="1">
                <a:solidFill>
                  <a:schemeClr val="bg1"/>
                </a:solidFill>
              </a:rPr>
              <a:t>Hydrostatic</a:t>
            </a:r>
            <a:r>
              <a:rPr lang="fr-FR" sz="2800" dirty="0">
                <a:solidFill>
                  <a:schemeClr val="bg1"/>
                </a:solidFill>
              </a:rPr>
              <a:t> Pressure DFHSP</a:t>
            </a: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3" name="Forme libre 2"/>
          <p:cNvSpPr/>
          <p:nvPr/>
        </p:nvSpPr>
        <p:spPr>
          <a:xfrm>
            <a:off x="2142699" y="2142699"/>
            <a:ext cx="3330053" cy="887104"/>
          </a:xfrm>
          <a:custGeom>
            <a:avLst/>
            <a:gdLst>
              <a:gd name="connsiteX0" fmla="*/ 0 w 3330053"/>
              <a:gd name="connsiteY0" fmla="*/ 0 h 887104"/>
              <a:gd name="connsiteX1" fmla="*/ 846161 w 3330053"/>
              <a:gd name="connsiteY1" fmla="*/ 859808 h 887104"/>
              <a:gd name="connsiteX2" fmla="*/ 2593074 w 3330053"/>
              <a:gd name="connsiteY2" fmla="*/ 887104 h 887104"/>
              <a:gd name="connsiteX3" fmla="*/ 2906973 w 3330053"/>
              <a:gd name="connsiteY3" fmla="*/ 81886 h 887104"/>
              <a:gd name="connsiteX4" fmla="*/ 3330053 w 3330053"/>
              <a:gd name="connsiteY4" fmla="*/ 40943 h 88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053" h="887104">
                <a:moveTo>
                  <a:pt x="0" y="0"/>
                </a:moveTo>
                <a:lnTo>
                  <a:pt x="846161" y="859808"/>
                </a:lnTo>
                <a:lnTo>
                  <a:pt x="2593074" y="887104"/>
                </a:lnTo>
                <a:lnTo>
                  <a:pt x="2906973" y="81886"/>
                </a:lnTo>
                <a:lnTo>
                  <a:pt x="3330053" y="40943"/>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4"/>
          <p:cNvCxnSpPr>
            <a:stCxn id="1368213" idx="0"/>
            <a:endCxn id="3" idx="4"/>
          </p:cNvCxnSpPr>
          <p:nvPr/>
        </p:nvCxnSpPr>
        <p:spPr>
          <a:xfrm>
            <a:off x="2112362" y="2085975"/>
            <a:ext cx="3360390" cy="97667"/>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70" name="Rectangle 146"/>
          <p:cNvSpPr>
            <a:spLocks noChangeArrowheads="1"/>
          </p:cNvSpPr>
          <p:nvPr/>
        </p:nvSpPr>
        <p:spPr bwMode="auto">
          <a:xfrm>
            <a:off x="3059832" y="2586251"/>
            <a:ext cx="1416157"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err="1"/>
              <a:t>Moderate</a:t>
            </a:r>
            <a:r>
              <a:rPr lang="fr-FR" sz="1900" b="1" dirty="0"/>
              <a:t> </a:t>
            </a:r>
            <a:r>
              <a:rPr lang="fr-FR" sz="1900" b="1" dirty="0" smtClean="0"/>
              <a:t>VI</a:t>
            </a:r>
            <a:endParaRPr lang="fr-FR" sz="1900" b="1" dirty="0"/>
          </a:p>
        </p:txBody>
      </p:sp>
      <p:sp>
        <p:nvSpPr>
          <p:cNvPr id="171" name="Rectangle 146"/>
          <p:cNvSpPr>
            <a:spLocks noChangeArrowheads="1"/>
          </p:cNvSpPr>
          <p:nvPr/>
        </p:nvSpPr>
        <p:spPr bwMode="auto">
          <a:xfrm>
            <a:off x="3193779" y="1822590"/>
            <a:ext cx="1093441"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err="1" smtClean="0"/>
              <a:t>Severe</a:t>
            </a:r>
            <a:r>
              <a:rPr lang="fr-FR" sz="1900" b="1" dirty="0" smtClean="0"/>
              <a:t> VI</a:t>
            </a:r>
            <a:endParaRPr lang="fr-FR" sz="1900" b="1" dirty="0"/>
          </a:p>
        </p:txBody>
      </p:sp>
      <p:sp>
        <p:nvSpPr>
          <p:cNvPr id="172" name="Ellipse 171"/>
          <p:cNvSpPr/>
          <p:nvPr/>
        </p:nvSpPr>
        <p:spPr>
          <a:xfrm>
            <a:off x="2266962" y="3344227"/>
            <a:ext cx="2216593" cy="2592387"/>
          </a:xfrm>
          <a:prstGeom prst="ellipse">
            <a:avLst/>
          </a:prstGeom>
          <a:solidFill>
            <a:schemeClr val="accent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55539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a:solidFill>
                  <a:schemeClr val="bg1"/>
                </a:solidFill>
              </a:rPr>
              <a:t>Walking</a:t>
            </a:r>
            <a:endParaRPr lang="fr-FR" sz="1900" b="1" dirty="0">
              <a:solidFill>
                <a:schemeClr val="bg1"/>
              </a:solidFill>
            </a:endParaRPr>
          </a:p>
          <a:p>
            <a:pPr defTabSz="585788" eaLnBrk="0" hangingPunct="0"/>
            <a:r>
              <a:rPr lang="fr-FR" sz="1900" b="1" dirty="0" smtClean="0">
                <a:solidFill>
                  <a:srgbClr val="FF0000"/>
                </a:solidFill>
              </a:rPr>
              <a:t>PUMP!!!</a:t>
            </a:r>
            <a:endParaRPr lang="fr-FR" sz="1900" b="1" dirty="0">
              <a:solidFill>
                <a:srgbClr val="FF0000"/>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380581" y="3437652"/>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1110456"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chemeClr val="bg1"/>
                </a:solidFill>
              </a:rPr>
              <a:t>Standing </a:t>
            </a:r>
            <a:r>
              <a:rPr lang="fr-FR" sz="1900" b="1" dirty="0" err="1">
                <a:solidFill>
                  <a:schemeClr val="bg1"/>
                </a:solidFill>
              </a:rPr>
              <a:t>at</a:t>
            </a:r>
            <a:r>
              <a:rPr lang="fr-FR" sz="1900" b="1" dirty="0">
                <a:solidFill>
                  <a:schemeClr val="bg1"/>
                </a:solidFill>
              </a:rPr>
              <a:t> </a:t>
            </a:r>
            <a:r>
              <a:rPr lang="fr-FR" sz="1900" b="1" dirty="0" err="1">
                <a:solidFill>
                  <a:schemeClr val="bg1"/>
                </a:solidFill>
              </a:rPr>
              <a:t>rest</a:t>
            </a:r>
            <a:endParaRPr lang="fr-FR" sz="1900" b="1" dirty="0">
              <a:solidFill>
                <a:schemeClr val="bg1"/>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2552232" y="44624"/>
            <a:ext cx="6591768" cy="954107"/>
          </a:xfrm>
          <a:prstGeom prst="rect">
            <a:avLst/>
          </a:prstGeom>
          <a:solidFill>
            <a:schemeClr val="tx1"/>
          </a:solidFill>
          <a:ln>
            <a:solidFill>
              <a:srgbClr val="FF0000"/>
            </a:solidFill>
          </a:ln>
        </p:spPr>
        <p:txBody>
          <a:bodyPr wrap="square" rtlCol="0">
            <a:spAutoFit/>
          </a:bodyPr>
          <a:lstStyle/>
          <a:p>
            <a:r>
              <a:rPr lang="fr-FR" sz="2800" dirty="0" err="1" smtClean="0">
                <a:solidFill>
                  <a:srgbClr val="FF0000"/>
                </a:solidFill>
              </a:rPr>
              <a:t>Surprisingly</a:t>
            </a:r>
            <a:r>
              <a:rPr lang="fr-FR" sz="2800" dirty="0" smtClean="0">
                <a:solidFill>
                  <a:srgbClr val="FF0000"/>
                </a:solidFill>
              </a:rPr>
              <a:t> </a:t>
            </a:r>
            <a:r>
              <a:rPr lang="fr-FR" sz="2800" dirty="0" smtClean="0">
                <a:solidFill>
                  <a:schemeClr val="bg1"/>
                </a:solidFill>
              </a:rPr>
              <a:t>DIFFERENCE NORMAL/PATHOLOGIC ONLY  </a:t>
            </a:r>
            <a:r>
              <a:rPr lang="fr-FR" sz="2800" dirty="0" err="1" smtClean="0">
                <a:solidFill>
                  <a:schemeClr val="bg1"/>
                </a:solidFill>
              </a:rPr>
              <a:t>when</a:t>
            </a:r>
            <a:r>
              <a:rPr lang="fr-FR" sz="2800" dirty="0" smtClean="0">
                <a:solidFill>
                  <a:schemeClr val="bg1"/>
                </a:solidFill>
              </a:rPr>
              <a:t> </a:t>
            </a:r>
            <a:r>
              <a:rPr lang="fr-FR" sz="2800" dirty="0" err="1" smtClean="0">
                <a:solidFill>
                  <a:schemeClr val="bg1"/>
                </a:solidFill>
              </a:rPr>
              <a:t>walking</a:t>
            </a:r>
            <a:r>
              <a:rPr lang="fr-FR" sz="2800" dirty="0" smtClean="0">
                <a:solidFill>
                  <a:schemeClr val="bg1"/>
                </a:solidFill>
              </a:rPr>
              <a:t>!</a:t>
            </a: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3" name="Forme libre 2"/>
          <p:cNvSpPr/>
          <p:nvPr/>
        </p:nvSpPr>
        <p:spPr>
          <a:xfrm>
            <a:off x="2142699" y="2142699"/>
            <a:ext cx="3330053" cy="887104"/>
          </a:xfrm>
          <a:custGeom>
            <a:avLst/>
            <a:gdLst>
              <a:gd name="connsiteX0" fmla="*/ 0 w 3330053"/>
              <a:gd name="connsiteY0" fmla="*/ 0 h 887104"/>
              <a:gd name="connsiteX1" fmla="*/ 846161 w 3330053"/>
              <a:gd name="connsiteY1" fmla="*/ 859808 h 887104"/>
              <a:gd name="connsiteX2" fmla="*/ 2593074 w 3330053"/>
              <a:gd name="connsiteY2" fmla="*/ 887104 h 887104"/>
              <a:gd name="connsiteX3" fmla="*/ 2906973 w 3330053"/>
              <a:gd name="connsiteY3" fmla="*/ 81886 h 887104"/>
              <a:gd name="connsiteX4" fmla="*/ 3330053 w 3330053"/>
              <a:gd name="connsiteY4" fmla="*/ 40943 h 88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053" h="887104">
                <a:moveTo>
                  <a:pt x="0" y="0"/>
                </a:moveTo>
                <a:lnTo>
                  <a:pt x="846161" y="859808"/>
                </a:lnTo>
                <a:lnTo>
                  <a:pt x="2593074" y="887104"/>
                </a:lnTo>
                <a:lnTo>
                  <a:pt x="2906973" y="81886"/>
                </a:lnTo>
                <a:lnTo>
                  <a:pt x="3330053" y="40943"/>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4"/>
          <p:cNvCxnSpPr>
            <a:stCxn id="1368213" idx="0"/>
            <a:endCxn id="3" idx="4"/>
          </p:cNvCxnSpPr>
          <p:nvPr/>
        </p:nvCxnSpPr>
        <p:spPr>
          <a:xfrm>
            <a:off x="2112362" y="2085975"/>
            <a:ext cx="3360390" cy="97667"/>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70" name="Rectangle 146"/>
          <p:cNvSpPr>
            <a:spLocks noChangeArrowheads="1"/>
          </p:cNvSpPr>
          <p:nvPr/>
        </p:nvSpPr>
        <p:spPr bwMode="auto">
          <a:xfrm>
            <a:off x="3059832" y="2586251"/>
            <a:ext cx="1416157"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err="1"/>
              <a:t>Moderate</a:t>
            </a:r>
            <a:r>
              <a:rPr lang="fr-FR" sz="1900" b="1" dirty="0"/>
              <a:t> </a:t>
            </a:r>
            <a:r>
              <a:rPr lang="fr-FR" sz="1900" b="1" dirty="0" smtClean="0"/>
              <a:t>VI</a:t>
            </a:r>
            <a:endParaRPr lang="fr-FR" sz="1900" b="1" dirty="0"/>
          </a:p>
        </p:txBody>
      </p:sp>
      <p:sp>
        <p:nvSpPr>
          <p:cNvPr id="171" name="Rectangle 146"/>
          <p:cNvSpPr>
            <a:spLocks noChangeArrowheads="1"/>
          </p:cNvSpPr>
          <p:nvPr/>
        </p:nvSpPr>
        <p:spPr bwMode="auto">
          <a:xfrm>
            <a:off x="3193779" y="1822590"/>
            <a:ext cx="1174227"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73025" tIns="36512" rIns="73025" bIns="36512">
            <a:spAutoFit/>
          </a:bodyPr>
          <a:lstStyle/>
          <a:p>
            <a:pPr defTabSz="585788" eaLnBrk="0" hangingPunct="0"/>
            <a:r>
              <a:rPr lang="fr-FR" sz="1900" b="1" dirty="0" err="1" smtClean="0"/>
              <a:t>SevereVI</a:t>
            </a:r>
            <a:endParaRPr lang="fr-FR" sz="1900" b="1" dirty="0"/>
          </a:p>
        </p:txBody>
      </p:sp>
      <p:sp>
        <p:nvSpPr>
          <p:cNvPr id="172" name="Ellipse 171"/>
          <p:cNvSpPr/>
          <p:nvPr/>
        </p:nvSpPr>
        <p:spPr>
          <a:xfrm>
            <a:off x="2266962" y="3344227"/>
            <a:ext cx="2216593" cy="2592387"/>
          </a:xfrm>
          <a:prstGeom prst="ellipse">
            <a:avLst/>
          </a:prstGeom>
          <a:solidFill>
            <a:schemeClr val="accent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62623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a:solidFill>
                  <a:schemeClr val="bg1"/>
                </a:solidFill>
              </a:rPr>
              <a:t>Walking</a:t>
            </a:r>
            <a:endParaRPr lang="fr-FR" sz="1900" b="1" dirty="0">
              <a:solidFill>
                <a:schemeClr val="bg1"/>
              </a:solidFill>
            </a:endParaRPr>
          </a:p>
          <a:p>
            <a:pPr defTabSz="585788" eaLnBrk="0" hangingPunct="0"/>
            <a:r>
              <a:rPr lang="fr-FR" sz="1900" b="1" dirty="0" smtClean="0">
                <a:solidFill>
                  <a:srgbClr val="FF0000"/>
                </a:solidFill>
              </a:rPr>
              <a:t>PUMP!!!</a:t>
            </a:r>
            <a:endParaRPr lang="fr-FR" sz="1900" b="1" dirty="0">
              <a:solidFill>
                <a:srgbClr val="FF0000"/>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380581" y="3437652"/>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1110456"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chemeClr val="bg1"/>
                </a:solidFill>
              </a:rPr>
              <a:t>Standing </a:t>
            </a:r>
            <a:r>
              <a:rPr lang="fr-FR" sz="1900" b="1" dirty="0" err="1">
                <a:solidFill>
                  <a:schemeClr val="bg1"/>
                </a:solidFill>
              </a:rPr>
              <a:t>at</a:t>
            </a:r>
            <a:r>
              <a:rPr lang="fr-FR" sz="1900" b="1" dirty="0">
                <a:solidFill>
                  <a:schemeClr val="bg1"/>
                </a:solidFill>
              </a:rPr>
              <a:t> </a:t>
            </a:r>
            <a:r>
              <a:rPr lang="fr-FR" sz="1900" b="1" dirty="0" err="1">
                <a:solidFill>
                  <a:schemeClr val="bg1"/>
                </a:solidFill>
              </a:rPr>
              <a:t>rest</a:t>
            </a:r>
            <a:endParaRPr lang="fr-FR" sz="1900" b="1" dirty="0">
              <a:solidFill>
                <a:schemeClr val="bg1"/>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2552232" y="44624"/>
            <a:ext cx="6591768" cy="1384995"/>
          </a:xfrm>
          <a:prstGeom prst="rect">
            <a:avLst/>
          </a:prstGeom>
          <a:solidFill>
            <a:schemeClr val="tx1"/>
          </a:solidFill>
          <a:ln>
            <a:solidFill>
              <a:srgbClr val="FF0000"/>
            </a:solidFill>
          </a:ln>
        </p:spPr>
        <p:txBody>
          <a:bodyPr wrap="square" rtlCol="0">
            <a:spAutoFit/>
          </a:bodyPr>
          <a:lstStyle/>
          <a:p>
            <a:r>
              <a:rPr lang="fr-FR" sz="2800" dirty="0" smtClean="0">
                <a:solidFill>
                  <a:srgbClr val="FF0000"/>
                </a:solidFill>
              </a:rPr>
              <a:t>So in valve </a:t>
            </a:r>
            <a:r>
              <a:rPr lang="fr-FR" sz="2800" dirty="0" err="1" smtClean="0">
                <a:solidFill>
                  <a:srgbClr val="FF0000"/>
                </a:solidFill>
              </a:rPr>
              <a:t>incompetence</a:t>
            </a:r>
            <a:r>
              <a:rPr lang="fr-FR" sz="2800" dirty="0" smtClean="0">
                <a:solidFill>
                  <a:srgbClr val="FF0000"/>
                </a:solidFill>
              </a:rPr>
              <a:t> : </a:t>
            </a:r>
            <a:r>
              <a:rPr lang="fr-FR" sz="2800" dirty="0" smtClean="0">
                <a:solidFill>
                  <a:schemeClr val="bg1"/>
                </a:solidFill>
              </a:rPr>
              <a:t>COMPRESSION WHEN WALKING in proportion  to valve </a:t>
            </a:r>
            <a:r>
              <a:rPr lang="fr-FR" sz="2800" dirty="0" err="1" smtClean="0">
                <a:solidFill>
                  <a:schemeClr val="bg1"/>
                </a:solidFill>
              </a:rPr>
              <a:t>incompetence</a:t>
            </a:r>
            <a:endParaRPr lang="fr-FR" sz="2800" dirty="0" smtClean="0">
              <a:solidFill>
                <a:schemeClr val="bg1"/>
              </a:solidFill>
            </a:endParaRP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3" name="Forme libre 2"/>
          <p:cNvSpPr/>
          <p:nvPr/>
        </p:nvSpPr>
        <p:spPr>
          <a:xfrm>
            <a:off x="2142699" y="2142699"/>
            <a:ext cx="3330053" cy="887104"/>
          </a:xfrm>
          <a:custGeom>
            <a:avLst/>
            <a:gdLst>
              <a:gd name="connsiteX0" fmla="*/ 0 w 3330053"/>
              <a:gd name="connsiteY0" fmla="*/ 0 h 887104"/>
              <a:gd name="connsiteX1" fmla="*/ 846161 w 3330053"/>
              <a:gd name="connsiteY1" fmla="*/ 859808 h 887104"/>
              <a:gd name="connsiteX2" fmla="*/ 2593074 w 3330053"/>
              <a:gd name="connsiteY2" fmla="*/ 887104 h 887104"/>
              <a:gd name="connsiteX3" fmla="*/ 2906973 w 3330053"/>
              <a:gd name="connsiteY3" fmla="*/ 81886 h 887104"/>
              <a:gd name="connsiteX4" fmla="*/ 3330053 w 3330053"/>
              <a:gd name="connsiteY4" fmla="*/ 40943 h 88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053" h="887104">
                <a:moveTo>
                  <a:pt x="0" y="0"/>
                </a:moveTo>
                <a:lnTo>
                  <a:pt x="846161" y="859808"/>
                </a:lnTo>
                <a:lnTo>
                  <a:pt x="2593074" y="887104"/>
                </a:lnTo>
                <a:lnTo>
                  <a:pt x="2906973" y="81886"/>
                </a:lnTo>
                <a:lnTo>
                  <a:pt x="3330053" y="40943"/>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4"/>
          <p:cNvCxnSpPr>
            <a:stCxn id="1368213" idx="0"/>
            <a:endCxn id="3" idx="4"/>
          </p:cNvCxnSpPr>
          <p:nvPr/>
        </p:nvCxnSpPr>
        <p:spPr>
          <a:xfrm>
            <a:off x="2112362" y="2085975"/>
            <a:ext cx="3360390" cy="97667"/>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70" name="Rectangle 146"/>
          <p:cNvSpPr>
            <a:spLocks noChangeArrowheads="1"/>
          </p:cNvSpPr>
          <p:nvPr/>
        </p:nvSpPr>
        <p:spPr bwMode="auto">
          <a:xfrm>
            <a:off x="3059832" y="2586251"/>
            <a:ext cx="1416157"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err="1" smtClean="0"/>
              <a:t>Moderate</a:t>
            </a:r>
            <a:r>
              <a:rPr lang="fr-FR" sz="1900" b="1" dirty="0" smtClean="0"/>
              <a:t> VI</a:t>
            </a:r>
            <a:endParaRPr lang="fr-FR" sz="1900" b="1" dirty="0"/>
          </a:p>
        </p:txBody>
      </p:sp>
      <p:sp>
        <p:nvSpPr>
          <p:cNvPr id="171" name="Rectangle 146"/>
          <p:cNvSpPr>
            <a:spLocks noChangeArrowheads="1"/>
          </p:cNvSpPr>
          <p:nvPr/>
        </p:nvSpPr>
        <p:spPr bwMode="auto">
          <a:xfrm>
            <a:off x="3193779" y="1822590"/>
            <a:ext cx="1093441"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err="1" smtClean="0"/>
              <a:t>Severe</a:t>
            </a:r>
            <a:r>
              <a:rPr lang="fr-FR" sz="1900" b="1" dirty="0" smtClean="0"/>
              <a:t> VI</a:t>
            </a:r>
            <a:endParaRPr lang="fr-FR" sz="1900" b="1" dirty="0"/>
          </a:p>
        </p:txBody>
      </p:sp>
      <p:sp>
        <p:nvSpPr>
          <p:cNvPr id="172" name="Ellipse 171"/>
          <p:cNvSpPr/>
          <p:nvPr/>
        </p:nvSpPr>
        <p:spPr>
          <a:xfrm>
            <a:off x="2266962" y="3344227"/>
            <a:ext cx="2216593" cy="2592387"/>
          </a:xfrm>
          <a:prstGeom prst="ellipse">
            <a:avLst/>
          </a:prstGeom>
          <a:solidFill>
            <a:schemeClr val="accent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59676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Walking</a:t>
            </a:r>
            <a:endParaRPr lang="fr-FR" sz="1900" b="1" dirty="0">
              <a:solidFill>
                <a:schemeClr val="bg1"/>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380581" y="3437652"/>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1110456"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chemeClr val="bg1"/>
                </a:solidFill>
              </a:rPr>
              <a:t>Standing </a:t>
            </a:r>
            <a:r>
              <a:rPr lang="fr-FR" sz="1900" b="1" dirty="0" err="1">
                <a:solidFill>
                  <a:schemeClr val="bg1"/>
                </a:solidFill>
              </a:rPr>
              <a:t>at</a:t>
            </a:r>
            <a:r>
              <a:rPr lang="fr-FR" sz="1900" b="1" dirty="0">
                <a:solidFill>
                  <a:schemeClr val="bg1"/>
                </a:solidFill>
              </a:rPr>
              <a:t> </a:t>
            </a:r>
            <a:r>
              <a:rPr lang="fr-FR" sz="1900" b="1" dirty="0" err="1">
                <a:solidFill>
                  <a:schemeClr val="bg1"/>
                </a:solidFill>
              </a:rPr>
              <a:t>rest</a:t>
            </a:r>
            <a:endParaRPr lang="fr-FR" sz="1900" b="1" dirty="0">
              <a:solidFill>
                <a:schemeClr val="bg1"/>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2552232" y="44624"/>
            <a:ext cx="6591768" cy="954107"/>
          </a:xfrm>
          <a:prstGeom prst="rect">
            <a:avLst/>
          </a:prstGeom>
          <a:solidFill>
            <a:schemeClr val="tx1"/>
          </a:solidFill>
          <a:ln>
            <a:solidFill>
              <a:srgbClr val="FF0000"/>
            </a:solidFill>
          </a:ln>
        </p:spPr>
        <p:txBody>
          <a:bodyPr wrap="square" rtlCol="0">
            <a:spAutoFit/>
          </a:bodyPr>
          <a:lstStyle/>
          <a:p>
            <a:r>
              <a:rPr lang="fr-FR" sz="2800" dirty="0" smtClean="0">
                <a:solidFill>
                  <a:srgbClr val="FF0000"/>
                </a:solidFill>
              </a:rPr>
              <a:t>OBSTACLE TO THE FLOW: </a:t>
            </a:r>
            <a:r>
              <a:rPr lang="fr-FR" sz="2800" dirty="0" err="1" smtClean="0">
                <a:solidFill>
                  <a:schemeClr val="bg1"/>
                </a:solidFill>
              </a:rPr>
              <a:t>Excess</a:t>
            </a:r>
            <a:r>
              <a:rPr lang="fr-FR" sz="2800" dirty="0" smtClean="0">
                <a:solidFill>
                  <a:schemeClr val="bg1"/>
                </a:solidFill>
              </a:rPr>
              <a:t> of </a:t>
            </a:r>
            <a:r>
              <a:rPr lang="fr-FR" sz="2800" dirty="0" err="1" smtClean="0">
                <a:solidFill>
                  <a:schemeClr val="bg1"/>
                </a:solidFill>
              </a:rPr>
              <a:t>Residual</a:t>
            </a:r>
            <a:r>
              <a:rPr lang="fr-FR" sz="2800" dirty="0" smtClean="0">
                <a:solidFill>
                  <a:schemeClr val="bg1"/>
                </a:solidFill>
              </a:rPr>
              <a:t> Pressure </a:t>
            </a:r>
            <a:r>
              <a:rPr lang="fr-FR" sz="2800" dirty="0" err="1" smtClean="0">
                <a:solidFill>
                  <a:schemeClr val="bg1"/>
                </a:solidFill>
              </a:rPr>
              <a:t>added</a:t>
            </a:r>
            <a:r>
              <a:rPr lang="fr-FR" sz="2800" dirty="0" smtClean="0">
                <a:solidFill>
                  <a:schemeClr val="bg1"/>
                </a:solidFill>
              </a:rPr>
              <a:t> to </a:t>
            </a:r>
            <a:r>
              <a:rPr lang="fr-FR" sz="2800" dirty="0" err="1" smtClean="0">
                <a:solidFill>
                  <a:schemeClr val="bg1"/>
                </a:solidFill>
              </a:rPr>
              <a:t>Gravitational</a:t>
            </a:r>
            <a:r>
              <a:rPr lang="fr-FR" sz="2800" dirty="0" smtClean="0">
                <a:solidFill>
                  <a:schemeClr val="bg1"/>
                </a:solidFill>
              </a:rPr>
              <a:t> Pressure</a:t>
            </a: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170" name="Rectangle 146"/>
          <p:cNvSpPr>
            <a:spLocks noChangeArrowheads="1"/>
          </p:cNvSpPr>
          <p:nvPr/>
        </p:nvSpPr>
        <p:spPr bwMode="auto">
          <a:xfrm>
            <a:off x="3258186" y="2800241"/>
            <a:ext cx="1025987" cy="366125"/>
          </a:xfrm>
          <a:prstGeom prst="rect">
            <a:avLst/>
          </a:prstGeom>
          <a:solidFill>
            <a:schemeClr val="bg1"/>
          </a:solidFill>
          <a:ln w="50799">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smtClean="0"/>
              <a:t>Obstacle</a:t>
            </a:r>
            <a:endParaRPr lang="fr-FR" sz="1900" b="1" dirty="0"/>
          </a:p>
        </p:txBody>
      </p:sp>
      <p:grpSp>
        <p:nvGrpSpPr>
          <p:cNvPr id="173" name="Group 147"/>
          <p:cNvGrpSpPr>
            <a:grpSpLocks/>
          </p:cNvGrpSpPr>
          <p:nvPr/>
        </p:nvGrpSpPr>
        <p:grpSpPr bwMode="auto">
          <a:xfrm>
            <a:off x="1115616" y="1438374"/>
            <a:ext cx="7140575" cy="4006850"/>
            <a:chOff x="864" y="1920"/>
            <a:chExt cx="3552" cy="1872"/>
          </a:xfrm>
        </p:grpSpPr>
        <p:sp>
          <p:nvSpPr>
            <p:cNvPr id="174" name="Line 148"/>
            <p:cNvSpPr>
              <a:spLocks noChangeShapeType="1"/>
            </p:cNvSpPr>
            <p:nvPr/>
          </p:nvSpPr>
          <p:spPr bwMode="auto">
            <a:xfrm>
              <a:off x="864" y="1920"/>
              <a:ext cx="528" cy="0"/>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5" name="Line 149"/>
            <p:cNvSpPr>
              <a:spLocks noChangeShapeType="1"/>
            </p:cNvSpPr>
            <p:nvPr/>
          </p:nvSpPr>
          <p:spPr bwMode="auto">
            <a:xfrm>
              <a:off x="1392" y="1920"/>
              <a:ext cx="528" cy="864"/>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6" name="Line 150"/>
            <p:cNvSpPr>
              <a:spLocks noChangeShapeType="1"/>
            </p:cNvSpPr>
            <p:nvPr/>
          </p:nvSpPr>
          <p:spPr bwMode="auto">
            <a:xfrm>
              <a:off x="1920" y="2784"/>
              <a:ext cx="768" cy="0"/>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7" name="Line 151"/>
            <p:cNvSpPr>
              <a:spLocks noChangeShapeType="1"/>
            </p:cNvSpPr>
            <p:nvPr/>
          </p:nvSpPr>
          <p:spPr bwMode="auto">
            <a:xfrm flipV="1">
              <a:off x="2688" y="1968"/>
              <a:ext cx="336" cy="816"/>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8" name="Line 152"/>
            <p:cNvSpPr>
              <a:spLocks noChangeShapeType="1"/>
            </p:cNvSpPr>
            <p:nvPr/>
          </p:nvSpPr>
          <p:spPr bwMode="auto">
            <a:xfrm>
              <a:off x="3024" y="1968"/>
              <a:ext cx="192" cy="0"/>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9" name="Line 153"/>
            <p:cNvSpPr>
              <a:spLocks noChangeShapeType="1"/>
            </p:cNvSpPr>
            <p:nvPr/>
          </p:nvSpPr>
          <p:spPr bwMode="auto">
            <a:xfrm>
              <a:off x="3216" y="1968"/>
              <a:ext cx="0" cy="1488"/>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0" name="Line 154"/>
            <p:cNvSpPr>
              <a:spLocks noChangeShapeType="1"/>
            </p:cNvSpPr>
            <p:nvPr/>
          </p:nvSpPr>
          <p:spPr bwMode="auto">
            <a:xfrm>
              <a:off x="3216" y="3456"/>
              <a:ext cx="720" cy="0"/>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1" name="Line 155"/>
            <p:cNvSpPr>
              <a:spLocks noChangeShapeType="1"/>
            </p:cNvSpPr>
            <p:nvPr/>
          </p:nvSpPr>
          <p:spPr bwMode="auto">
            <a:xfrm>
              <a:off x="3936" y="3456"/>
              <a:ext cx="48" cy="336"/>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2" name="Line 156"/>
            <p:cNvSpPr>
              <a:spLocks noChangeShapeType="1"/>
            </p:cNvSpPr>
            <p:nvPr/>
          </p:nvSpPr>
          <p:spPr bwMode="auto">
            <a:xfrm>
              <a:off x="3984" y="3792"/>
              <a:ext cx="432" cy="0"/>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xmlns="" val="897788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Walking</a:t>
            </a:r>
            <a:endParaRPr lang="fr-FR" sz="1900" b="1" dirty="0">
              <a:solidFill>
                <a:schemeClr val="bg1"/>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380581" y="3437652"/>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1110456"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chemeClr val="bg1"/>
                </a:solidFill>
              </a:rPr>
              <a:t>Standing </a:t>
            </a:r>
            <a:r>
              <a:rPr lang="fr-FR" sz="1900" b="1" dirty="0" err="1">
                <a:solidFill>
                  <a:schemeClr val="bg1"/>
                </a:solidFill>
              </a:rPr>
              <a:t>at</a:t>
            </a:r>
            <a:r>
              <a:rPr lang="fr-FR" sz="1900" b="1" dirty="0">
                <a:solidFill>
                  <a:schemeClr val="bg1"/>
                </a:solidFill>
              </a:rPr>
              <a:t> </a:t>
            </a:r>
            <a:r>
              <a:rPr lang="fr-FR" sz="1900" b="1" dirty="0" err="1">
                <a:solidFill>
                  <a:schemeClr val="bg1"/>
                </a:solidFill>
              </a:rPr>
              <a:t>rest</a:t>
            </a:r>
            <a:endParaRPr lang="fr-FR" sz="1900" b="1" dirty="0">
              <a:solidFill>
                <a:schemeClr val="bg1"/>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2552232" y="44624"/>
            <a:ext cx="6591768" cy="954107"/>
          </a:xfrm>
          <a:prstGeom prst="rect">
            <a:avLst/>
          </a:prstGeom>
          <a:solidFill>
            <a:schemeClr val="tx1"/>
          </a:solidFill>
          <a:ln>
            <a:solidFill>
              <a:srgbClr val="FF0000"/>
            </a:solidFill>
          </a:ln>
        </p:spPr>
        <p:txBody>
          <a:bodyPr wrap="square" rtlCol="0">
            <a:spAutoFit/>
          </a:bodyPr>
          <a:lstStyle/>
          <a:p>
            <a:r>
              <a:rPr lang="fr-FR" sz="2800" dirty="0" smtClean="0">
                <a:solidFill>
                  <a:srgbClr val="FF0000"/>
                </a:solidFill>
              </a:rPr>
              <a:t>OBSTACLE TO THE FLOW: </a:t>
            </a:r>
            <a:r>
              <a:rPr lang="fr-FR" sz="2800" dirty="0" smtClean="0">
                <a:solidFill>
                  <a:schemeClr val="bg1"/>
                </a:solidFill>
              </a:rPr>
              <a:t>Permanent TMP </a:t>
            </a:r>
            <a:r>
              <a:rPr lang="fr-FR" sz="2800" dirty="0" err="1" smtClean="0">
                <a:solidFill>
                  <a:schemeClr val="bg1"/>
                </a:solidFill>
              </a:rPr>
              <a:t>excess</a:t>
            </a:r>
            <a:r>
              <a:rPr lang="fr-FR" sz="2800" dirty="0" smtClean="0">
                <a:solidFill>
                  <a:schemeClr val="bg1"/>
                </a:solidFill>
              </a:rPr>
              <a:t>: </a:t>
            </a:r>
            <a:r>
              <a:rPr lang="fr-FR" sz="2800" dirty="0" err="1" smtClean="0">
                <a:solidFill>
                  <a:schemeClr val="bg1"/>
                </a:solidFill>
              </a:rPr>
              <a:t>so</a:t>
            </a:r>
            <a:r>
              <a:rPr lang="fr-FR" sz="2800" dirty="0" smtClean="0">
                <a:solidFill>
                  <a:schemeClr val="bg1"/>
                </a:solidFill>
              </a:rPr>
              <a:t> permanent  COMPRESSION </a:t>
            </a: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170" name="Rectangle 146"/>
          <p:cNvSpPr>
            <a:spLocks noChangeArrowheads="1"/>
          </p:cNvSpPr>
          <p:nvPr/>
        </p:nvSpPr>
        <p:spPr bwMode="auto">
          <a:xfrm>
            <a:off x="3258186" y="2800241"/>
            <a:ext cx="1025987" cy="366125"/>
          </a:xfrm>
          <a:prstGeom prst="rect">
            <a:avLst/>
          </a:prstGeom>
          <a:solidFill>
            <a:schemeClr val="bg1"/>
          </a:solidFill>
          <a:ln w="50799">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smtClean="0"/>
              <a:t>Obstacle</a:t>
            </a:r>
            <a:endParaRPr lang="fr-FR" sz="1900" b="1" dirty="0"/>
          </a:p>
        </p:txBody>
      </p:sp>
      <p:grpSp>
        <p:nvGrpSpPr>
          <p:cNvPr id="173" name="Group 147"/>
          <p:cNvGrpSpPr>
            <a:grpSpLocks/>
          </p:cNvGrpSpPr>
          <p:nvPr/>
        </p:nvGrpSpPr>
        <p:grpSpPr bwMode="auto">
          <a:xfrm>
            <a:off x="1115616" y="1438374"/>
            <a:ext cx="7140575" cy="4006850"/>
            <a:chOff x="864" y="1920"/>
            <a:chExt cx="3552" cy="1872"/>
          </a:xfrm>
        </p:grpSpPr>
        <p:sp>
          <p:nvSpPr>
            <p:cNvPr id="174" name="Line 148"/>
            <p:cNvSpPr>
              <a:spLocks noChangeShapeType="1"/>
            </p:cNvSpPr>
            <p:nvPr/>
          </p:nvSpPr>
          <p:spPr bwMode="auto">
            <a:xfrm>
              <a:off x="864" y="1920"/>
              <a:ext cx="528" cy="0"/>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5" name="Line 149"/>
            <p:cNvSpPr>
              <a:spLocks noChangeShapeType="1"/>
            </p:cNvSpPr>
            <p:nvPr/>
          </p:nvSpPr>
          <p:spPr bwMode="auto">
            <a:xfrm>
              <a:off x="1392" y="1920"/>
              <a:ext cx="528" cy="864"/>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6" name="Line 150"/>
            <p:cNvSpPr>
              <a:spLocks noChangeShapeType="1"/>
            </p:cNvSpPr>
            <p:nvPr/>
          </p:nvSpPr>
          <p:spPr bwMode="auto">
            <a:xfrm>
              <a:off x="1920" y="2784"/>
              <a:ext cx="768" cy="0"/>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7" name="Line 151"/>
            <p:cNvSpPr>
              <a:spLocks noChangeShapeType="1"/>
            </p:cNvSpPr>
            <p:nvPr/>
          </p:nvSpPr>
          <p:spPr bwMode="auto">
            <a:xfrm flipV="1">
              <a:off x="2688" y="1968"/>
              <a:ext cx="336" cy="816"/>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8" name="Line 152"/>
            <p:cNvSpPr>
              <a:spLocks noChangeShapeType="1"/>
            </p:cNvSpPr>
            <p:nvPr/>
          </p:nvSpPr>
          <p:spPr bwMode="auto">
            <a:xfrm>
              <a:off x="3024" y="1968"/>
              <a:ext cx="192" cy="0"/>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9" name="Line 153"/>
            <p:cNvSpPr>
              <a:spLocks noChangeShapeType="1"/>
            </p:cNvSpPr>
            <p:nvPr/>
          </p:nvSpPr>
          <p:spPr bwMode="auto">
            <a:xfrm>
              <a:off x="3216" y="1968"/>
              <a:ext cx="0" cy="1488"/>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0" name="Line 154"/>
            <p:cNvSpPr>
              <a:spLocks noChangeShapeType="1"/>
            </p:cNvSpPr>
            <p:nvPr/>
          </p:nvSpPr>
          <p:spPr bwMode="auto">
            <a:xfrm>
              <a:off x="3216" y="3456"/>
              <a:ext cx="720" cy="0"/>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1" name="Line 155"/>
            <p:cNvSpPr>
              <a:spLocks noChangeShapeType="1"/>
            </p:cNvSpPr>
            <p:nvPr/>
          </p:nvSpPr>
          <p:spPr bwMode="auto">
            <a:xfrm>
              <a:off x="3936" y="3456"/>
              <a:ext cx="48" cy="336"/>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2" name="Line 156"/>
            <p:cNvSpPr>
              <a:spLocks noChangeShapeType="1"/>
            </p:cNvSpPr>
            <p:nvPr/>
          </p:nvSpPr>
          <p:spPr bwMode="auto">
            <a:xfrm>
              <a:off x="3984" y="3792"/>
              <a:ext cx="432" cy="0"/>
            </a:xfrm>
            <a:prstGeom prst="line">
              <a:avLst/>
            </a:prstGeom>
            <a:noFill/>
            <a:ln w="57150">
              <a:solidFill>
                <a:srgbClr val="5BA3C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83" name="Ellipse 182"/>
          <p:cNvSpPr/>
          <p:nvPr/>
        </p:nvSpPr>
        <p:spPr>
          <a:xfrm>
            <a:off x="858838" y="3344227"/>
            <a:ext cx="6480657" cy="2592387"/>
          </a:xfrm>
          <a:prstGeom prst="ellipse">
            <a:avLst/>
          </a:prstGeom>
          <a:solidFill>
            <a:schemeClr val="accent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39738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ZoneTexte 3"/>
              <p:cNvSpPr txBox="1"/>
              <p:nvPr/>
            </p:nvSpPr>
            <p:spPr>
              <a:xfrm>
                <a:off x="179512" y="188640"/>
                <a:ext cx="8784976" cy="6186309"/>
              </a:xfrm>
              <a:prstGeom prst="rect">
                <a:avLst/>
              </a:prstGeom>
              <a:noFill/>
            </p:spPr>
            <p:txBody>
              <a:bodyPr wrap="square" rtlCol="0">
                <a:spAutoFit/>
              </a:bodyPr>
              <a:lstStyle/>
              <a:p>
                <a:pPr algn="ctr"/>
                <a:r>
                  <a:rPr lang="en-US" sz="2800" dirty="0" smtClean="0">
                    <a:solidFill>
                      <a:schemeClr val="tx2">
                        <a:lumMod val="75000"/>
                      </a:schemeClr>
                    </a:solidFill>
                  </a:rPr>
                  <a:t>Expected hemodynamic effects of external leg compression</a:t>
                </a:r>
              </a:p>
              <a:p>
                <a:pPr algn="ctr"/>
                <a:r>
                  <a:rPr lang="en-US" sz="2400" dirty="0" smtClean="0">
                    <a:solidFill>
                      <a:schemeClr val="accent6"/>
                    </a:solidFill>
                  </a:rPr>
                  <a:t>Venous </a:t>
                </a:r>
                <a:r>
                  <a:rPr lang="en-US" sz="2400" dirty="0">
                    <a:solidFill>
                      <a:schemeClr val="accent6"/>
                    </a:solidFill>
                  </a:rPr>
                  <a:t>Trans-Mural-Pressure (TMP) </a:t>
                </a:r>
                <a:endParaRPr lang="en-US" sz="2400" dirty="0" smtClean="0">
                  <a:solidFill>
                    <a:schemeClr val="accent6"/>
                  </a:solidFill>
                </a:endParaRPr>
              </a:p>
              <a:p>
                <a:r>
                  <a:rPr lang="en-US" sz="4000" dirty="0" smtClean="0">
                    <a:solidFill>
                      <a:schemeClr val="tx2"/>
                    </a:solidFill>
                  </a:rPr>
                  <a:t>At the veins level:</a:t>
                </a:r>
              </a:p>
              <a:p>
                <a:r>
                  <a:rPr lang="en-US" sz="2400" dirty="0"/>
                  <a:t>	</a:t>
                </a:r>
                <a:r>
                  <a:rPr lang="en-US" sz="2400" dirty="0" smtClean="0">
                    <a:solidFill>
                      <a:schemeClr val="accent6"/>
                    </a:solidFill>
                  </a:rPr>
                  <a:t> </a:t>
                </a:r>
                <a:r>
                  <a:rPr lang="en-US" sz="3200" dirty="0" smtClean="0">
                    <a:solidFill>
                      <a:schemeClr val="tx2"/>
                    </a:solidFill>
                  </a:rPr>
                  <a:t>IVP</a:t>
                </a:r>
                <a:r>
                  <a:rPr lang="en-US" sz="2400" dirty="0" smtClean="0">
                    <a:solidFill>
                      <a:schemeClr val="accent6"/>
                    </a:solidFill>
                  </a:rPr>
                  <a:t> </a:t>
                </a:r>
                <a:r>
                  <a:rPr lang="en-US" sz="2400" dirty="0" smtClean="0"/>
                  <a:t>is a venous Hydrostatic pressure made of :</a:t>
                </a:r>
              </a:p>
              <a:p>
                <a:pPr marL="0" lvl="2"/>
                <a:r>
                  <a:rPr lang="en-US" sz="2400" dirty="0"/>
                  <a:t>	</a:t>
                </a:r>
                <a:r>
                  <a:rPr lang="en-US" sz="2400" dirty="0" smtClean="0"/>
                  <a:t>	</a:t>
                </a:r>
                <a:r>
                  <a:rPr lang="en-US" sz="2400" dirty="0" smtClean="0">
                    <a:solidFill>
                      <a:schemeClr val="tx2"/>
                    </a:solidFill>
                  </a:rPr>
                  <a:t>1-Gravitational pressure: </a:t>
                </a:r>
                <a:r>
                  <a:rPr lang="el-GR" sz="2400" dirty="0" smtClean="0"/>
                  <a:t>ρ</a:t>
                </a:r>
                <a:r>
                  <a:rPr lang="fr-FR" sz="2400" dirty="0" smtClean="0"/>
                  <a:t> g h (</a:t>
                </a:r>
                <a:r>
                  <a:rPr lang="en-US" sz="2400" dirty="0" smtClean="0"/>
                  <a:t>h </a:t>
                </a:r>
                <a:r>
                  <a:rPr lang="en-US" sz="2400" dirty="0"/>
                  <a:t>= liquid  height</a:t>
                </a:r>
                <a14:m>
                  <m:oMath xmlns:m="http://schemas.openxmlformats.org/officeDocument/2006/math">
                    <m:r>
                      <a:rPr lang="fr-FR" sz="2400">
                        <a:latin typeface="Cambria Math"/>
                        <a:ea typeface="Cambria Math"/>
                      </a:rPr>
                      <m:t> </m:t>
                    </m:r>
                    <m:r>
                      <a:rPr lang="fr-FR" sz="2400" i="1">
                        <a:latin typeface="Cambria Math"/>
                        <a:ea typeface="Cambria Math"/>
                      </a:rPr>
                      <m:t> </m:t>
                    </m:r>
                    <m:r>
                      <a:rPr lang="en-US" sz="2400" i="1">
                        <a:latin typeface="Cambria Math"/>
                        <a:ea typeface="Cambria Math"/>
                      </a:rPr>
                      <m:t>𝜌</m:t>
                    </m:r>
                  </m:oMath>
                </a14:m>
                <a:r>
                  <a:rPr lang="en-US" sz="2400" dirty="0"/>
                  <a:t> =  liquid </a:t>
                </a:r>
                <a:r>
                  <a:rPr lang="en-US" sz="2400" dirty="0" smtClean="0"/>
                  <a:t>density  g = gravitational acceleration).</a:t>
                </a:r>
              </a:p>
              <a:p>
                <a:pPr marL="0" lvl="2"/>
                <a:r>
                  <a:rPr lang="en-US" sz="2400" dirty="0"/>
                  <a:t>	</a:t>
                </a:r>
                <a:r>
                  <a:rPr lang="en-US" sz="2400" dirty="0" smtClean="0"/>
                  <a:t>	</a:t>
                </a:r>
                <a:r>
                  <a:rPr lang="en-US" sz="2400" dirty="0" smtClean="0">
                    <a:solidFill>
                      <a:schemeClr val="tx2"/>
                    </a:solidFill>
                  </a:rPr>
                  <a:t>2-Hydrostatic component of the Pressure made of</a:t>
                </a:r>
                <a:r>
                  <a:rPr lang="en-US" sz="2400" dirty="0" smtClean="0"/>
                  <a:t>: </a:t>
                </a:r>
              </a:p>
              <a:p>
                <a:pPr marL="0" lvl="2"/>
                <a:r>
                  <a:rPr lang="en-US" sz="2400" dirty="0">
                    <a:solidFill>
                      <a:schemeClr val="accent6"/>
                    </a:solidFill>
                  </a:rPr>
                  <a:t>	</a:t>
                </a:r>
                <a:r>
                  <a:rPr lang="en-US" sz="2400" dirty="0" smtClean="0">
                    <a:solidFill>
                      <a:schemeClr val="accent6"/>
                    </a:solidFill>
                  </a:rPr>
                  <a:t>		a-Residual pressure </a:t>
                </a:r>
                <a:r>
                  <a:rPr lang="en-US" sz="2400" dirty="0" smtClean="0"/>
                  <a:t> resulting of the arterial pressure throughout the microcirculation resistance,  and </a:t>
                </a:r>
              </a:p>
              <a:p>
                <a:pPr marL="0" lvl="2"/>
                <a:r>
                  <a:rPr lang="en-US" sz="2400" dirty="0">
                    <a:solidFill>
                      <a:schemeClr val="accent6"/>
                    </a:solidFill>
                  </a:rPr>
                  <a:t>	</a:t>
                </a:r>
                <a:r>
                  <a:rPr lang="en-US" sz="2400" dirty="0" smtClean="0">
                    <a:solidFill>
                      <a:schemeClr val="accent6"/>
                    </a:solidFill>
                  </a:rPr>
                  <a:t>		b-Muscular pump pressure </a:t>
                </a:r>
                <a:r>
                  <a:rPr lang="en-US" sz="2400" dirty="0" smtClean="0"/>
                  <a:t>produced by the </a:t>
                </a:r>
                <a:r>
                  <a:rPr lang="en-US" sz="2400" dirty="0" err="1" smtClean="0"/>
                  <a:t>valvo</a:t>
                </a:r>
                <a:r>
                  <a:rPr lang="en-US" sz="2400" dirty="0" smtClean="0"/>
                  <a:t>-muscular pump.</a:t>
                </a:r>
              </a:p>
              <a:p>
                <a:pPr marL="0" lvl="2"/>
                <a:r>
                  <a:rPr lang="en-US" sz="2400" dirty="0"/>
                  <a:t>	</a:t>
                </a:r>
                <a:r>
                  <a:rPr lang="en-US" sz="3200" dirty="0" smtClean="0">
                    <a:solidFill>
                      <a:schemeClr val="tx2"/>
                    </a:solidFill>
                  </a:rPr>
                  <a:t>EVP</a:t>
                </a:r>
                <a:r>
                  <a:rPr lang="en-US" sz="2400" dirty="0" smtClean="0"/>
                  <a:t> is the static pressure made of:  </a:t>
                </a:r>
              </a:p>
              <a:p>
                <a:pPr marL="0" lvl="2"/>
                <a:r>
                  <a:rPr lang="en-US" sz="2400" dirty="0"/>
                  <a:t>	</a:t>
                </a:r>
                <a:r>
                  <a:rPr lang="en-US" sz="2400" dirty="0" smtClean="0"/>
                  <a:t>	</a:t>
                </a:r>
                <a:r>
                  <a:rPr lang="en-US" sz="2400" dirty="0" smtClean="0">
                    <a:solidFill>
                      <a:schemeClr val="tx2"/>
                    </a:solidFill>
                  </a:rPr>
                  <a:t>1-Atmospheric pressure (</a:t>
                </a:r>
                <a:r>
                  <a:rPr lang="en-US" sz="2400" dirty="0" err="1" smtClean="0">
                    <a:solidFill>
                      <a:schemeClr val="tx2"/>
                    </a:solidFill>
                  </a:rPr>
                  <a:t>AtP</a:t>
                </a:r>
                <a:r>
                  <a:rPr lang="en-US" sz="2400" dirty="0" smtClean="0">
                    <a:solidFill>
                      <a:schemeClr val="tx2"/>
                    </a:solidFill>
                  </a:rPr>
                  <a:t>)</a:t>
                </a:r>
              </a:p>
              <a:p>
                <a:pPr marL="0" lvl="2"/>
                <a:r>
                  <a:rPr lang="en-US" sz="2400" dirty="0">
                    <a:solidFill>
                      <a:schemeClr val="tx2"/>
                    </a:solidFill>
                  </a:rPr>
                  <a:t>	</a:t>
                </a:r>
                <a:r>
                  <a:rPr lang="en-US" sz="2400" dirty="0" smtClean="0">
                    <a:solidFill>
                      <a:schemeClr val="tx2"/>
                    </a:solidFill>
                  </a:rPr>
                  <a:t>	2-Muscles , interstitial fluids and </a:t>
                </a:r>
                <a:r>
                  <a:rPr lang="en-US" sz="2400" dirty="0" err="1" smtClean="0">
                    <a:solidFill>
                      <a:schemeClr val="tx2"/>
                    </a:solidFill>
                  </a:rPr>
                  <a:t>aponeurosis</a:t>
                </a:r>
                <a:r>
                  <a:rPr lang="en-US" sz="2400" dirty="0" smtClean="0">
                    <a:solidFill>
                      <a:schemeClr val="tx2"/>
                    </a:solidFill>
                  </a:rPr>
                  <a:t> pressure (TP)</a:t>
                </a:r>
              </a:p>
            </p:txBody>
          </p:sp>
        </mc:Choice>
        <mc:Fallback>
          <p:sp>
            <p:nvSpPr>
              <p:cNvPr id="4" name="ZoneTexte 3"/>
              <p:cNvSpPr txBox="1">
                <a:spLocks noRot="1" noChangeAspect="1" noMove="1" noResize="1" noEditPoints="1" noAdjustHandles="1" noChangeArrowheads="1" noChangeShapeType="1" noTextEdit="1"/>
              </p:cNvSpPr>
              <p:nvPr/>
            </p:nvSpPr>
            <p:spPr>
              <a:xfrm>
                <a:off x="179512" y="188640"/>
                <a:ext cx="8784976" cy="6186309"/>
              </a:xfrm>
              <a:prstGeom prst="rect">
                <a:avLst/>
              </a:prstGeom>
              <a:blipFill rotWithShape="1">
                <a:blip r:embed="rId3" cstate="print"/>
                <a:stretch>
                  <a:fillRect l="-2427" t="-887" r="-1179" b="-1281"/>
                </a:stretch>
              </a:blipFill>
            </p:spPr>
            <p:txBody>
              <a:bodyPr/>
              <a:lstStyle/>
              <a:p>
                <a:r>
                  <a:rPr lang="en-US">
                    <a:noFill/>
                  </a:rPr>
                  <a:t> </a:t>
                </a:r>
              </a:p>
            </p:txBody>
          </p:sp>
        </mc:Fallback>
      </mc:AlternateContent>
      <p:pic>
        <p:nvPicPr>
          <p:cNvPr id="3" name="Picture 2" descr="C:\Users\darty\Dropbox\dossiers communs 2 ordinateurs\compression Vasculab\anatomie M Inf\mollet.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6482" t="25597" r="39929" b="70322"/>
          <a:stretch/>
        </p:blipFill>
        <p:spPr bwMode="auto">
          <a:xfrm>
            <a:off x="7138285" y="764704"/>
            <a:ext cx="1826203" cy="1189571"/>
          </a:xfrm>
          <a:prstGeom prst="rect">
            <a:avLst/>
          </a:prstGeom>
          <a:solidFill>
            <a:schemeClr val="tx2">
              <a:lumMod val="60000"/>
              <a:lumOff val="40000"/>
            </a:schemeClr>
          </a:solidFill>
          <a:ln>
            <a:noFill/>
          </a:ln>
          <a:extLst/>
        </p:spPr>
      </p:pic>
    </p:spTree>
    <p:extLst>
      <p:ext uri="{BB962C8B-B14F-4D97-AF65-F5344CB8AC3E}">
        <p14:creationId xmlns:p14="http://schemas.microsoft.com/office/powerpoint/2010/main" xmlns="" val="2821385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lIns="73025" tIns="36512" rIns="73025" bIns="36512">
            <a:spAutoFit/>
          </a:bodyPr>
          <a:lstStyle/>
          <a:p>
            <a:pPr defTabSz="585788" eaLnBrk="0" hangingPunct="0"/>
            <a:r>
              <a:rPr lang="fr-FR" sz="1900" b="1"/>
              <a:t> Starting</a:t>
            </a:r>
          </a:p>
          <a:p>
            <a:pPr defTabSz="585788" eaLnBrk="0" hangingPunct="0"/>
            <a:endParaRPr lang="fr-FR" sz="1900" b="1"/>
          </a:p>
        </p:txBody>
      </p:sp>
      <p:sp>
        <p:nvSpPr>
          <p:cNvPr id="1368078" name="Rectangle 14"/>
          <p:cNvSpPr>
            <a:spLocks noChangeArrowheads="1"/>
          </p:cNvSpPr>
          <p:nvPr/>
        </p:nvSpPr>
        <p:spPr bwMode="auto">
          <a:xfrm>
            <a:off x="7278688" y="6221413"/>
            <a:ext cx="1298575"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lIns="73025" tIns="36512" rIns="73025" bIns="36512">
            <a:spAutoFit/>
          </a:bodyPr>
          <a:lstStyle/>
          <a:p>
            <a:pPr defTabSz="585788" eaLnBrk="0" hangingPunct="0"/>
            <a:r>
              <a:rPr lang="fr-FR" sz="1900" b="1"/>
              <a:t>Declivity</a:t>
            </a:r>
          </a:p>
        </p:txBody>
      </p:sp>
      <p:sp>
        <p:nvSpPr>
          <p:cNvPr id="1368079" name="Rectangle 15"/>
          <p:cNvSpPr>
            <a:spLocks noChangeArrowheads="1"/>
          </p:cNvSpPr>
          <p:nvPr/>
        </p:nvSpPr>
        <p:spPr bwMode="auto">
          <a:xfrm>
            <a:off x="5959475" y="6196013"/>
            <a:ext cx="858838"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lIns="73025" tIns="36512" rIns="73025" bIns="36512">
            <a:spAutoFit/>
          </a:bodyPr>
          <a:lstStyle/>
          <a:p>
            <a:pPr defTabSz="585788" eaLnBrk="0" hangingPunct="0"/>
            <a:r>
              <a:rPr lang="fr-FR" sz="1900" b="1"/>
              <a:t>Supine</a:t>
            </a:r>
          </a:p>
        </p:txBody>
      </p:sp>
      <p:sp>
        <p:nvSpPr>
          <p:cNvPr id="1368080" name="Rectangle 16"/>
          <p:cNvSpPr>
            <a:spLocks noChangeArrowheads="1"/>
          </p:cNvSpPr>
          <p:nvPr/>
        </p:nvSpPr>
        <p:spPr bwMode="auto">
          <a:xfrm>
            <a:off x="3367088" y="5784850"/>
            <a:ext cx="1322387"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lIns="73025" tIns="36512" rIns="73025" bIns="36512">
            <a:spAutoFit/>
          </a:bodyPr>
          <a:lstStyle/>
          <a:p>
            <a:pPr defTabSz="585788" eaLnBrk="0" hangingPunct="0"/>
            <a:r>
              <a:rPr lang="fr-FR" sz="1900" b="1"/>
              <a:t>Walking</a:t>
            </a:r>
          </a:p>
          <a:p>
            <a:pPr defTabSz="585788" eaLnBrk="0" hangingPunct="0"/>
            <a:endParaRPr lang="fr-FR" sz="1900" b="1"/>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281363" y="3192463"/>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lIns="73025" tIns="36512" rIns="73025" bIns="36512">
            <a:spAutoFit/>
          </a:bodyPr>
          <a:lstStyle/>
          <a:p>
            <a:pPr defTabSz="585788" eaLnBrk="0" hangingPunct="0"/>
            <a:r>
              <a:rPr lang="fr-FR" sz="1900" b="1"/>
              <a:t>Stopping</a:t>
            </a:r>
          </a:p>
          <a:p>
            <a:pPr defTabSz="585788" eaLnBrk="0" hangingPunct="0"/>
            <a:endParaRPr lang="fr-FR" sz="1900" b="1"/>
          </a:p>
        </p:txBody>
      </p:sp>
      <p:sp>
        <p:nvSpPr>
          <p:cNvPr id="1368222" name="Line 158"/>
          <p:cNvSpPr>
            <a:spLocks noChangeShapeType="1"/>
          </p:cNvSpPr>
          <p:nvPr/>
        </p:nvSpPr>
        <p:spPr bwMode="auto">
          <a:xfrm>
            <a:off x="5778500" y="2085975"/>
            <a:ext cx="193675" cy="0"/>
          </a:xfrm>
          <a:prstGeom prst="line">
            <a:avLst/>
          </a:prstGeom>
          <a:noFill/>
          <a:ln w="57150">
            <a:solidFill>
              <a:srgbClr val="CCFF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68223" name="Rectangle 159"/>
          <p:cNvSpPr>
            <a:spLocks noChangeArrowheads="1"/>
          </p:cNvSpPr>
          <p:nvPr/>
        </p:nvSpPr>
        <p:spPr bwMode="auto">
          <a:xfrm>
            <a:off x="1050925" y="5784850"/>
            <a:ext cx="1157288"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lIns="73025" tIns="36512" rIns="73025" bIns="36512">
            <a:spAutoFit/>
          </a:bodyPr>
          <a:lstStyle/>
          <a:p>
            <a:pPr defTabSz="585788" eaLnBrk="0" hangingPunct="0"/>
            <a:r>
              <a:rPr lang="fr-FR" sz="1900" b="1"/>
              <a:t>Standing at rest</a:t>
            </a:r>
          </a:p>
        </p:txBody>
      </p:sp>
      <p:sp>
        <p:nvSpPr>
          <p:cNvPr id="1368224" name="Freeform 160"/>
          <p:cNvSpPr>
            <a:spLocks/>
          </p:cNvSpPr>
          <p:nvPr/>
        </p:nvSpPr>
        <p:spPr bwMode="auto">
          <a:xfrm>
            <a:off x="2165350" y="2133600"/>
            <a:ext cx="3198813" cy="790575"/>
          </a:xfrm>
          <a:custGeom>
            <a:avLst/>
            <a:gdLst>
              <a:gd name="T0" fmla="*/ 0 w 2015"/>
              <a:gd name="T1" fmla="*/ 0 h 498"/>
              <a:gd name="T2" fmla="*/ 291 w 2015"/>
              <a:gd name="T3" fmla="*/ 498 h 498"/>
              <a:gd name="T4" fmla="*/ 1652 w 2015"/>
              <a:gd name="T5" fmla="*/ 498 h 498"/>
              <a:gd name="T6" fmla="*/ 2015 w 2015"/>
              <a:gd name="T7" fmla="*/ 44 h 498"/>
            </a:gdLst>
            <a:ahLst/>
            <a:cxnLst>
              <a:cxn ang="0">
                <a:pos x="T0" y="T1"/>
              </a:cxn>
              <a:cxn ang="0">
                <a:pos x="T2" y="T3"/>
              </a:cxn>
              <a:cxn ang="0">
                <a:pos x="T4" y="T5"/>
              </a:cxn>
              <a:cxn ang="0">
                <a:pos x="T6" y="T7"/>
              </a:cxn>
            </a:cxnLst>
            <a:rect l="0" t="0" r="r" b="b"/>
            <a:pathLst>
              <a:path w="2015" h="498">
                <a:moveTo>
                  <a:pt x="0" y="0"/>
                </a:moveTo>
                <a:lnTo>
                  <a:pt x="291" y="498"/>
                </a:lnTo>
                <a:lnTo>
                  <a:pt x="1652" y="498"/>
                </a:lnTo>
                <a:lnTo>
                  <a:pt x="2015" y="44"/>
                </a:lnTo>
              </a:path>
            </a:pathLst>
          </a:custGeom>
          <a:noFill/>
          <a:ln w="76200" cmpd="sng">
            <a:solidFill>
              <a:srgbClr val="FFCC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8225" name="Rectangle 161"/>
          <p:cNvSpPr>
            <a:spLocks noChangeArrowheads="1"/>
          </p:cNvSpPr>
          <p:nvPr/>
        </p:nvSpPr>
        <p:spPr bwMode="auto">
          <a:xfrm>
            <a:off x="3059113" y="2349500"/>
            <a:ext cx="1630362"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Incompetence</a:t>
            </a:r>
          </a:p>
        </p:txBody>
      </p:sp>
      <p:sp>
        <p:nvSpPr>
          <p:cNvPr id="1368226" name="Line 162"/>
          <p:cNvSpPr>
            <a:spLocks noChangeShapeType="1"/>
          </p:cNvSpPr>
          <p:nvPr/>
        </p:nvSpPr>
        <p:spPr bwMode="auto">
          <a:xfrm>
            <a:off x="2195513" y="2133600"/>
            <a:ext cx="3168650" cy="71438"/>
          </a:xfrm>
          <a:prstGeom prst="line">
            <a:avLst/>
          </a:prstGeom>
          <a:noFill/>
          <a:ln w="5715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68227" name="Text Box 163"/>
          <p:cNvSpPr txBox="1">
            <a:spLocks noChangeArrowheads="1"/>
          </p:cNvSpPr>
          <p:nvPr/>
        </p:nvSpPr>
        <p:spPr bwMode="auto">
          <a:xfrm>
            <a:off x="3060700" y="2636838"/>
            <a:ext cx="2303463"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moderate</a:t>
            </a:r>
          </a:p>
        </p:txBody>
      </p:sp>
      <p:sp>
        <p:nvSpPr>
          <p:cNvPr id="1368228" name="Text Box 164"/>
          <p:cNvSpPr txBox="1">
            <a:spLocks noChangeArrowheads="1"/>
          </p:cNvSpPr>
          <p:nvPr/>
        </p:nvSpPr>
        <p:spPr bwMode="auto">
          <a:xfrm>
            <a:off x="3059113" y="1866900"/>
            <a:ext cx="2303462"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severe</a:t>
            </a:r>
          </a:p>
        </p:txBody>
      </p:sp>
    </p:spTree>
    <p:extLst>
      <p:ext uri="{BB962C8B-B14F-4D97-AF65-F5344CB8AC3E}">
        <p14:creationId xmlns:p14="http://schemas.microsoft.com/office/powerpoint/2010/main" xmlns="" val="3395023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763" y="1916832"/>
            <a:ext cx="8784976" cy="3108543"/>
          </a:xfrm>
          <a:prstGeom prst="rect">
            <a:avLst/>
          </a:prstGeom>
          <a:noFill/>
        </p:spPr>
        <p:txBody>
          <a:bodyPr wrap="square" rtlCol="0">
            <a:spAutoFit/>
          </a:bodyPr>
          <a:lstStyle/>
          <a:p>
            <a:pPr algn="ctr"/>
            <a:r>
              <a:rPr lang="en-US" sz="3600" b="1" dirty="0" smtClean="0">
                <a:solidFill>
                  <a:srgbClr val="FF0000"/>
                </a:solidFill>
              </a:rPr>
              <a:t>BUT</a:t>
            </a:r>
          </a:p>
          <a:p>
            <a:pPr algn="ctr"/>
            <a:r>
              <a:rPr lang="en-US" sz="4400" dirty="0" smtClean="0">
                <a:solidFill>
                  <a:schemeClr val="tx2">
                    <a:lumMod val="75000"/>
                  </a:schemeClr>
                </a:solidFill>
              </a:rPr>
              <a:t>COMPRESSION</a:t>
            </a:r>
          </a:p>
          <a:p>
            <a:pPr algn="ctr"/>
            <a:r>
              <a:rPr lang="en-US" sz="2800" dirty="0" smtClean="0">
                <a:solidFill>
                  <a:schemeClr val="tx2">
                    <a:lumMod val="75000"/>
                  </a:schemeClr>
                </a:solidFill>
              </a:rPr>
              <a:t>Pathophysiological Interpretation</a:t>
            </a:r>
          </a:p>
          <a:p>
            <a:pPr algn="ctr"/>
            <a:r>
              <a:rPr lang="en-US" sz="2800" dirty="0" smtClean="0">
                <a:solidFill>
                  <a:schemeClr val="tx2">
                    <a:lumMod val="75000"/>
                  </a:schemeClr>
                </a:solidFill>
              </a:rPr>
              <a:t>Techniques</a:t>
            </a:r>
          </a:p>
          <a:p>
            <a:pPr algn="ctr"/>
            <a:r>
              <a:rPr lang="en-US" sz="2800" dirty="0" smtClean="0">
                <a:solidFill>
                  <a:schemeClr val="tx2">
                    <a:lumMod val="75000"/>
                  </a:schemeClr>
                </a:solidFill>
              </a:rPr>
              <a:t>Indications</a:t>
            </a:r>
          </a:p>
          <a:p>
            <a:pPr algn="ctr"/>
            <a:r>
              <a:rPr lang="en-US" sz="2800" dirty="0" smtClean="0">
                <a:solidFill>
                  <a:srgbClr val="FF0000"/>
                </a:solidFill>
                <a:latin typeface="Arial" pitchFamily="34" charset="0"/>
                <a:cs typeface="Arial" pitchFamily="34" charset="0"/>
              </a:rPr>
              <a:t>Are still today disputed</a:t>
            </a:r>
          </a:p>
        </p:txBody>
      </p:sp>
    </p:spTree>
    <p:extLst>
      <p:ext uri="{BB962C8B-B14F-4D97-AF65-F5344CB8AC3E}">
        <p14:creationId xmlns:p14="http://schemas.microsoft.com/office/powerpoint/2010/main" xmlns="" val="2367075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35"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36"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37"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38"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39"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00840"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400841"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400842"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400843"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44" name="Rectangle 12"/>
          <p:cNvSpPr>
            <a:spLocks noChangeArrowheads="1"/>
          </p:cNvSpPr>
          <p:nvPr/>
        </p:nvSpPr>
        <p:spPr bwMode="auto">
          <a:xfrm>
            <a:off x="903288" y="404813"/>
            <a:ext cx="1719262"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lIns="73025" tIns="36512" rIns="73025" bIns="36512">
            <a:spAutoFit/>
          </a:bodyPr>
          <a:lstStyle/>
          <a:p>
            <a:pPr defTabSz="585788" eaLnBrk="0" hangingPunct="0"/>
            <a:r>
              <a:rPr lang="fr-FR" sz="1900" b="1"/>
              <a:t>Ankle Pressure</a:t>
            </a:r>
          </a:p>
        </p:txBody>
      </p:sp>
      <p:sp>
        <p:nvSpPr>
          <p:cNvPr id="1400845" name="Rectangle 13"/>
          <p:cNvSpPr>
            <a:spLocks noChangeArrowheads="1"/>
          </p:cNvSpPr>
          <p:nvPr/>
        </p:nvSpPr>
        <p:spPr bwMode="auto">
          <a:xfrm>
            <a:off x="2176463" y="5784850"/>
            <a:ext cx="1285875"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lIns="73025" tIns="36512" rIns="73025" bIns="36512">
            <a:spAutoFit/>
          </a:bodyPr>
          <a:lstStyle/>
          <a:p>
            <a:pPr defTabSz="585788" eaLnBrk="0" hangingPunct="0"/>
            <a:r>
              <a:rPr lang="fr-FR" sz="1900" b="1"/>
              <a:t> Starting</a:t>
            </a:r>
          </a:p>
          <a:p>
            <a:pPr defTabSz="585788" eaLnBrk="0" hangingPunct="0"/>
            <a:endParaRPr lang="fr-FR" sz="1900" b="1"/>
          </a:p>
        </p:txBody>
      </p:sp>
      <p:sp>
        <p:nvSpPr>
          <p:cNvPr id="1400846" name="Rectangle 14"/>
          <p:cNvSpPr>
            <a:spLocks noChangeArrowheads="1"/>
          </p:cNvSpPr>
          <p:nvPr/>
        </p:nvSpPr>
        <p:spPr bwMode="auto">
          <a:xfrm>
            <a:off x="7278688" y="6221413"/>
            <a:ext cx="1298575"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lIns="73025" tIns="36512" rIns="73025" bIns="36512">
            <a:spAutoFit/>
          </a:bodyPr>
          <a:lstStyle/>
          <a:p>
            <a:pPr defTabSz="585788" eaLnBrk="0" hangingPunct="0"/>
            <a:r>
              <a:rPr lang="fr-FR" sz="1900" b="1"/>
              <a:t>Declivity</a:t>
            </a:r>
          </a:p>
        </p:txBody>
      </p:sp>
      <p:sp>
        <p:nvSpPr>
          <p:cNvPr id="1400847" name="Rectangle 15"/>
          <p:cNvSpPr>
            <a:spLocks noChangeArrowheads="1"/>
          </p:cNvSpPr>
          <p:nvPr/>
        </p:nvSpPr>
        <p:spPr bwMode="auto">
          <a:xfrm>
            <a:off x="5959475" y="6196013"/>
            <a:ext cx="858838"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lIns="73025" tIns="36512" rIns="73025" bIns="36512">
            <a:spAutoFit/>
          </a:bodyPr>
          <a:lstStyle/>
          <a:p>
            <a:pPr defTabSz="585788" eaLnBrk="0" hangingPunct="0"/>
            <a:r>
              <a:rPr lang="fr-FR" sz="1900" b="1"/>
              <a:t>Supine</a:t>
            </a:r>
          </a:p>
        </p:txBody>
      </p:sp>
      <p:sp>
        <p:nvSpPr>
          <p:cNvPr id="1400848" name="Rectangle 16"/>
          <p:cNvSpPr>
            <a:spLocks noChangeArrowheads="1"/>
          </p:cNvSpPr>
          <p:nvPr/>
        </p:nvSpPr>
        <p:spPr bwMode="auto">
          <a:xfrm>
            <a:off x="3367088" y="5784850"/>
            <a:ext cx="1322387"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lIns="73025" tIns="36512" rIns="73025" bIns="36512">
            <a:spAutoFit/>
          </a:bodyPr>
          <a:lstStyle/>
          <a:p>
            <a:pPr defTabSz="585788" eaLnBrk="0" hangingPunct="0"/>
            <a:r>
              <a:rPr lang="fr-FR" sz="1900" b="1"/>
              <a:t>Walking</a:t>
            </a:r>
          </a:p>
          <a:p>
            <a:pPr defTabSz="585788" eaLnBrk="0" hangingPunct="0"/>
            <a:endParaRPr lang="fr-FR" sz="1900" b="1"/>
          </a:p>
        </p:txBody>
      </p:sp>
      <p:sp>
        <p:nvSpPr>
          <p:cNvPr id="1400849"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400850" name="Group 18"/>
          <p:cNvGrpSpPr>
            <a:grpSpLocks/>
          </p:cNvGrpSpPr>
          <p:nvPr/>
        </p:nvGrpSpPr>
        <p:grpSpPr bwMode="auto">
          <a:xfrm>
            <a:off x="1152525" y="3881438"/>
            <a:ext cx="808038" cy="1676400"/>
            <a:chOff x="926" y="2352"/>
            <a:chExt cx="452" cy="783"/>
          </a:xfrm>
        </p:grpSpPr>
        <p:sp>
          <p:nvSpPr>
            <p:cNvPr id="1400851"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52"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53"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54"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55"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56"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57"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58"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59"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60"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61"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62"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63"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64"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65"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66"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67"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68"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69"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70"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400871" name="Group 39"/>
          <p:cNvGrpSpPr>
            <a:grpSpLocks/>
          </p:cNvGrpSpPr>
          <p:nvPr/>
        </p:nvGrpSpPr>
        <p:grpSpPr bwMode="auto">
          <a:xfrm>
            <a:off x="2498725" y="4038600"/>
            <a:ext cx="736600" cy="1481138"/>
            <a:chOff x="2248" y="2427"/>
            <a:chExt cx="413" cy="692"/>
          </a:xfrm>
        </p:grpSpPr>
        <p:sp>
          <p:nvSpPr>
            <p:cNvPr id="1400872"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73"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74"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75"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76"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77"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78"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79"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80"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81"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82"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83"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84"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85"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86"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87"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88"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89"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90"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91"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400892" name="Group 60"/>
          <p:cNvGrpSpPr>
            <a:grpSpLocks/>
          </p:cNvGrpSpPr>
          <p:nvPr/>
        </p:nvGrpSpPr>
        <p:grpSpPr bwMode="auto">
          <a:xfrm>
            <a:off x="7407275" y="3844925"/>
            <a:ext cx="698500" cy="1566863"/>
            <a:chOff x="4427" y="2335"/>
            <a:chExt cx="390" cy="732"/>
          </a:xfrm>
        </p:grpSpPr>
        <p:sp>
          <p:nvSpPr>
            <p:cNvPr id="1400893"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94"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95"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96"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97"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98"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899"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00"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01"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02"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03"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04"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05"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06"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07"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08"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09"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10"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11"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12"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400913" name="Group 81"/>
          <p:cNvGrpSpPr>
            <a:grpSpLocks/>
          </p:cNvGrpSpPr>
          <p:nvPr/>
        </p:nvGrpSpPr>
        <p:grpSpPr bwMode="auto">
          <a:xfrm>
            <a:off x="5919788" y="4656138"/>
            <a:ext cx="1252537" cy="403225"/>
            <a:chOff x="3594" y="2714"/>
            <a:chExt cx="701" cy="188"/>
          </a:xfrm>
        </p:grpSpPr>
        <p:grpSp>
          <p:nvGrpSpPr>
            <p:cNvPr id="1400914" name="Group 82"/>
            <p:cNvGrpSpPr>
              <a:grpSpLocks/>
            </p:cNvGrpSpPr>
            <p:nvPr/>
          </p:nvGrpSpPr>
          <p:grpSpPr bwMode="auto">
            <a:xfrm>
              <a:off x="3858" y="2721"/>
              <a:ext cx="169" cy="45"/>
              <a:chOff x="3858" y="2721"/>
              <a:chExt cx="169" cy="45"/>
            </a:xfrm>
          </p:grpSpPr>
          <p:sp>
            <p:nvSpPr>
              <p:cNvPr id="1400915"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16"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400917"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18"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19"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20"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21"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22"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23"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24"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25"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26"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27"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28"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29"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30"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1400931" name="Group 99"/>
            <p:cNvGrpSpPr>
              <a:grpSpLocks/>
            </p:cNvGrpSpPr>
            <p:nvPr/>
          </p:nvGrpSpPr>
          <p:grpSpPr bwMode="auto">
            <a:xfrm>
              <a:off x="3806" y="2833"/>
              <a:ext cx="272" cy="69"/>
              <a:chOff x="3806" y="2833"/>
              <a:chExt cx="272" cy="69"/>
            </a:xfrm>
          </p:grpSpPr>
          <p:sp>
            <p:nvSpPr>
              <p:cNvPr id="1400932"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33"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34"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400935"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400936" name="Group 104"/>
          <p:cNvGrpSpPr>
            <a:grpSpLocks/>
          </p:cNvGrpSpPr>
          <p:nvPr/>
        </p:nvGrpSpPr>
        <p:grpSpPr bwMode="auto">
          <a:xfrm>
            <a:off x="3656013" y="3995738"/>
            <a:ext cx="738187" cy="1481137"/>
            <a:chOff x="1595" y="2389"/>
            <a:chExt cx="414" cy="692"/>
          </a:xfrm>
        </p:grpSpPr>
        <p:sp>
          <p:nvSpPr>
            <p:cNvPr id="1400937"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38"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39"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40"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41"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42"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43"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44"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45"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46"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47"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48"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49"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50"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51"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52"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53"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54"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55"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56"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400957" name="Group 125"/>
          <p:cNvGrpSpPr>
            <a:grpSpLocks/>
          </p:cNvGrpSpPr>
          <p:nvPr/>
        </p:nvGrpSpPr>
        <p:grpSpPr bwMode="auto">
          <a:xfrm>
            <a:off x="4857750" y="3881438"/>
            <a:ext cx="739775" cy="1655762"/>
            <a:chOff x="3000" y="2352"/>
            <a:chExt cx="414" cy="773"/>
          </a:xfrm>
        </p:grpSpPr>
        <p:sp>
          <p:nvSpPr>
            <p:cNvPr id="1400958"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59"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60"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61"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62"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63"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64"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65"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66"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67"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68"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69"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70"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71"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72"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73"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74"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75"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76"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77"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400978" name="Rectangle 146"/>
          <p:cNvSpPr>
            <a:spLocks noChangeArrowheads="1"/>
          </p:cNvSpPr>
          <p:nvPr/>
        </p:nvSpPr>
        <p:spPr bwMode="auto">
          <a:xfrm>
            <a:off x="3281363" y="3192463"/>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Normal</a:t>
            </a:r>
          </a:p>
        </p:txBody>
      </p:sp>
      <p:grpSp>
        <p:nvGrpSpPr>
          <p:cNvPr id="1400979" name="Group 147"/>
          <p:cNvGrpSpPr>
            <a:grpSpLocks/>
          </p:cNvGrpSpPr>
          <p:nvPr/>
        </p:nvGrpSpPr>
        <p:grpSpPr bwMode="auto">
          <a:xfrm>
            <a:off x="1050925" y="2085975"/>
            <a:ext cx="7140575" cy="4006850"/>
            <a:chOff x="864" y="1920"/>
            <a:chExt cx="3552" cy="1872"/>
          </a:xfrm>
        </p:grpSpPr>
        <p:sp>
          <p:nvSpPr>
            <p:cNvPr id="1400980"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81"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82"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83"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84"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85"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86"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87"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88"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400989" name="Rectangle 157"/>
          <p:cNvSpPr>
            <a:spLocks noChangeArrowheads="1"/>
          </p:cNvSpPr>
          <p:nvPr/>
        </p:nvSpPr>
        <p:spPr bwMode="auto">
          <a:xfrm>
            <a:off x="4718050" y="5784850"/>
            <a:ext cx="1157288"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lIns="73025" tIns="36512" rIns="73025" bIns="36512">
            <a:spAutoFit/>
          </a:bodyPr>
          <a:lstStyle/>
          <a:p>
            <a:pPr defTabSz="585788" eaLnBrk="0" hangingPunct="0"/>
            <a:r>
              <a:rPr lang="fr-FR" sz="1900" b="1"/>
              <a:t>Stopping</a:t>
            </a:r>
          </a:p>
          <a:p>
            <a:pPr defTabSz="585788" eaLnBrk="0" hangingPunct="0"/>
            <a:endParaRPr lang="fr-FR" sz="1900" b="1"/>
          </a:p>
        </p:txBody>
      </p:sp>
      <p:sp>
        <p:nvSpPr>
          <p:cNvPr id="1400990" name="Line 158"/>
          <p:cNvSpPr>
            <a:spLocks noChangeShapeType="1"/>
          </p:cNvSpPr>
          <p:nvPr/>
        </p:nvSpPr>
        <p:spPr bwMode="auto">
          <a:xfrm>
            <a:off x="5778500" y="2085975"/>
            <a:ext cx="193675" cy="0"/>
          </a:xfrm>
          <a:prstGeom prst="line">
            <a:avLst/>
          </a:prstGeom>
          <a:noFill/>
          <a:ln w="57150">
            <a:solidFill>
              <a:srgbClr val="CCFF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00991" name="Rectangle 159"/>
          <p:cNvSpPr>
            <a:spLocks noChangeArrowheads="1"/>
          </p:cNvSpPr>
          <p:nvPr/>
        </p:nvSpPr>
        <p:spPr bwMode="auto">
          <a:xfrm>
            <a:off x="1050925" y="5784850"/>
            <a:ext cx="1157288"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lIns="73025" tIns="36512" rIns="73025" bIns="36512">
            <a:spAutoFit/>
          </a:bodyPr>
          <a:lstStyle/>
          <a:p>
            <a:pPr defTabSz="585788" eaLnBrk="0" hangingPunct="0"/>
            <a:r>
              <a:rPr lang="fr-FR" sz="1900" b="1"/>
              <a:t>Standing at rest</a:t>
            </a:r>
          </a:p>
        </p:txBody>
      </p:sp>
      <p:sp>
        <p:nvSpPr>
          <p:cNvPr id="1400992" name="Freeform 160"/>
          <p:cNvSpPr>
            <a:spLocks/>
          </p:cNvSpPr>
          <p:nvPr/>
        </p:nvSpPr>
        <p:spPr bwMode="auto">
          <a:xfrm>
            <a:off x="2124075" y="1484313"/>
            <a:ext cx="3240088" cy="720725"/>
          </a:xfrm>
          <a:custGeom>
            <a:avLst/>
            <a:gdLst>
              <a:gd name="T0" fmla="*/ 0 w 2041"/>
              <a:gd name="T1" fmla="*/ 363 h 454"/>
              <a:gd name="T2" fmla="*/ 317 w 2041"/>
              <a:gd name="T3" fmla="*/ 0 h 454"/>
              <a:gd name="T4" fmla="*/ 1678 w 2041"/>
              <a:gd name="T5" fmla="*/ 0 h 454"/>
              <a:gd name="T6" fmla="*/ 2041 w 2041"/>
              <a:gd name="T7" fmla="*/ 454 h 454"/>
            </a:gdLst>
            <a:ahLst/>
            <a:cxnLst>
              <a:cxn ang="0">
                <a:pos x="T0" y="T1"/>
              </a:cxn>
              <a:cxn ang="0">
                <a:pos x="T2" y="T3"/>
              </a:cxn>
              <a:cxn ang="0">
                <a:pos x="T4" y="T5"/>
              </a:cxn>
              <a:cxn ang="0">
                <a:pos x="T6" y="T7"/>
              </a:cxn>
            </a:cxnLst>
            <a:rect l="0" t="0" r="r" b="b"/>
            <a:pathLst>
              <a:path w="2041" h="454">
                <a:moveTo>
                  <a:pt x="0" y="363"/>
                </a:moveTo>
                <a:lnTo>
                  <a:pt x="317" y="0"/>
                </a:lnTo>
                <a:lnTo>
                  <a:pt x="1678" y="0"/>
                </a:lnTo>
                <a:lnTo>
                  <a:pt x="2041" y="454"/>
                </a:lnTo>
              </a:path>
            </a:pathLst>
          </a:custGeom>
          <a:noFill/>
          <a:ln w="76200" cmpd="sng">
            <a:solidFill>
              <a:srgbClr val="FFCC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00993" name="Rectangle 161"/>
          <p:cNvSpPr>
            <a:spLocks noChangeArrowheads="1"/>
          </p:cNvSpPr>
          <p:nvPr/>
        </p:nvSpPr>
        <p:spPr bwMode="auto">
          <a:xfrm>
            <a:off x="3132138" y="981075"/>
            <a:ext cx="1093787"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Obstacle</a:t>
            </a:r>
          </a:p>
        </p:txBody>
      </p:sp>
      <p:sp>
        <p:nvSpPr>
          <p:cNvPr id="1400994" name="Text Box 162"/>
          <p:cNvSpPr txBox="1">
            <a:spLocks noChangeArrowheads="1"/>
          </p:cNvSpPr>
          <p:nvPr/>
        </p:nvSpPr>
        <p:spPr bwMode="auto">
          <a:xfrm>
            <a:off x="2627313" y="1484313"/>
            <a:ext cx="252095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Venous Claudication</a:t>
            </a:r>
          </a:p>
        </p:txBody>
      </p:sp>
    </p:spTree>
    <p:extLst>
      <p:ext uri="{BB962C8B-B14F-4D97-AF65-F5344CB8AC3E}">
        <p14:creationId xmlns:p14="http://schemas.microsoft.com/office/powerpoint/2010/main" xmlns="" val="817411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2800767"/>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smtClean="0">
                <a:solidFill>
                  <a:srgbClr val="FF0000"/>
                </a:solidFill>
              </a:rPr>
              <a:t>HEMODYNAMIC 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pPr lvl="4"/>
            <a:r>
              <a:rPr lang="en-US" sz="2800" dirty="0" smtClean="0">
                <a:solidFill>
                  <a:schemeClr val="tx2"/>
                </a:solidFill>
              </a:rPr>
              <a:t>1-DECREASE IVP and/or</a:t>
            </a:r>
          </a:p>
          <a:p>
            <a:pPr lvl="4"/>
            <a:r>
              <a:rPr lang="en-US" sz="2800" dirty="0" smtClean="0">
                <a:solidFill>
                  <a:schemeClr val="tx2"/>
                </a:solidFill>
              </a:rPr>
              <a:t>2-INCREASE EVP</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spTree>
    <p:extLst>
      <p:ext uri="{BB962C8B-B14F-4D97-AF65-F5344CB8AC3E}">
        <p14:creationId xmlns:p14="http://schemas.microsoft.com/office/powerpoint/2010/main" xmlns="" val="2624727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477875"/>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smtClean="0">
                <a:solidFill>
                  <a:srgbClr val="FF0000"/>
                </a:solidFill>
              </a:rPr>
              <a:t>IN</a:t>
            </a:r>
            <a:r>
              <a:rPr lang="en-US" sz="2800" i="1" dirty="0" smtClean="0">
                <a:solidFill>
                  <a:schemeClr val="tx2"/>
                </a:solidFill>
              </a:rPr>
              <a:t>C</a:t>
            </a:r>
            <a:r>
              <a:rPr lang="en-US" sz="2800" dirty="0" smtClean="0">
                <a:solidFill>
                  <a:schemeClr val="tx2"/>
                </a:solidFill>
              </a:rPr>
              <a:t>REASE </a:t>
            </a:r>
            <a:r>
              <a:rPr lang="en-US" sz="2800" dirty="0" smtClean="0">
                <a:solidFill>
                  <a:srgbClr val="FF0000"/>
                </a:solidFill>
              </a:rPr>
              <a:t>EVP</a:t>
            </a:r>
            <a:endParaRPr lang="en-US" sz="2800" dirty="0" smtClean="0">
              <a:solidFill>
                <a:schemeClr val="tx2"/>
              </a:solidFill>
            </a:endParaRPr>
          </a:p>
          <a:p>
            <a:pPr algn="ctr"/>
            <a:r>
              <a:rPr lang="fr-FR" sz="3600" dirty="0" smtClean="0"/>
              <a:t>WHEN?</a:t>
            </a:r>
          </a:p>
          <a:p>
            <a:r>
              <a:rPr lang="fr-FR" sz="3600" dirty="0" smtClean="0"/>
              <a:t>1-When EVP </a:t>
            </a:r>
            <a:r>
              <a:rPr lang="fr-FR" sz="3600" dirty="0" err="1" smtClean="0"/>
              <a:t>is</a:t>
            </a:r>
            <a:r>
              <a:rPr lang="fr-FR" sz="3600" dirty="0" smtClean="0"/>
              <a:t> </a:t>
            </a:r>
            <a:r>
              <a:rPr lang="fr-FR" sz="3600" dirty="0" err="1" smtClean="0"/>
              <a:t>too</a:t>
            </a:r>
            <a:r>
              <a:rPr lang="fr-FR" sz="3600" dirty="0" smtClean="0"/>
              <a:t> </a:t>
            </a:r>
            <a:r>
              <a:rPr lang="fr-FR" sz="3600" dirty="0" err="1" smtClean="0"/>
              <a:t>low</a:t>
            </a:r>
            <a:endParaRPr lang="fr-FR" sz="3600" dirty="0" smtClean="0"/>
          </a:p>
          <a:p>
            <a:r>
              <a:rPr lang="fr-FR" sz="3600" dirty="0" smtClean="0"/>
              <a:t>2-When IVP </a:t>
            </a:r>
            <a:r>
              <a:rPr lang="fr-FR" sz="3600" dirty="0" err="1" smtClean="0"/>
              <a:t>is</a:t>
            </a:r>
            <a:r>
              <a:rPr lang="fr-FR" sz="3600" dirty="0" smtClean="0"/>
              <a:t> </a:t>
            </a:r>
            <a:r>
              <a:rPr lang="fr-FR" sz="3600" dirty="0" err="1" smtClean="0"/>
              <a:t>too</a:t>
            </a:r>
            <a:r>
              <a:rPr lang="fr-FR" sz="3600" dirty="0" smtClean="0"/>
              <a:t> high</a:t>
            </a:r>
            <a:endParaRPr lang="fr-FR" sz="3600" dirty="0"/>
          </a:p>
        </p:txBody>
      </p:sp>
    </p:spTree>
    <p:extLst>
      <p:ext uri="{BB962C8B-B14F-4D97-AF65-F5344CB8AC3E}">
        <p14:creationId xmlns:p14="http://schemas.microsoft.com/office/powerpoint/2010/main" xmlns="" val="511672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477875"/>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smtClean="0">
                <a:solidFill>
                  <a:srgbClr val="FF0000"/>
                </a:solidFill>
              </a:rPr>
              <a:t>IN</a:t>
            </a:r>
            <a:r>
              <a:rPr lang="en-US" sz="2800" i="1" dirty="0" smtClean="0">
                <a:solidFill>
                  <a:schemeClr val="tx2"/>
                </a:solidFill>
              </a:rPr>
              <a:t>C</a:t>
            </a:r>
            <a:r>
              <a:rPr lang="en-US" sz="2800" dirty="0" smtClean="0">
                <a:solidFill>
                  <a:schemeClr val="tx2"/>
                </a:solidFill>
              </a:rPr>
              <a:t>REASE </a:t>
            </a:r>
            <a:r>
              <a:rPr lang="en-US" sz="2800" dirty="0" smtClean="0">
                <a:solidFill>
                  <a:srgbClr val="FF0000"/>
                </a:solidFill>
              </a:rPr>
              <a:t>EVP</a:t>
            </a:r>
            <a:endParaRPr lang="en-US" sz="2800" dirty="0" smtClean="0">
              <a:solidFill>
                <a:schemeClr val="tx2"/>
              </a:solidFill>
            </a:endParaRPr>
          </a:p>
          <a:p>
            <a:pPr algn="ctr"/>
            <a:r>
              <a:rPr lang="fr-FR" sz="3600" dirty="0" smtClean="0"/>
              <a:t>WHEN?</a:t>
            </a:r>
          </a:p>
          <a:p>
            <a:r>
              <a:rPr lang="fr-FR" sz="3600" dirty="0" smtClean="0"/>
              <a:t>1-When EVP </a:t>
            </a:r>
            <a:r>
              <a:rPr lang="fr-FR" sz="3600" dirty="0" err="1" smtClean="0"/>
              <a:t>is</a:t>
            </a:r>
            <a:r>
              <a:rPr lang="fr-FR" sz="3600" dirty="0" smtClean="0"/>
              <a:t> </a:t>
            </a:r>
            <a:r>
              <a:rPr lang="fr-FR" sz="3600" dirty="0" err="1" smtClean="0"/>
              <a:t>too</a:t>
            </a:r>
            <a:r>
              <a:rPr lang="fr-FR" sz="3600" dirty="0" smtClean="0"/>
              <a:t> </a:t>
            </a:r>
            <a:r>
              <a:rPr lang="fr-FR" sz="3600" dirty="0" err="1" smtClean="0"/>
              <a:t>low</a:t>
            </a:r>
            <a:r>
              <a:rPr lang="fr-FR" sz="3600" dirty="0" smtClean="0"/>
              <a:t>: </a:t>
            </a:r>
            <a:r>
              <a:rPr lang="fr-FR" sz="3600" dirty="0" err="1" smtClean="0"/>
              <a:t>Too</a:t>
            </a:r>
            <a:r>
              <a:rPr lang="fr-FR" sz="3600" dirty="0" smtClean="0"/>
              <a:t> </a:t>
            </a:r>
            <a:r>
              <a:rPr lang="fr-FR" sz="3600" dirty="0" err="1" smtClean="0"/>
              <a:t>low</a:t>
            </a:r>
            <a:r>
              <a:rPr lang="fr-FR" sz="3600" dirty="0" smtClean="0"/>
              <a:t> </a:t>
            </a:r>
            <a:r>
              <a:rPr lang="fr-FR" sz="3600" dirty="0" err="1" smtClean="0"/>
              <a:t>ath.P</a:t>
            </a:r>
            <a:r>
              <a:rPr lang="fr-FR" sz="3600" dirty="0" smtClean="0"/>
              <a:t> (altitude, Plane)</a:t>
            </a:r>
          </a:p>
        </p:txBody>
      </p:sp>
    </p:spTree>
    <p:extLst>
      <p:ext uri="{BB962C8B-B14F-4D97-AF65-F5344CB8AC3E}">
        <p14:creationId xmlns:p14="http://schemas.microsoft.com/office/powerpoint/2010/main" xmlns="" val="2288764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5693866"/>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smtClean="0">
                <a:solidFill>
                  <a:srgbClr val="FF0000"/>
                </a:solidFill>
              </a:rPr>
              <a:t>IN</a:t>
            </a:r>
            <a:r>
              <a:rPr lang="en-US" sz="2800" i="1" dirty="0" smtClean="0">
                <a:solidFill>
                  <a:schemeClr val="tx2"/>
                </a:solidFill>
              </a:rPr>
              <a:t>C</a:t>
            </a:r>
            <a:r>
              <a:rPr lang="en-US" sz="2800" dirty="0" smtClean="0">
                <a:solidFill>
                  <a:schemeClr val="tx2"/>
                </a:solidFill>
              </a:rPr>
              <a:t>REASE </a:t>
            </a:r>
            <a:r>
              <a:rPr lang="en-US" sz="2800" dirty="0" smtClean="0">
                <a:solidFill>
                  <a:srgbClr val="FF0000"/>
                </a:solidFill>
              </a:rPr>
              <a:t>EVP</a:t>
            </a:r>
            <a:endParaRPr lang="en-US" sz="2800" dirty="0" smtClean="0">
              <a:solidFill>
                <a:schemeClr val="tx2"/>
              </a:solidFill>
            </a:endParaRPr>
          </a:p>
          <a:p>
            <a:pPr algn="ctr"/>
            <a:r>
              <a:rPr lang="fr-FR" sz="3600" dirty="0" smtClean="0"/>
              <a:t>WHEN?</a:t>
            </a:r>
          </a:p>
          <a:p>
            <a:r>
              <a:rPr lang="fr-FR" sz="3600" dirty="0" smtClean="0"/>
              <a:t>2-When IVP </a:t>
            </a:r>
            <a:r>
              <a:rPr lang="fr-FR" sz="3600" dirty="0" err="1" smtClean="0"/>
              <a:t>is</a:t>
            </a:r>
            <a:r>
              <a:rPr lang="fr-FR" sz="3600" dirty="0" smtClean="0"/>
              <a:t> </a:t>
            </a:r>
            <a:r>
              <a:rPr lang="fr-FR" sz="3600" dirty="0" err="1" smtClean="0"/>
              <a:t>too</a:t>
            </a:r>
            <a:r>
              <a:rPr lang="fr-FR" sz="3600" dirty="0" smtClean="0"/>
              <a:t> high:</a:t>
            </a:r>
          </a:p>
          <a:p>
            <a:r>
              <a:rPr lang="fr-FR" sz="3600" dirty="0"/>
              <a:t>	</a:t>
            </a:r>
            <a:r>
              <a:rPr lang="fr-FR" sz="3600" dirty="0" smtClean="0"/>
              <a:t>-Valve </a:t>
            </a:r>
            <a:r>
              <a:rPr lang="fr-FR" sz="3600" dirty="0" err="1" smtClean="0"/>
              <a:t>incompetence</a:t>
            </a:r>
            <a:r>
              <a:rPr lang="fr-FR" sz="3600" dirty="0" smtClean="0"/>
              <a:t> and/or</a:t>
            </a:r>
          </a:p>
          <a:p>
            <a:r>
              <a:rPr lang="fr-FR" sz="3600" dirty="0"/>
              <a:t>	</a:t>
            </a:r>
            <a:r>
              <a:rPr lang="fr-FR" sz="3600" dirty="0" smtClean="0"/>
              <a:t>- Obstacle to the flow</a:t>
            </a:r>
          </a:p>
          <a:p>
            <a:r>
              <a:rPr lang="fr-FR" sz="3600" dirty="0" smtClean="0"/>
              <a:t>NOT </a:t>
            </a:r>
            <a:r>
              <a:rPr lang="fr-FR" sz="3600" dirty="0" err="1" smtClean="0"/>
              <a:t>reductible</a:t>
            </a:r>
            <a:r>
              <a:rPr lang="fr-FR" sz="3600" dirty="0" smtClean="0"/>
              <a:t> or </a:t>
            </a:r>
            <a:r>
              <a:rPr lang="fr-FR" sz="3600" dirty="0" err="1" smtClean="0"/>
              <a:t>only</a:t>
            </a:r>
            <a:r>
              <a:rPr lang="fr-FR" sz="3600" dirty="0" smtClean="0"/>
              <a:t> </a:t>
            </a:r>
            <a:r>
              <a:rPr lang="fr-FR" sz="3600" dirty="0" err="1" smtClean="0"/>
              <a:t>partially</a:t>
            </a:r>
            <a:r>
              <a:rPr lang="fr-FR" sz="3600" dirty="0" smtClean="0"/>
              <a:t>  </a:t>
            </a:r>
            <a:r>
              <a:rPr lang="fr-FR" sz="3600" dirty="0" err="1" smtClean="0"/>
              <a:t>reduced</a:t>
            </a:r>
            <a:r>
              <a:rPr lang="fr-FR" sz="3600" dirty="0" smtClean="0"/>
              <a:t> by </a:t>
            </a:r>
            <a:r>
              <a:rPr lang="fr-FR" sz="3600" dirty="0" err="1" smtClean="0"/>
              <a:t>hemodynamic</a:t>
            </a:r>
            <a:r>
              <a:rPr lang="fr-FR" sz="3600" dirty="0" smtClean="0"/>
              <a:t> </a:t>
            </a:r>
            <a:r>
              <a:rPr lang="fr-FR" sz="3600" dirty="0" err="1" smtClean="0"/>
              <a:t>treatments</a:t>
            </a:r>
            <a:r>
              <a:rPr lang="fr-FR" sz="3600" dirty="0" smtClean="0"/>
              <a:t> </a:t>
            </a:r>
            <a:r>
              <a:rPr lang="fr-FR" sz="3600" dirty="0" err="1" smtClean="0"/>
              <a:t>previously</a:t>
            </a:r>
            <a:r>
              <a:rPr lang="fr-FR" sz="3600" dirty="0" smtClean="0"/>
              <a:t> </a:t>
            </a:r>
            <a:r>
              <a:rPr lang="fr-FR" sz="3600" dirty="0" err="1" smtClean="0"/>
              <a:t>explained</a:t>
            </a:r>
            <a:r>
              <a:rPr lang="fr-FR" sz="3600" dirty="0" smtClean="0"/>
              <a:t> </a:t>
            </a:r>
            <a:endParaRPr lang="fr-FR" sz="3600" dirty="0"/>
          </a:p>
        </p:txBody>
      </p:sp>
    </p:spTree>
    <p:extLst>
      <p:ext uri="{BB962C8B-B14F-4D97-AF65-F5344CB8AC3E}">
        <p14:creationId xmlns:p14="http://schemas.microsoft.com/office/powerpoint/2010/main" xmlns="" val="3465800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2369880"/>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smtClean="0">
                <a:solidFill>
                  <a:srgbClr val="FF0000"/>
                </a:solidFill>
              </a:rPr>
              <a:t>IN</a:t>
            </a:r>
            <a:r>
              <a:rPr lang="en-US" sz="2800" i="1" dirty="0" smtClean="0">
                <a:solidFill>
                  <a:schemeClr val="tx2"/>
                </a:solidFill>
              </a:rPr>
              <a:t>C</a:t>
            </a:r>
            <a:r>
              <a:rPr lang="en-US" sz="2800" dirty="0" smtClean="0">
                <a:solidFill>
                  <a:schemeClr val="tx2"/>
                </a:solidFill>
              </a:rPr>
              <a:t>REASE </a:t>
            </a:r>
            <a:r>
              <a:rPr lang="en-US" sz="2800" dirty="0" smtClean="0">
                <a:solidFill>
                  <a:srgbClr val="FF0000"/>
                </a:solidFill>
              </a:rPr>
              <a:t>EVP</a:t>
            </a:r>
            <a:endParaRPr lang="en-US" sz="2800" dirty="0" smtClean="0">
              <a:solidFill>
                <a:schemeClr val="tx2"/>
              </a:solidFill>
            </a:endParaRPr>
          </a:p>
          <a:p>
            <a:pPr algn="ctr"/>
            <a:r>
              <a:rPr lang="fr-FR" sz="3600" dirty="0" smtClean="0"/>
              <a:t>HOW?</a:t>
            </a:r>
          </a:p>
        </p:txBody>
      </p:sp>
    </p:spTree>
    <p:extLst>
      <p:ext uri="{BB962C8B-B14F-4D97-AF65-F5344CB8AC3E}">
        <p14:creationId xmlns:p14="http://schemas.microsoft.com/office/powerpoint/2010/main" xmlns="" val="2525692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662541"/>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smtClean="0">
                <a:solidFill>
                  <a:srgbClr val="FF0000"/>
                </a:solidFill>
              </a:rPr>
              <a:t>IN</a:t>
            </a:r>
            <a:r>
              <a:rPr lang="en-US" sz="2800" i="1" dirty="0" smtClean="0">
                <a:solidFill>
                  <a:schemeClr val="tx2"/>
                </a:solidFill>
              </a:rPr>
              <a:t>C</a:t>
            </a:r>
            <a:r>
              <a:rPr lang="en-US" sz="2800" dirty="0" smtClean="0">
                <a:solidFill>
                  <a:schemeClr val="tx2"/>
                </a:solidFill>
              </a:rPr>
              <a:t>REASE </a:t>
            </a:r>
            <a:r>
              <a:rPr lang="en-US" sz="2800" dirty="0" smtClean="0">
                <a:solidFill>
                  <a:srgbClr val="FF0000"/>
                </a:solidFill>
              </a:rPr>
              <a:t>EVP</a:t>
            </a:r>
            <a:r>
              <a:rPr lang="en-US" sz="2800" dirty="0" smtClean="0">
                <a:solidFill>
                  <a:schemeClr val="tx2"/>
                </a:solidFill>
              </a:rPr>
              <a:t> </a:t>
            </a:r>
            <a:r>
              <a:rPr lang="en-US" sz="2800" dirty="0">
                <a:solidFill>
                  <a:schemeClr val="tx2"/>
                </a:solidFill>
              </a:rPr>
              <a:t>by </a:t>
            </a:r>
            <a:r>
              <a:rPr lang="en-US" sz="2800" dirty="0" smtClean="0">
                <a:solidFill>
                  <a:schemeClr val="tx2"/>
                </a:solidFill>
              </a:rPr>
              <a:t>:</a:t>
            </a:r>
            <a:endParaRPr lang="en-US" sz="2800" b="1" dirty="0" smtClean="0">
              <a:solidFill>
                <a:srgbClr val="FF0000"/>
              </a:solidFill>
            </a:endParaRPr>
          </a:p>
          <a:p>
            <a:pPr algn="ctr"/>
            <a:r>
              <a:rPr lang="en-US" sz="2800" b="1" dirty="0" smtClean="0">
                <a:solidFill>
                  <a:srgbClr val="FF0000"/>
                </a:solidFill>
              </a:rPr>
              <a:t>COMPESSION</a:t>
            </a:r>
            <a:endParaRPr lang="en-US" sz="2800" dirty="0" smtClean="0">
              <a:solidFill>
                <a:schemeClr val="tx2"/>
              </a:solidFill>
            </a:endParaRPr>
          </a:p>
          <a:p>
            <a:pPr algn="ctr"/>
            <a:r>
              <a:rPr lang="en-US" sz="2800" dirty="0" smtClean="0">
                <a:solidFill>
                  <a:schemeClr val="tx2"/>
                </a:solidFill>
              </a:rPr>
              <a:t>Increasing physiological EVP with external ARTIFICIAL means</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cxnSp>
        <p:nvCxnSpPr>
          <p:cNvPr id="10" name="Connecteur droit avec flèche 9"/>
          <p:cNvCxnSpPr/>
          <p:nvPr/>
        </p:nvCxnSpPr>
        <p:spPr>
          <a:xfrm flipH="1" flipV="1">
            <a:off x="6846227" y="4734438"/>
            <a:ext cx="1293546" cy="2"/>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858177" y="4245032"/>
            <a:ext cx="1437561" cy="369332"/>
          </a:xfrm>
          <a:prstGeom prst="rect">
            <a:avLst/>
          </a:prstGeom>
          <a:noFill/>
        </p:spPr>
        <p:txBody>
          <a:bodyPr wrap="square" rtlCol="0">
            <a:spAutoFit/>
          </a:bodyPr>
          <a:lstStyle/>
          <a:p>
            <a:r>
              <a:rPr lang="en-US" dirty="0" smtClean="0"/>
              <a:t>Compression</a:t>
            </a:r>
            <a:endParaRPr lang="en-US" dirty="0"/>
          </a:p>
        </p:txBody>
      </p:sp>
      <p:cxnSp>
        <p:nvCxnSpPr>
          <p:cNvPr id="15" name="Connecteur droit avec flèche 14"/>
          <p:cNvCxnSpPr/>
          <p:nvPr/>
        </p:nvCxnSpPr>
        <p:spPr>
          <a:xfrm>
            <a:off x="4430584" y="4941168"/>
            <a:ext cx="645472" cy="0"/>
          </a:xfrm>
          <a:prstGeom prst="straightConnector1">
            <a:avLst/>
          </a:prstGeom>
          <a:ln w="76200">
            <a:solidFill>
              <a:schemeClr val="accent3">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283968" y="4991564"/>
            <a:ext cx="1080120" cy="923330"/>
          </a:xfrm>
          <a:prstGeom prst="rect">
            <a:avLst/>
          </a:prstGeom>
          <a:noFill/>
        </p:spPr>
        <p:txBody>
          <a:bodyPr wrap="square" rtlCol="0">
            <a:spAutoFit/>
          </a:bodyPr>
          <a:lstStyle/>
          <a:p>
            <a:r>
              <a:rPr lang="en-US" dirty="0" smtClean="0"/>
              <a:t>Resulting lower  TMP</a:t>
            </a:r>
            <a:endParaRPr lang="en-US" dirty="0"/>
          </a:p>
        </p:txBody>
      </p:sp>
    </p:spTree>
    <p:extLst>
      <p:ext uri="{BB962C8B-B14F-4D97-AF65-F5344CB8AC3E}">
        <p14:creationId xmlns:p14="http://schemas.microsoft.com/office/powerpoint/2010/main" xmlns="" val="1262925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763" y="1916832"/>
            <a:ext cx="8784976" cy="1692771"/>
          </a:xfrm>
          <a:prstGeom prst="rect">
            <a:avLst/>
          </a:prstGeom>
          <a:noFill/>
        </p:spPr>
        <p:txBody>
          <a:bodyPr wrap="square" rtlCol="0">
            <a:spAutoFit/>
          </a:bodyPr>
          <a:lstStyle/>
          <a:p>
            <a:pPr algn="ctr"/>
            <a:r>
              <a:rPr lang="en-US" sz="2800" dirty="0" smtClean="0">
                <a:solidFill>
                  <a:schemeClr val="tx2">
                    <a:lumMod val="75000"/>
                  </a:schemeClr>
                </a:solidFill>
              </a:rPr>
              <a:t>COMPRESSION: DEFINITION</a:t>
            </a:r>
          </a:p>
          <a:p>
            <a:pPr algn="ctr"/>
            <a:endParaRPr lang="en-US" sz="2000" dirty="0"/>
          </a:p>
          <a:p>
            <a:pPr algn="ctr"/>
            <a:r>
              <a:rPr lang="en-US" sz="2800" dirty="0" smtClean="0">
                <a:solidFill>
                  <a:schemeClr val="accent6"/>
                </a:solidFill>
                <a:latin typeface="Arial" pitchFamily="34" charset="0"/>
                <a:cs typeface="Arial" pitchFamily="34" charset="0"/>
              </a:rPr>
              <a:t>Pressure resulting from action-reaction at the interface (contact) of 2 bodies </a:t>
            </a:r>
            <a:endParaRPr lang="fr-FR" sz="3600" dirty="0">
              <a:solidFill>
                <a:schemeClr val="accent6"/>
              </a:solidFill>
            </a:endParaRPr>
          </a:p>
        </p:txBody>
      </p:sp>
    </p:spTree>
    <p:extLst>
      <p:ext uri="{BB962C8B-B14F-4D97-AF65-F5344CB8AC3E}">
        <p14:creationId xmlns:p14="http://schemas.microsoft.com/office/powerpoint/2010/main" xmlns="" val="884778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9384" y="370324"/>
            <a:ext cx="8784976" cy="3108543"/>
          </a:xfrm>
          <a:prstGeom prst="rect">
            <a:avLst/>
          </a:prstGeom>
          <a:noFill/>
        </p:spPr>
        <p:txBody>
          <a:bodyPr wrap="square" rtlCol="0">
            <a:spAutoFit/>
          </a:bodyPr>
          <a:lstStyle/>
          <a:p>
            <a:pPr algn="ctr"/>
            <a:r>
              <a:rPr lang="en-US" sz="2800" dirty="0" smtClean="0">
                <a:solidFill>
                  <a:schemeClr val="tx2">
                    <a:lumMod val="75000"/>
                  </a:schemeClr>
                </a:solidFill>
              </a:rPr>
              <a:t>Expected hemodynamic effects of external leg compression</a:t>
            </a:r>
          </a:p>
          <a:p>
            <a:endParaRPr lang="en-US" dirty="0"/>
          </a:p>
          <a:p>
            <a:r>
              <a:rPr lang="en-US" dirty="0" smtClean="0"/>
              <a:t>	 </a:t>
            </a:r>
          </a:p>
          <a:p>
            <a:pPr marL="0" lvl="2" algn="ctr"/>
            <a:r>
              <a:rPr lang="en-US" sz="3200" dirty="0" smtClean="0">
                <a:solidFill>
                  <a:schemeClr val="accent6"/>
                </a:solidFill>
              </a:rPr>
              <a:t>External Compression reduces TMP by increasing the static components  of the EVP at both levels</a:t>
            </a:r>
            <a:r>
              <a:rPr lang="en-US" sz="3200" dirty="0" smtClean="0"/>
              <a:t>: Veins and venous end of the capillaries </a:t>
            </a:r>
          </a:p>
          <a:p>
            <a:pPr algn="ctr"/>
            <a:endParaRPr lang="en-US" dirty="0" smtClean="0"/>
          </a:p>
          <a:p>
            <a:endParaRPr lang="en-US" dirty="0" smtClean="0"/>
          </a:p>
        </p:txBody>
      </p:sp>
      <p:sp>
        <p:nvSpPr>
          <p:cNvPr id="3" name="Ellipse 2"/>
          <p:cNvSpPr/>
          <p:nvPr/>
        </p:nvSpPr>
        <p:spPr>
          <a:xfrm>
            <a:off x="1403648" y="3585793"/>
            <a:ext cx="2594887" cy="2457564"/>
          </a:xfrm>
          <a:prstGeom prst="ellipse">
            <a:avLst/>
          </a:prstGeom>
          <a:pattFill prst="sphere">
            <a:fgClr>
              <a:schemeClr val="accent6">
                <a:lumMod val="75000"/>
              </a:schemeClr>
            </a:fgClr>
            <a:bgClr>
              <a:schemeClr val="bg1"/>
            </a:bgClr>
          </a:patt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oneTexte 8"/>
          <p:cNvSpPr txBox="1"/>
          <p:nvPr/>
        </p:nvSpPr>
        <p:spPr>
          <a:xfrm>
            <a:off x="6660232" y="3216461"/>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0" name="ZoneTexte 9"/>
          <p:cNvSpPr txBox="1"/>
          <p:nvPr/>
        </p:nvSpPr>
        <p:spPr>
          <a:xfrm>
            <a:off x="2952585" y="4629909"/>
            <a:ext cx="1080120" cy="369332"/>
          </a:xfrm>
          <a:prstGeom prst="rect">
            <a:avLst/>
          </a:prstGeom>
          <a:noFill/>
        </p:spPr>
        <p:txBody>
          <a:bodyPr wrap="square" rtlCol="0">
            <a:spAutoFit/>
          </a:bodyPr>
          <a:lstStyle/>
          <a:p>
            <a:r>
              <a:rPr lang="en-US" b="1" dirty="0" smtClean="0"/>
              <a:t>Tissues</a:t>
            </a:r>
            <a:endParaRPr lang="en-US" b="1" dirty="0"/>
          </a:p>
        </p:txBody>
      </p:sp>
      <p:cxnSp>
        <p:nvCxnSpPr>
          <p:cNvPr id="11" name="Connecteur droit avec flèche 10"/>
          <p:cNvCxnSpPr/>
          <p:nvPr/>
        </p:nvCxnSpPr>
        <p:spPr>
          <a:xfrm flipH="1" flipV="1">
            <a:off x="3925227" y="4849772"/>
            <a:ext cx="1293546" cy="2"/>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998535" y="4332316"/>
            <a:ext cx="1437561" cy="369332"/>
          </a:xfrm>
          <a:prstGeom prst="rect">
            <a:avLst/>
          </a:prstGeom>
          <a:noFill/>
        </p:spPr>
        <p:txBody>
          <a:bodyPr wrap="square" rtlCol="0">
            <a:spAutoFit/>
          </a:bodyPr>
          <a:lstStyle/>
          <a:p>
            <a:r>
              <a:rPr lang="en-US" dirty="0" smtClean="0"/>
              <a:t>Compression</a:t>
            </a:r>
            <a:endParaRPr lang="en-US" dirty="0"/>
          </a:p>
        </p:txBody>
      </p:sp>
      <p:sp>
        <p:nvSpPr>
          <p:cNvPr id="2" name="Ellipse 1"/>
          <p:cNvSpPr/>
          <p:nvPr/>
        </p:nvSpPr>
        <p:spPr>
          <a:xfrm>
            <a:off x="2483768" y="4614364"/>
            <a:ext cx="432048" cy="47082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oneTexte 14"/>
          <p:cNvSpPr txBox="1"/>
          <p:nvPr/>
        </p:nvSpPr>
        <p:spPr>
          <a:xfrm>
            <a:off x="2540172" y="4665108"/>
            <a:ext cx="375644" cy="369332"/>
          </a:xfrm>
          <a:prstGeom prst="rect">
            <a:avLst/>
          </a:prstGeom>
          <a:noFill/>
        </p:spPr>
        <p:txBody>
          <a:bodyPr wrap="square" rtlCol="0">
            <a:spAutoFit/>
          </a:bodyPr>
          <a:lstStyle/>
          <a:p>
            <a:r>
              <a:rPr lang="en-US" b="1" dirty="0" smtClean="0">
                <a:solidFill>
                  <a:schemeClr val="bg1"/>
                </a:solidFill>
              </a:rPr>
              <a:t>V</a:t>
            </a:r>
            <a:endParaRPr lang="en-US" b="1" dirty="0">
              <a:solidFill>
                <a:schemeClr val="bg1"/>
              </a:solidFill>
            </a:endParaRPr>
          </a:p>
        </p:txBody>
      </p:sp>
    </p:spTree>
    <p:extLst>
      <p:ext uri="{BB962C8B-B14F-4D97-AF65-F5344CB8AC3E}">
        <p14:creationId xmlns:p14="http://schemas.microsoft.com/office/powerpoint/2010/main" xmlns="" val="4182344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1600" y="764704"/>
            <a:ext cx="6840760" cy="523220"/>
          </a:xfrm>
          <a:prstGeom prst="rect">
            <a:avLst/>
          </a:prstGeom>
          <a:noFill/>
        </p:spPr>
        <p:txBody>
          <a:bodyPr wrap="square" rtlCol="0">
            <a:spAutoFit/>
          </a:bodyPr>
          <a:lstStyle/>
          <a:p>
            <a:pPr algn="ctr"/>
            <a:r>
              <a:rPr lang="en-US" sz="2800" dirty="0" smtClean="0">
                <a:solidFill>
                  <a:schemeClr val="tx2">
                    <a:lumMod val="60000"/>
                    <a:lumOff val="40000"/>
                  </a:schemeClr>
                </a:solidFill>
              </a:rPr>
              <a:t>LEG COMPRESSION  RATIONNAL</a:t>
            </a:r>
            <a:endParaRPr lang="en-US" sz="2800" dirty="0">
              <a:solidFill>
                <a:schemeClr val="tx2">
                  <a:lumMod val="60000"/>
                  <a:lumOff val="40000"/>
                </a:schemeClr>
              </a:solidFill>
            </a:endParaRPr>
          </a:p>
        </p:txBody>
      </p:sp>
      <p:sp>
        <p:nvSpPr>
          <p:cNvPr id="5" name="ZoneTexte 4"/>
          <p:cNvSpPr txBox="1"/>
          <p:nvPr/>
        </p:nvSpPr>
        <p:spPr>
          <a:xfrm>
            <a:off x="971600" y="1556792"/>
            <a:ext cx="7128792" cy="2031325"/>
          </a:xfrm>
          <a:prstGeom prst="rect">
            <a:avLst/>
          </a:prstGeom>
          <a:noFill/>
        </p:spPr>
        <p:txBody>
          <a:bodyPr wrap="square" rtlCol="0">
            <a:spAutoFit/>
          </a:bodyPr>
          <a:lstStyle/>
          <a:p>
            <a:r>
              <a:rPr lang="en-US" sz="2400" dirty="0" smtClean="0">
                <a:solidFill>
                  <a:schemeClr val="accent6"/>
                </a:solidFill>
              </a:rPr>
              <a:t>Pressure compression exerted against the leg surface</a:t>
            </a:r>
          </a:p>
          <a:p>
            <a:r>
              <a:rPr lang="en-US" dirty="0" smtClean="0"/>
              <a:t>	Homogeneous (</a:t>
            </a:r>
            <a:r>
              <a:rPr lang="en-US" dirty="0" err="1" smtClean="0"/>
              <a:t>isostatic</a:t>
            </a:r>
            <a:r>
              <a:rPr lang="en-US" dirty="0"/>
              <a:t>) </a:t>
            </a:r>
            <a:r>
              <a:rPr lang="en-US" dirty="0" smtClean="0"/>
              <a:t>or Heterogeneous </a:t>
            </a:r>
            <a:r>
              <a:rPr lang="en-US" dirty="0"/>
              <a:t>(</a:t>
            </a:r>
            <a:r>
              <a:rPr lang="en-US" dirty="0" err="1"/>
              <a:t>heterostatic</a:t>
            </a:r>
            <a:r>
              <a:rPr lang="en-US" dirty="0" smtClean="0"/>
              <a:t>) according to : </a:t>
            </a:r>
          </a:p>
          <a:p>
            <a:r>
              <a:rPr lang="en-US" dirty="0" smtClean="0"/>
              <a:t>		</a:t>
            </a:r>
            <a:r>
              <a:rPr lang="en-US" sz="2400" dirty="0" smtClean="0">
                <a:solidFill>
                  <a:schemeClr val="accent6"/>
                </a:solidFill>
              </a:rPr>
              <a:t>Compression technique</a:t>
            </a:r>
          </a:p>
          <a:p>
            <a:r>
              <a:rPr lang="en-US" sz="2400" dirty="0" smtClean="0">
                <a:solidFill>
                  <a:schemeClr val="accent6"/>
                </a:solidFill>
              </a:rPr>
              <a:t>		</a:t>
            </a:r>
            <a:r>
              <a:rPr lang="en-US" sz="2400" dirty="0">
                <a:solidFill>
                  <a:schemeClr val="accent6"/>
                </a:solidFill>
              </a:rPr>
              <a:t>L</a:t>
            </a:r>
            <a:r>
              <a:rPr lang="en-US" sz="2400" dirty="0" smtClean="0">
                <a:solidFill>
                  <a:schemeClr val="accent6"/>
                </a:solidFill>
              </a:rPr>
              <a:t>eg  geometry</a:t>
            </a:r>
          </a:p>
          <a:p>
            <a:r>
              <a:rPr lang="en-US" dirty="0" smtClean="0"/>
              <a:t>	</a:t>
            </a:r>
            <a:r>
              <a:rPr lang="fr-FR" dirty="0"/>
              <a:t>	</a:t>
            </a:r>
            <a:r>
              <a:rPr lang="fr-FR" dirty="0" smtClean="0"/>
              <a:t>	</a:t>
            </a:r>
            <a:endParaRPr lang="en-US" dirty="0"/>
          </a:p>
        </p:txBody>
      </p:sp>
      <p:sp>
        <p:nvSpPr>
          <p:cNvPr id="6" name="ZoneTexte 5"/>
          <p:cNvSpPr txBox="1"/>
          <p:nvPr/>
        </p:nvSpPr>
        <p:spPr>
          <a:xfrm>
            <a:off x="647564" y="3626881"/>
            <a:ext cx="7776864" cy="3231654"/>
          </a:xfrm>
          <a:prstGeom prst="rect">
            <a:avLst/>
          </a:prstGeom>
          <a:noFill/>
        </p:spPr>
        <p:txBody>
          <a:bodyPr wrap="square" rtlCol="0">
            <a:spAutoFit/>
          </a:bodyPr>
          <a:lstStyle/>
          <a:p>
            <a:r>
              <a:rPr lang="en-US" sz="2400" dirty="0" smtClean="0">
                <a:solidFill>
                  <a:schemeClr val="accent6"/>
                </a:solidFill>
              </a:rPr>
              <a:t>Pressure  compression transmitted  from surface to  depth </a:t>
            </a:r>
          </a:p>
          <a:p>
            <a:r>
              <a:rPr lang="en-US" dirty="0" smtClean="0"/>
              <a:t>according to: 		</a:t>
            </a:r>
          </a:p>
          <a:p>
            <a:r>
              <a:rPr lang="en-US" dirty="0"/>
              <a:t>	</a:t>
            </a:r>
            <a:r>
              <a:rPr lang="en-US" dirty="0" smtClean="0"/>
              <a:t>	</a:t>
            </a:r>
            <a:r>
              <a:rPr lang="en-US" sz="2400" dirty="0" smtClean="0">
                <a:solidFill>
                  <a:schemeClr val="accent6"/>
                </a:solidFill>
              </a:rPr>
              <a:t>Bulk </a:t>
            </a:r>
            <a:r>
              <a:rPr lang="en-US" sz="2400" dirty="0">
                <a:solidFill>
                  <a:schemeClr val="accent6"/>
                </a:solidFill>
              </a:rPr>
              <a:t>modulus of   </a:t>
            </a:r>
            <a:r>
              <a:rPr lang="en-US" sz="2400" dirty="0" smtClean="0">
                <a:solidFill>
                  <a:schemeClr val="accent6"/>
                </a:solidFill>
              </a:rPr>
              <a:t>leg structures</a:t>
            </a:r>
          </a:p>
          <a:p>
            <a:r>
              <a:rPr lang="en-US" sz="2400" dirty="0"/>
              <a:t>Euler–Cauchy stress principle</a:t>
            </a:r>
          </a:p>
          <a:p>
            <a:r>
              <a:rPr lang="en-US" sz="2400" dirty="0" smtClean="0"/>
              <a:t>Continuum </a:t>
            </a:r>
            <a:r>
              <a:rPr lang="en-US" sz="2400" dirty="0"/>
              <a:t>mechanics deals with deformable </a:t>
            </a:r>
            <a:r>
              <a:rPr lang="en-US" sz="2400" dirty="0" smtClean="0"/>
              <a:t>bodies. </a:t>
            </a:r>
            <a:r>
              <a:rPr lang="en-US" sz="2400" dirty="0"/>
              <a:t>The stresses considered in continuum mechanics are only those produced during the application of external forces and the consequent deformation of the body</a:t>
            </a:r>
            <a:endParaRPr lang="en-US" sz="2400" dirty="0" smtClean="0">
              <a:solidFill>
                <a:schemeClr val="accent6"/>
              </a:solidFill>
            </a:endParaRPr>
          </a:p>
          <a:p>
            <a:r>
              <a:rPr lang="en-US" dirty="0" smtClean="0"/>
              <a:t>			</a:t>
            </a:r>
            <a:endParaRPr lang="en-US" dirty="0"/>
          </a:p>
        </p:txBody>
      </p:sp>
    </p:spTree>
    <p:extLst>
      <p:ext uri="{BB962C8B-B14F-4D97-AF65-F5344CB8AC3E}">
        <p14:creationId xmlns:p14="http://schemas.microsoft.com/office/powerpoint/2010/main" xmlns="" val="1447713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531832"/>
            <a:ext cx="8784976" cy="5201424"/>
          </a:xfrm>
          <a:prstGeom prst="rect">
            <a:avLst/>
          </a:prstGeom>
          <a:noFill/>
        </p:spPr>
        <p:txBody>
          <a:bodyPr wrap="square" rtlCol="0">
            <a:spAutoFit/>
          </a:bodyPr>
          <a:lstStyle/>
          <a:p>
            <a:pPr algn="ctr"/>
            <a:r>
              <a:rPr lang="en-US" sz="4400" dirty="0" smtClean="0">
                <a:solidFill>
                  <a:schemeClr val="tx2">
                    <a:lumMod val="75000"/>
                  </a:schemeClr>
                </a:solidFill>
              </a:rPr>
              <a:t>Leg COMPRESSION</a:t>
            </a:r>
          </a:p>
          <a:p>
            <a:r>
              <a:rPr lang="en-US" sz="3200" dirty="0" smtClean="0">
                <a:solidFill>
                  <a:schemeClr val="tx2"/>
                </a:solidFill>
                <a:latin typeface="Arial" pitchFamily="34" charset="0"/>
                <a:cs typeface="Arial" pitchFamily="34" charset="0"/>
              </a:rPr>
              <a:t>1-Hemodynamic concept of venous drainage</a:t>
            </a:r>
          </a:p>
          <a:p>
            <a:endParaRPr lang="en-US" sz="3200" dirty="0" smtClean="0">
              <a:solidFill>
                <a:schemeClr val="tx2"/>
              </a:solidFill>
              <a:latin typeface="Arial" pitchFamily="34" charset="0"/>
              <a:cs typeface="Arial" pitchFamily="34" charset="0"/>
            </a:endParaRPr>
          </a:p>
          <a:p>
            <a:r>
              <a:rPr lang="en-US" sz="3200" dirty="0" smtClean="0">
                <a:solidFill>
                  <a:schemeClr val="tx2"/>
                </a:solidFill>
                <a:latin typeface="Arial" pitchFamily="34" charset="0"/>
                <a:cs typeface="Arial" pitchFamily="34" charset="0"/>
              </a:rPr>
              <a:t>2-Hemodynamic effects of compression</a:t>
            </a:r>
          </a:p>
          <a:p>
            <a:endParaRPr lang="en-US" sz="3200" dirty="0" smtClean="0">
              <a:solidFill>
                <a:schemeClr val="tx2"/>
              </a:solidFill>
              <a:latin typeface="Arial" pitchFamily="34" charset="0"/>
              <a:cs typeface="Arial" pitchFamily="34" charset="0"/>
            </a:endParaRPr>
          </a:p>
          <a:p>
            <a:r>
              <a:rPr lang="en-US" sz="3200" dirty="0" smtClean="0">
                <a:solidFill>
                  <a:schemeClr val="tx2"/>
                </a:solidFill>
                <a:latin typeface="Arial" pitchFamily="34" charset="0"/>
                <a:cs typeface="Arial" pitchFamily="34" charset="0"/>
              </a:rPr>
              <a:t>3-Means and compression techniques features and their specific hemodynamic effects</a:t>
            </a:r>
          </a:p>
          <a:p>
            <a:endParaRPr lang="en-US" sz="3200" dirty="0" smtClean="0">
              <a:solidFill>
                <a:schemeClr val="tx2"/>
              </a:solidFill>
              <a:latin typeface="Arial" pitchFamily="34" charset="0"/>
              <a:cs typeface="Arial" pitchFamily="34" charset="0"/>
            </a:endParaRPr>
          </a:p>
          <a:p>
            <a:r>
              <a:rPr lang="en-US" sz="3200" dirty="0" smtClean="0">
                <a:solidFill>
                  <a:schemeClr val="tx2"/>
                </a:solidFill>
                <a:latin typeface="Arial" pitchFamily="34" charset="0"/>
                <a:cs typeface="Arial" pitchFamily="34" charset="0"/>
              </a:rPr>
              <a:t>4-Proposals for rational hemodynamic compression</a:t>
            </a:r>
            <a:endParaRPr lang="en-US" sz="2800" dirty="0" smtClean="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xmlns="" val="3273921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p:cNvSpPr/>
          <p:nvPr/>
        </p:nvSpPr>
        <p:spPr>
          <a:xfrm>
            <a:off x="683568" y="548680"/>
            <a:ext cx="4865413" cy="5400600"/>
          </a:xfrm>
          <a:prstGeom prst="ellipse">
            <a:avLst/>
          </a:prstGeom>
          <a:pattFill prst="sphere">
            <a:fgClr>
              <a:schemeClr val="accent6">
                <a:lumMod val="75000"/>
              </a:schemeClr>
            </a:fgClr>
            <a:bgClr>
              <a:schemeClr val="bg1"/>
            </a:bgClr>
          </a:patt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p:cNvSpPr txBox="1"/>
          <p:nvPr/>
        </p:nvSpPr>
        <p:spPr>
          <a:xfrm>
            <a:off x="3586227" y="2235364"/>
            <a:ext cx="1692188" cy="923330"/>
          </a:xfrm>
          <a:prstGeom prst="rect">
            <a:avLst/>
          </a:prstGeom>
          <a:solidFill>
            <a:schemeClr val="accent6">
              <a:lumMod val="60000"/>
              <a:lumOff val="40000"/>
            </a:schemeClr>
          </a:solidFill>
        </p:spPr>
        <p:txBody>
          <a:bodyPr wrap="square" rtlCol="0">
            <a:spAutoFit/>
          </a:bodyPr>
          <a:lstStyle/>
          <a:p>
            <a:pPr algn="ctr"/>
            <a:r>
              <a:rPr lang="en-US" dirty="0" smtClean="0"/>
              <a:t>Bulk modulus</a:t>
            </a:r>
          </a:p>
          <a:p>
            <a:pPr algn="ctr"/>
            <a:r>
              <a:rPr lang="en-US" b="1" dirty="0" smtClean="0"/>
              <a:t>Pressure transmission</a:t>
            </a:r>
            <a:endParaRPr lang="en-US" b="1" dirty="0"/>
          </a:p>
        </p:txBody>
      </p:sp>
      <p:cxnSp>
        <p:nvCxnSpPr>
          <p:cNvPr id="16" name="Connecteur droit avec flèche 15"/>
          <p:cNvCxnSpPr/>
          <p:nvPr/>
        </p:nvCxnSpPr>
        <p:spPr>
          <a:xfrm flipH="1">
            <a:off x="5548981" y="3326331"/>
            <a:ext cx="2287948" cy="0"/>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796136" y="2843168"/>
            <a:ext cx="2695427" cy="369332"/>
          </a:xfrm>
          <a:prstGeom prst="rect">
            <a:avLst/>
          </a:prstGeom>
          <a:noFill/>
        </p:spPr>
        <p:txBody>
          <a:bodyPr wrap="square" rtlCol="0">
            <a:spAutoFit/>
          </a:bodyPr>
          <a:lstStyle/>
          <a:p>
            <a:r>
              <a:rPr lang="en-US" dirty="0" smtClean="0"/>
              <a:t>External Compression</a:t>
            </a:r>
            <a:endParaRPr lang="en-US" dirty="0"/>
          </a:p>
        </p:txBody>
      </p:sp>
      <p:sp>
        <p:nvSpPr>
          <p:cNvPr id="18" name="Ellipse 17"/>
          <p:cNvSpPr/>
          <p:nvPr/>
        </p:nvSpPr>
        <p:spPr>
          <a:xfrm>
            <a:off x="2708793" y="2809008"/>
            <a:ext cx="810090" cy="103464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oneTexte 18"/>
          <p:cNvSpPr txBox="1"/>
          <p:nvPr/>
        </p:nvSpPr>
        <p:spPr>
          <a:xfrm>
            <a:off x="2814551" y="2920520"/>
            <a:ext cx="704333" cy="769441"/>
          </a:xfrm>
          <a:prstGeom prst="rect">
            <a:avLst/>
          </a:prstGeom>
          <a:noFill/>
        </p:spPr>
        <p:txBody>
          <a:bodyPr wrap="square" rtlCol="0">
            <a:spAutoFit/>
          </a:bodyPr>
          <a:lstStyle/>
          <a:p>
            <a:r>
              <a:rPr lang="en-US" sz="4400" b="1" dirty="0" smtClean="0">
                <a:solidFill>
                  <a:schemeClr val="bg1"/>
                </a:solidFill>
              </a:rPr>
              <a:t>V</a:t>
            </a:r>
            <a:endParaRPr lang="en-US" sz="4400" b="1" dirty="0">
              <a:solidFill>
                <a:schemeClr val="bg1"/>
              </a:solidFill>
            </a:endParaRPr>
          </a:p>
        </p:txBody>
      </p:sp>
      <p:sp>
        <p:nvSpPr>
          <p:cNvPr id="20" name="ZoneTexte 19"/>
          <p:cNvSpPr txBox="1"/>
          <p:nvPr/>
        </p:nvSpPr>
        <p:spPr>
          <a:xfrm>
            <a:off x="3260728" y="4221088"/>
            <a:ext cx="2025225" cy="369332"/>
          </a:xfrm>
          <a:prstGeom prst="rect">
            <a:avLst/>
          </a:prstGeom>
          <a:noFill/>
        </p:spPr>
        <p:txBody>
          <a:bodyPr wrap="square" rtlCol="0">
            <a:spAutoFit/>
          </a:bodyPr>
          <a:lstStyle/>
          <a:p>
            <a:r>
              <a:rPr lang="en-US" b="1" dirty="0" smtClean="0"/>
              <a:t>Tissues</a:t>
            </a:r>
          </a:p>
        </p:txBody>
      </p:sp>
      <p:cxnSp>
        <p:nvCxnSpPr>
          <p:cNvPr id="21" name="Connecteur droit avec flèche 20"/>
          <p:cNvCxnSpPr>
            <a:endCxn id="19" idx="3"/>
          </p:cNvCxnSpPr>
          <p:nvPr/>
        </p:nvCxnSpPr>
        <p:spPr>
          <a:xfrm flipH="1" flipV="1">
            <a:off x="3518884" y="3305241"/>
            <a:ext cx="1940538" cy="21090"/>
          </a:xfrm>
          <a:prstGeom prst="straightConnector1">
            <a:avLst/>
          </a:prstGeom>
          <a:ln w="76200">
            <a:solidFill>
              <a:schemeClr val="tx1"/>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66191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mc:AlternateContent xmlns:mc="http://schemas.openxmlformats.org/markup-compatibility/2006">
        <mc:Choice xmlns:a14="http://schemas.microsoft.com/office/drawing/2010/main" xmlns="" Requires="a14">
          <p:sp>
            <p:nvSpPr>
              <p:cNvPr id="5" name="ZoneTexte 4"/>
              <p:cNvSpPr txBox="1"/>
              <p:nvPr/>
            </p:nvSpPr>
            <p:spPr>
              <a:xfrm>
                <a:off x="931784" y="557972"/>
                <a:ext cx="7625448" cy="2339102"/>
              </a:xfrm>
              <a:prstGeom prst="rect">
                <a:avLst/>
              </a:prstGeom>
              <a:noFill/>
            </p:spPr>
            <p:txBody>
              <a:bodyPr wrap="square" rtlCol="0">
                <a:spAutoFit/>
              </a:bodyPr>
              <a:lstStyle/>
              <a:p>
                <a:r>
                  <a:rPr lang="en-US" dirty="0"/>
                  <a:t>	</a:t>
                </a:r>
                <a:r>
                  <a:rPr lang="en-US" sz="2800" dirty="0"/>
                  <a:t>I</a:t>
                </a:r>
                <a:r>
                  <a:rPr lang="en-US" sz="2800" dirty="0" smtClean="0"/>
                  <a:t>nto liquid immersion (pressure by load):</a:t>
                </a:r>
              </a:p>
              <a:p>
                <a:r>
                  <a:rPr lang="en-US" sz="2800" dirty="0" smtClean="0"/>
                  <a:t>		Independent on the leg geometry </a:t>
                </a:r>
              </a:p>
              <a:p>
                <a:pPr lvl="2"/>
                <a:r>
                  <a:rPr lang="en-US" dirty="0"/>
                  <a:t>	</a:t>
                </a:r>
                <a:r>
                  <a:rPr lang="en-US" dirty="0" smtClean="0"/>
                  <a:t>	-Horizontally  </a:t>
                </a:r>
                <a:r>
                  <a:rPr lang="en-US" dirty="0" err="1" smtClean="0"/>
                  <a:t>isostatic</a:t>
                </a:r>
                <a:r>
                  <a:rPr lang="en-US" dirty="0" smtClean="0"/>
                  <a:t> (uniformly distributed)</a:t>
                </a:r>
                <a:endParaRPr lang="en-US" dirty="0"/>
              </a:p>
              <a:p>
                <a:pPr lvl="2"/>
                <a:r>
                  <a:rPr lang="en-US" dirty="0" smtClean="0"/>
                  <a:t>		-Vertically  downwards progressive ( linearly 			distributed(  Pc =  </a:t>
                </a:r>
                <a14:m>
                  <m:oMath xmlns:m="http://schemas.openxmlformats.org/officeDocument/2006/math">
                    <m:r>
                      <a:rPr lang="en-US" i="1" smtClean="0">
                        <a:latin typeface="Cambria Math"/>
                        <a:ea typeface="Cambria Math"/>
                      </a:rPr>
                      <m:t>𝜌</m:t>
                    </m:r>
                  </m:oMath>
                </a14:m>
                <a:r>
                  <a:rPr lang="en-US" dirty="0" err="1" smtClean="0"/>
                  <a:t>gh</a:t>
                </a:r>
                <a:r>
                  <a:rPr lang="en-US" dirty="0" smtClean="0"/>
                  <a:t> ) </a:t>
                </a:r>
              </a:p>
              <a:p>
                <a:pPr lvl="2"/>
                <a:r>
                  <a:rPr lang="en-US" dirty="0" smtClean="0"/>
                  <a:t>			</a:t>
                </a:r>
                <a:r>
                  <a:rPr lang="en-US" dirty="0"/>
                  <a:t>h = liquid  height</a:t>
                </a:r>
                <a14:m>
                  <m:oMath xmlns:m="http://schemas.openxmlformats.org/officeDocument/2006/math">
                    <m:r>
                      <a:rPr lang="fr-FR">
                        <a:latin typeface="Cambria Math"/>
                        <a:ea typeface="Cambria Math"/>
                      </a:rPr>
                      <m:t> </m:t>
                    </m:r>
                    <m:r>
                      <a:rPr lang="fr-FR" i="1">
                        <a:latin typeface="Cambria Math"/>
                        <a:ea typeface="Cambria Math"/>
                      </a:rPr>
                      <m:t> </m:t>
                    </m:r>
                    <m:r>
                      <a:rPr lang="en-US" i="1">
                        <a:latin typeface="Cambria Math"/>
                        <a:ea typeface="Cambria Math"/>
                      </a:rPr>
                      <m:t>𝜌</m:t>
                    </m:r>
                  </m:oMath>
                </a14:m>
                <a:r>
                  <a:rPr lang="en-US" dirty="0"/>
                  <a:t> =  liquid </a:t>
                </a:r>
                <a:r>
                  <a:rPr lang="en-US" dirty="0" smtClean="0"/>
                  <a:t>density</a:t>
                </a:r>
              </a:p>
              <a:p>
                <a:pPr lvl="2"/>
                <a:r>
                  <a:rPr lang="en-US" dirty="0"/>
                  <a:t>	</a:t>
                </a:r>
                <a:r>
                  <a:rPr lang="en-US" dirty="0" smtClean="0"/>
                  <a:t>Dependent of gravitational pressure and  liquid density</a:t>
                </a:r>
                <a:endParaRPr lang="en-US" dirty="0"/>
              </a:p>
            </p:txBody>
          </p:sp>
        </mc:Choice>
        <mc:Fallback>
          <p:sp>
            <p:nvSpPr>
              <p:cNvPr id="5" name="ZoneTexte 4"/>
              <p:cNvSpPr txBox="1">
                <a:spLocks noRot="1" noChangeAspect="1" noMove="1" noResize="1" noEditPoints="1" noAdjustHandles="1" noChangeArrowheads="1" noChangeShapeType="1" noTextEdit="1"/>
              </p:cNvSpPr>
              <p:nvPr/>
            </p:nvSpPr>
            <p:spPr>
              <a:xfrm>
                <a:off x="931784" y="557972"/>
                <a:ext cx="7625448" cy="2339102"/>
              </a:xfrm>
              <a:prstGeom prst="rect">
                <a:avLst/>
              </a:prstGeom>
              <a:blipFill rotWithShape="1">
                <a:blip r:embed="rId3" cstate="print"/>
                <a:stretch>
                  <a:fillRect t="-2350" b="-3394"/>
                </a:stretch>
              </a:blipFill>
            </p:spPr>
            <p:txBody>
              <a:bodyPr/>
              <a:lstStyle/>
              <a:p>
                <a:r>
                  <a:rPr lang="en-US">
                    <a:noFill/>
                  </a:rPr>
                  <a:t> </a:t>
                </a:r>
              </a:p>
            </p:txBody>
          </p:sp>
        </mc:Fallback>
      </mc:AlternateContent>
      <p:sp>
        <p:nvSpPr>
          <p:cNvPr id="7" name="Rectangle 6"/>
          <p:cNvSpPr/>
          <p:nvPr/>
        </p:nvSpPr>
        <p:spPr>
          <a:xfrm>
            <a:off x="3513437" y="3299668"/>
            <a:ext cx="5343778" cy="293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llipse 1"/>
          <p:cNvSpPr/>
          <p:nvPr/>
        </p:nvSpPr>
        <p:spPr>
          <a:xfrm>
            <a:off x="4409578" y="4146519"/>
            <a:ext cx="1463521" cy="1382277"/>
          </a:xfrm>
          <a:prstGeom prst="ellipse">
            <a:avLst/>
          </a:pr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rme libre 2"/>
          <p:cNvSpPr/>
          <p:nvPr/>
        </p:nvSpPr>
        <p:spPr>
          <a:xfrm>
            <a:off x="7043917" y="4092696"/>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286785"/>
                  <a:pt x="268676" y="1218468"/>
                </a:cubicBezTo>
                <a:cubicBezTo>
                  <a:pt x="336993" y="1176427"/>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p:cNvSpPr txBox="1"/>
          <p:nvPr/>
        </p:nvSpPr>
        <p:spPr>
          <a:xfrm>
            <a:off x="5873098" y="3457003"/>
            <a:ext cx="1662901" cy="461665"/>
          </a:xfrm>
          <a:prstGeom prst="rect">
            <a:avLst/>
          </a:prstGeom>
          <a:noFill/>
        </p:spPr>
        <p:txBody>
          <a:bodyPr wrap="square" rtlCol="0">
            <a:spAutoFit/>
          </a:bodyPr>
          <a:lstStyle/>
          <a:p>
            <a:r>
              <a:rPr lang="fr-FR" sz="2400" dirty="0" err="1" smtClean="0">
                <a:solidFill>
                  <a:schemeClr val="bg1"/>
                </a:solidFill>
              </a:rPr>
              <a:t>Liquid</a:t>
            </a:r>
            <a:endParaRPr lang="en-US" sz="2400" dirty="0">
              <a:solidFill>
                <a:schemeClr val="bg1"/>
              </a:solidFill>
            </a:endParaRPr>
          </a:p>
        </p:txBody>
      </p:sp>
      <p:grpSp>
        <p:nvGrpSpPr>
          <p:cNvPr id="26" name="Groupe 25"/>
          <p:cNvGrpSpPr/>
          <p:nvPr/>
        </p:nvGrpSpPr>
        <p:grpSpPr>
          <a:xfrm>
            <a:off x="4040637" y="3781783"/>
            <a:ext cx="2207141" cy="2114894"/>
            <a:chOff x="1701804" y="3035804"/>
            <a:chExt cx="2932079" cy="2697452"/>
          </a:xfrm>
        </p:grpSpPr>
        <p:cxnSp>
          <p:nvCxnSpPr>
            <p:cNvPr id="18" name="Connecteur droit avec flèche 17"/>
            <p:cNvCxnSpPr/>
            <p:nvPr/>
          </p:nvCxnSpPr>
          <p:spPr>
            <a:xfrm>
              <a:off x="3166746" y="3035804"/>
              <a:ext cx="0" cy="465204"/>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rot="10800000">
              <a:off x="3233862" y="5268052"/>
              <a:ext cx="0" cy="465204"/>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5400000">
              <a:off x="4386918" y="4118139"/>
              <a:ext cx="0" cy="49393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rot="16200000">
              <a:off x="1948770" y="4118139"/>
              <a:ext cx="0" cy="49393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cxnSp>
        <p:nvCxnSpPr>
          <p:cNvPr id="28" name="Connecteur droit avec flèche 27"/>
          <p:cNvCxnSpPr/>
          <p:nvPr/>
        </p:nvCxnSpPr>
        <p:spPr>
          <a:xfrm rot="2589165">
            <a:off x="5756214" y="3984281"/>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rot="13389165">
            <a:off x="4598211" y="5356658"/>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7989165">
            <a:off x="5794775" y="5278638"/>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18789165">
            <a:off x="4477120" y="4014498"/>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2589165">
            <a:off x="8148585" y="4163357"/>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rot="13389165">
            <a:off x="7273939" y="5226329"/>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rot="7989165">
            <a:off x="8017158" y="516572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rot="18789165">
            <a:off x="6915091" y="4133985"/>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7536000" y="3751322"/>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10800000">
            <a:off x="7586522" y="5501481"/>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rot="5400000">
            <a:off x="8175848" y="460763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rot="16200000">
            <a:off x="6990971" y="460763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43" name="Cube 42"/>
          <p:cNvSpPr/>
          <p:nvPr/>
        </p:nvSpPr>
        <p:spPr>
          <a:xfrm>
            <a:off x="812732" y="3366375"/>
            <a:ext cx="1976852" cy="2956089"/>
          </a:xfrm>
          <a:prstGeom prst="cub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e 43"/>
          <p:cNvGrpSpPr/>
          <p:nvPr/>
        </p:nvGrpSpPr>
        <p:grpSpPr>
          <a:xfrm>
            <a:off x="1543921" y="5753418"/>
            <a:ext cx="409554" cy="145602"/>
            <a:chOff x="7021142" y="4001343"/>
            <a:chExt cx="536851" cy="363860"/>
          </a:xfrm>
          <a:solidFill>
            <a:schemeClr val="tx2">
              <a:lumMod val="60000"/>
              <a:lumOff val="40000"/>
            </a:schemeClr>
          </a:solidFill>
        </p:grpSpPr>
        <p:pic>
          <p:nvPicPr>
            <p:cNvPr id="57" name="Picture 2" descr="C:\Users\darty\Dropbox\dossiers communs 2 ordinateurs\compression Vasculab\anatomie M Inf\cheville.jpg"/>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rightnessContrast bright="-15000"/>
                      </a14:imgEffect>
                    </a14:imgLayer>
                  </a14:imgProps>
                </a:ext>
                <a:ext uri="{28A0092B-C50C-407E-A947-70E740481C1C}">
                  <a14:useLocalDpi xmlns:a14="http://schemas.microsoft.com/office/drawing/2010/main" xmlns="" val="0"/>
                </a:ext>
              </a:extLst>
            </a:blip>
            <a:srcRect l="34602" t="14217" r="37260" b="58833"/>
            <a:stretch/>
          </p:blipFill>
          <p:spPr bwMode="auto">
            <a:xfrm rot="16200000">
              <a:off x="7107702" y="3916014"/>
              <a:ext cx="361827" cy="534947"/>
            </a:xfrm>
            <a:prstGeom prst="rect">
              <a:avLst/>
            </a:prstGeom>
            <a:grpFill/>
            <a:scene3d>
              <a:camera prst="orthographicFront">
                <a:rot lat="10800000" lon="0" rev="0"/>
              </a:camera>
              <a:lightRig rig="threePt" dir="t"/>
            </a:scene3d>
            <a:extLst/>
          </p:spPr>
        </p:pic>
        <p:sp>
          <p:nvSpPr>
            <p:cNvPr id="58" name="Forme libre 57"/>
            <p:cNvSpPr/>
            <p:nvPr/>
          </p:nvSpPr>
          <p:spPr>
            <a:xfrm>
              <a:off x="7022012" y="4001343"/>
              <a:ext cx="535981" cy="363860"/>
            </a:xfrm>
            <a:custGeom>
              <a:avLst/>
              <a:gdLst>
                <a:gd name="connsiteX0" fmla="*/ 909976 w 2380688"/>
                <a:gd name="connsiteY0" fmla="*/ 134354 h 2065975"/>
                <a:gd name="connsiteX1" fmla="*/ 548026 w 2380688"/>
                <a:gd name="connsiteY1" fmla="*/ 324854 h 2065975"/>
                <a:gd name="connsiteX2" fmla="*/ 287676 w 2380688"/>
                <a:gd name="connsiteY2" fmla="*/ 712204 h 2065975"/>
                <a:gd name="connsiteX3" fmla="*/ 262276 w 2380688"/>
                <a:gd name="connsiteY3" fmla="*/ 1334504 h 2065975"/>
                <a:gd name="connsiteX4" fmla="*/ 808376 w 2380688"/>
                <a:gd name="connsiteY4" fmla="*/ 1817104 h 2065975"/>
                <a:gd name="connsiteX5" fmla="*/ 1925976 w 2380688"/>
                <a:gd name="connsiteY5" fmla="*/ 1563104 h 2065975"/>
                <a:gd name="connsiteX6" fmla="*/ 2211726 w 2380688"/>
                <a:gd name="connsiteY6" fmla="*/ 858254 h 2065975"/>
                <a:gd name="connsiteX7" fmla="*/ 1938676 w 2380688"/>
                <a:gd name="connsiteY7" fmla="*/ 280404 h 2065975"/>
                <a:gd name="connsiteX8" fmla="*/ 1487826 w 2380688"/>
                <a:gd name="connsiteY8" fmla="*/ 134354 h 2065975"/>
                <a:gd name="connsiteX9" fmla="*/ 1621176 w 2380688"/>
                <a:gd name="connsiteY9" fmla="*/ 140704 h 2065975"/>
                <a:gd name="connsiteX10" fmla="*/ 2218076 w 2380688"/>
                <a:gd name="connsiteY10" fmla="*/ 147054 h 2065975"/>
                <a:gd name="connsiteX11" fmla="*/ 2199026 w 2380688"/>
                <a:gd name="connsiteY11" fmla="*/ 1848854 h 2065975"/>
                <a:gd name="connsiteX12" fmla="*/ 173376 w 2380688"/>
                <a:gd name="connsiteY12" fmla="*/ 1855204 h 2065975"/>
                <a:gd name="connsiteX13" fmla="*/ 192426 w 2380688"/>
                <a:gd name="connsiteY13" fmla="*/ 134354 h 2065975"/>
                <a:gd name="connsiteX14" fmla="*/ 909976 w 2380688"/>
                <a:gd name="connsiteY14" fmla="*/ 134354 h 2065975"/>
                <a:gd name="connsiteX0" fmla="*/ 909976 w 2380688"/>
                <a:gd name="connsiteY0" fmla="*/ 134354 h 1855204"/>
                <a:gd name="connsiteX1" fmla="*/ 548026 w 2380688"/>
                <a:gd name="connsiteY1" fmla="*/ 324854 h 1855204"/>
                <a:gd name="connsiteX2" fmla="*/ 287676 w 2380688"/>
                <a:gd name="connsiteY2" fmla="*/ 712204 h 1855204"/>
                <a:gd name="connsiteX3" fmla="*/ 262276 w 2380688"/>
                <a:gd name="connsiteY3" fmla="*/ 1334504 h 1855204"/>
                <a:gd name="connsiteX4" fmla="*/ 808376 w 2380688"/>
                <a:gd name="connsiteY4" fmla="*/ 1817104 h 1855204"/>
                <a:gd name="connsiteX5" fmla="*/ 1925976 w 2380688"/>
                <a:gd name="connsiteY5" fmla="*/ 1563104 h 1855204"/>
                <a:gd name="connsiteX6" fmla="*/ 2211726 w 2380688"/>
                <a:gd name="connsiteY6" fmla="*/ 858254 h 1855204"/>
                <a:gd name="connsiteX7" fmla="*/ 1938676 w 2380688"/>
                <a:gd name="connsiteY7" fmla="*/ 280404 h 1855204"/>
                <a:gd name="connsiteX8" fmla="*/ 1487826 w 2380688"/>
                <a:gd name="connsiteY8" fmla="*/ 134354 h 1855204"/>
                <a:gd name="connsiteX9" fmla="*/ 1621176 w 2380688"/>
                <a:gd name="connsiteY9" fmla="*/ 140704 h 1855204"/>
                <a:gd name="connsiteX10" fmla="*/ 2218076 w 2380688"/>
                <a:gd name="connsiteY10" fmla="*/ 147054 h 1855204"/>
                <a:gd name="connsiteX11" fmla="*/ 2199026 w 2380688"/>
                <a:gd name="connsiteY11" fmla="*/ 1848854 h 1855204"/>
                <a:gd name="connsiteX12" fmla="*/ 173376 w 2380688"/>
                <a:gd name="connsiteY12" fmla="*/ 1855204 h 1855204"/>
                <a:gd name="connsiteX13" fmla="*/ 192426 w 2380688"/>
                <a:gd name="connsiteY13" fmla="*/ 134354 h 1855204"/>
                <a:gd name="connsiteX14" fmla="*/ 909976 w 2380688"/>
                <a:gd name="connsiteY14" fmla="*/ 134354 h 1855204"/>
                <a:gd name="connsiteX0" fmla="*/ 736600 w 2207312"/>
                <a:gd name="connsiteY0" fmla="*/ 134354 h 1855204"/>
                <a:gd name="connsiteX1" fmla="*/ 374650 w 2207312"/>
                <a:gd name="connsiteY1" fmla="*/ 324854 h 1855204"/>
                <a:gd name="connsiteX2" fmla="*/ 114300 w 2207312"/>
                <a:gd name="connsiteY2" fmla="*/ 712204 h 1855204"/>
                <a:gd name="connsiteX3" fmla="*/ 88900 w 2207312"/>
                <a:gd name="connsiteY3" fmla="*/ 1334504 h 1855204"/>
                <a:gd name="connsiteX4" fmla="*/ 635000 w 2207312"/>
                <a:gd name="connsiteY4" fmla="*/ 1817104 h 1855204"/>
                <a:gd name="connsiteX5" fmla="*/ 1752600 w 2207312"/>
                <a:gd name="connsiteY5" fmla="*/ 1563104 h 1855204"/>
                <a:gd name="connsiteX6" fmla="*/ 2038350 w 2207312"/>
                <a:gd name="connsiteY6" fmla="*/ 858254 h 1855204"/>
                <a:gd name="connsiteX7" fmla="*/ 1765300 w 2207312"/>
                <a:gd name="connsiteY7" fmla="*/ 280404 h 1855204"/>
                <a:gd name="connsiteX8" fmla="*/ 1314450 w 2207312"/>
                <a:gd name="connsiteY8" fmla="*/ 134354 h 1855204"/>
                <a:gd name="connsiteX9" fmla="*/ 1447800 w 2207312"/>
                <a:gd name="connsiteY9" fmla="*/ 140704 h 1855204"/>
                <a:gd name="connsiteX10" fmla="*/ 2044700 w 2207312"/>
                <a:gd name="connsiteY10" fmla="*/ 147054 h 1855204"/>
                <a:gd name="connsiteX11" fmla="*/ 2025650 w 2207312"/>
                <a:gd name="connsiteY11" fmla="*/ 1848854 h 1855204"/>
                <a:gd name="connsiteX12" fmla="*/ 0 w 2207312"/>
                <a:gd name="connsiteY12" fmla="*/ 1855204 h 1855204"/>
                <a:gd name="connsiteX13" fmla="*/ 19050 w 2207312"/>
                <a:gd name="connsiteY13" fmla="*/ 134354 h 1855204"/>
                <a:gd name="connsiteX14" fmla="*/ 736600 w 2207312"/>
                <a:gd name="connsiteY14" fmla="*/ 134354 h 1855204"/>
                <a:gd name="connsiteX0" fmla="*/ 736600 w 2044700"/>
                <a:gd name="connsiteY0" fmla="*/ 134354 h 1855204"/>
                <a:gd name="connsiteX1" fmla="*/ 374650 w 2044700"/>
                <a:gd name="connsiteY1" fmla="*/ 324854 h 1855204"/>
                <a:gd name="connsiteX2" fmla="*/ 114300 w 2044700"/>
                <a:gd name="connsiteY2" fmla="*/ 712204 h 1855204"/>
                <a:gd name="connsiteX3" fmla="*/ 88900 w 2044700"/>
                <a:gd name="connsiteY3" fmla="*/ 1334504 h 1855204"/>
                <a:gd name="connsiteX4" fmla="*/ 635000 w 2044700"/>
                <a:gd name="connsiteY4" fmla="*/ 1817104 h 1855204"/>
                <a:gd name="connsiteX5" fmla="*/ 1752600 w 2044700"/>
                <a:gd name="connsiteY5" fmla="*/ 1563104 h 1855204"/>
                <a:gd name="connsiteX6" fmla="*/ 2038350 w 2044700"/>
                <a:gd name="connsiteY6" fmla="*/ 858254 h 1855204"/>
                <a:gd name="connsiteX7" fmla="*/ 1765300 w 2044700"/>
                <a:gd name="connsiteY7" fmla="*/ 280404 h 1855204"/>
                <a:gd name="connsiteX8" fmla="*/ 1314450 w 2044700"/>
                <a:gd name="connsiteY8" fmla="*/ 134354 h 1855204"/>
                <a:gd name="connsiteX9" fmla="*/ 1447800 w 2044700"/>
                <a:gd name="connsiteY9" fmla="*/ 140704 h 1855204"/>
                <a:gd name="connsiteX10" fmla="*/ 2044700 w 2044700"/>
                <a:gd name="connsiteY10" fmla="*/ 147054 h 1855204"/>
                <a:gd name="connsiteX11" fmla="*/ 2025650 w 2044700"/>
                <a:gd name="connsiteY11" fmla="*/ 1848854 h 1855204"/>
                <a:gd name="connsiteX12" fmla="*/ 0 w 2044700"/>
                <a:gd name="connsiteY12" fmla="*/ 1855204 h 1855204"/>
                <a:gd name="connsiteX13" fmla="*/ 19050 w 2044700"/>
                <a:gd name="connsiteY13" fmla="*/ 134354 h 1855204"/>
                <a:gd name="connsiteX14" fmla="*/ 736600 w 2044700"/>
                <a:gd name="connsiteY14" fmla="*/ 134354 h 1855204"/>
                <a:gd name="connsiteX0" fmla="*/ 736600 w 2044700"/>
                <a:gd name="connsiteY0" fmla="*/ 115018 h 1835868"/>
                <a:gd name="connsiteX1" fmla="*/ 374650 w 2044700"/>
                <a:gd name="connsiteY1" fmla="*/ 305518 h 1835868"/>
                <a:gd name="connsiteX2" fmla="*/ 114300 w 2044700"/>
                <a:gd name="connsiteY2" fmla="*/ 692868 h 1835868"/>
                <a:gd name="connsiteX3" fmla="*/ 88900 w 2044700"/>
                <a:gd name="connsiteY3" fmla="*/ 1315168 h 1835868"/>
                <a:gd name="connsiteX4" fmla="*/ 635000 w 2044700"/>
                <a:gd name="connsiteY4" fmla="*/ 1797768 h 1835868"/>
                <a:gd name="connsiteX5" fmla="*/ 1752600 w 2044700"/>
                <a:gd name="connsiteY5" fmla="*/ 1543768 h 1835868"/>
                <a:gd name="connsiteX6" fmla="*/ 2038350 w 2044700"/>
                <a:gd name="connsiteY6" fmla="*/ 838918 h 1835868"/>
                <a:gd name="connsiteX7" fmla="*/ 1765300 w 2044700"/>
                <a:gd name="connsiteY7" fmla="*/ 261068 h 1835868"/>
                <a:gd name="connsiteX8" fmla="*/ 1314450 w 2044700"/>
                <a:gd name="connsiteY8" fmla="*/ 115018 h 1835868"/>
                <a:gd name="connsiteX9" fmla="*/ 1447800 w 2044700"/>
                <a:gd name="connsiteY9" fmla="*/ 121368 h 1835868"/>
                <a:gd name="connsiteX10" fmla="*/ 2044700 w 2044700"/>
                <a:gd name="connsiteY10" fmla="*/ 127718 h 1835868"/>
                <a:gd name="connsiteX11" fmla="*/ 2025650 w 2044700"/>
                <a:gd name="connsiteY11" fmla="*/ 1829518 h 1835868"/>
                <a:gd name="connsiteX12" fmla="*/ 0 w 2044700"/>
                <a:gd name="connsiteY12" fmla="*/ 1835868 h 1835868"/>
                <a:gd name="connsiteX13" fmla="*/ 19050 w 2044700"/>
                <a:gd name="connsiteY13" fmla="*/ 115018 h 1835868"/>
                <a:gd name="connsiteX14" fmla="*/ 736600 w 2044700"/>
                <a:gd name="connsiteY14" fmla="*/ 115018 h 1835868"/>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52600 w 2044700"/>
                <a:gd name="connsiteY5" fmla="*/ 14376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165100 w 2044700"/>
                <a:gd name="connsiteY3" fmla="*/ 12471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84261"/>
                <a:gd name="connsiteY0" fmla="*/ 116700 h 1837550"/>
                <a:gd name="connsiteX1" fmla="*/ 374650 w 2084261"/>
                <a:gd name="connsiteY1" fmla="*/ 307200 h 1837550"/>
                <a:gd name="connsiteX2" fmla="*/ 114300 w 2084261"/>
                <a:gd name="connsiteY2" fmla="*/ 694550 h 1837550"/>
                <a:gd name="connsiteX3" fmla="*/ 165100 w 2084261"/>
                <a:gd name="connsiteY3" fmla="*/ 1354950 h 1837550"/>
                <a:gd name="connsiteX4" fmla="*/ 635000 w 2084261"/>
                <a:gd name="connsiteY4" fmla="*/ 1799450 h 1837550"/>
                <a:gd name="connsiteX5" fmla="*/ 1733550 w 2084261"/>
                <a:gd name="connsiteY5" fmla="*/ 1507350 h 1837550"/>
                <a:gd name="connsiteX6" fmla="*/ 2038350 w 2084261"/>
                <a:gd name="connsiteY6" fmla="*/ 840600 h 1837550"/>
                <a:gd name="connsiteX7" fmla="*/ 1765300 w 2084261"/>
                <a:gd name="connsiteY7" fmla="*/ 262750 h 1837550"/>
                <a:gd name="connsiteX8" fmla="*/ 1314450 w 2084261"/>
                <a:gd name="connsiteY8" fmla="*/ 116700 h 1837550"/>
                <a:gd name="connsiteX9" fmla="*/ 1447800 w 2084261"/>
                <a:gd name="connsiteY9" fmla="*/ 116700 h 1837550"/>
                <a:gd name="connsiteX10" fmla="*/ 2044700 w 2084261"/>
                <a:gd name="connsiteY10" fmla="*/ 129400 h 1837550"/>
                <a:gd name="connsiteX11" fmla="*/ 2025650 w 2084261"/>
                <a:gd name="connsiteY11" fmla="*/ 1831200 h 1837550"/>
                <a:gd name="connsiteX12" fmla="*/ 0 w 2084261"/>
                <a:gd name="connsiteY12" fmla="*/ 1837550 h 1837550"/>
                <a:gd name="connsiteX13" fmla="*/ 19050 w 2084261"/>
                <a:gd name="connsiteY13" fmla="*/ 116700 h 1837550"/>
                <a:gd name="connsiteX14" fmla="*/ 736600 w 2084261"/>
                <a:gd name="connsiteY14" fmla="*/ 116700 h 1837550"/>
                <a:gd name="connsiteX0" fmla="*/ 736600 w 2084261"/>
                <a:gd name="connsiteY0" fmla="*/ 10819 h 1731669"/>
                <a:gd name="connsiteX1" fmla="*/ 374650 w 2084261"/>
                <a:gd name="connsiteY1" fmla="*/ 201319 h 1731669"/>
                <a:gd name="connsiteX2" fmla="*/ 114300 w 2084261"/>
                <a:gd name="connsiteY2" fmla="*/ 588669 h 1731669"/>
                <a:gd name="connsiteX3" fmla="*/ 165100 w 2084261"/>
                <a:gd name="connsiteY3" fmla="*/ 1249069 h 1731669"/>
                <a:gd name="connsiteX4" fmla="*/ 635000 w 2084261"/>
                <a:gd name="connsiteY4" fmla="*/ 1693569 h 1731669"/>
                <a:gd name="connsiteX5" fmla="*/ 1733550 w 2084261"/>
                <a:gd name="connsiteY5" fmla="*/ 1401469 h 1731669"/>
                <a:gd name="connsiteX6" fmla="*/ 2038350 w 2084261"/>
                <a:gd name="connsiteY6" fmla="*/ 734719 h 1731669"/>
                <a:gd name="connsiteX7" fmla="*/ 1765300 w 2084261"/>
                <a:gd name="connsiteY7" fmla="*/ 156869 h 1731669"/>
                <a:gd name="connsiteX8" fmla="*/ 1314450 w 2084261"/>
                <a:gd name="connsiteY8" fmla="*/ 10819 h 1731669"/>
                <a:gd name="connsiteX9" fmla="*/ 1447800 w 2084261"/>
                <a:gd name="connsiteY9" fmla="*/ 10819 h 1731669"/>
                <a:gd name="connsiteX10" fmla="*/ 2044700 w 2084261"/>
                <a:gd name="connsiteY10" fmla="*/ 23519 h 1731669"/>
                <a:gd name="connsiteX11" fmla="*/ 2025650 w 2084261"/>
                <a:gd name="connsiteY11" fmla="*/ 1725319 h 1731669"/>
                <a:gd name="connsiteX12" fmla="*/ 0 w 2084261"/>
                <a:gd name="connsiteY12" fmla="*/ 1731669 h 1731669"/>
                <a:gd name="connsiteX13" fmla="*/ 19050 w 2084261"/>
                <a:gd name="connsiteY13" fmla="*/ 10819 h 1731669"/>
                <a:gd name="connsiteX14" fmla="*/ 736600 w 2084261"/>
                <a:gd name="connsiteY14" fmla="*/ 10819 h 1731669"/>
                <a:gd name="connsiteX0" fmla="*/ 736600 w 2212758"/>
                <a:gd name="connsiteY0" fmla="*/ 11057 h 1853744"/>
                <a:gd name="connsiteX1" fmla="*/ 374650 w 2212758"/>
                <a:gd name="connsiteY1" fmla="*/ 201557 h 1853744"/>
                <a:gd name="connsiteX2" fmla="*/ 114300 w 2212758"/>
                <a:gd name="connsiteY2" fmla="*/ 588907 h 1853744"/>
                <a:gd name="connsiteX3" fmla="*/ 165100 w 2212758"/>
                <a:gd name="connsiteY3" fmla="*/ 1249307 h 1853744"/>
                <a:gd name="connsiteX4" fmla="*/ 635000 w 2212758"/>
                <a:gd name="connsiteY4" fmla="*/ 1693807 h 1853744"/>
                <a:gd name="connsiteX5" fmla="*/ 1733550 w 2212758"/>
                <a:gd name="connsiteY5" fmla="*/ 1401707 h 1853744"/>
                <a:gd name="connsiteX6" fmla="*/ 2038350 w 2212758"/>
                <a:gd name="connsiteY6" fmla="*/ 734957 h 1853744"/>
                <a:gd name="connsiteX7" fmla="*/ 1765300 w 2212758"/>
                <a:gd name="connsiteY7" fmla="*/ 157107 h 1853744"/>
                <a:gd name="connsiteX8" fmla="*/ 1314450 w 2212758"/>
                <a:gd name="connsiteY8" fmla="*/ 11057 h 1853744"/>
                <a:gd name="connsiteX9" fmla="*/ 1447800 w 2212758"/>
                <a:gd name="connsiteY9" fmla="*/ 11057 h 1853744"/>
                <a:gd name="connsiteX10" fmla="*/ 2057400 w 2212758"/>
                <a:gd name="connsiteY10" fmla="*/ 17407 h 1853744"/>
                <a:gd name="connsiteX11" fmla="*/ 2025650 w 2212758"/>
                <a:gd name="connsiteY11" fmla="*/ 1725557 h 1853744"/>
                <a:gd name="connsiteX12" fmla="*/ 0 w 2212758"/>
                <a:gd name="connsiteY12" fmla="*/ 1731907 h 1853744"/>
                <a:gd name="connsiteX13" fmla="*/ 19050 w 2212758"/>
                <a:gd name="connsiteY13" fmla="*/ 11057 h 1853744"/>
                <a:gd name="connsiteX14" fmla="*/ 736600 w 2212758"/>
                <a:gd name="connsiteY14" fmla="*/ 11057 h 1853744"/>
                <a:gd name="connsiteX0" fmla="*/ 736600 w 2057400"/>
                <a:gd name="connsiteY0" fmla="*/ 11057 h 1853744"/>
                <a:gd name="connsiteX1" fmla="*/ 374650 w 2057400"/>
                <a:gd name="connsiteY1" fmla="*/ 201557 h 1853744"/>
                <a:gd name="connsiteX2" fmla="*/ 114300 w 2057400"/>
                <a:gd name="connsiteY2" fmla="*/ 588907 h 1853744"/>
                <a:gd name="connsiteX3" fmla="*/ 165100 w 2057400"/>
                <a:gd name="connsiteY3" fmla="*/ 1249307 h 1853744"/>
                <a:gd name="connsiteX4" fmla="*/ 635000 w 2057400"/>
                <a:gd name="connsiteY4" fmla="*/ 1693807 h 1853744"/>
                <a:gd name="connsiteX5" fmla="*/ 1733550 w 2057400"/>
                <a:gd name="connsiteY5" fmla="*/ 1401707 h 1853744"/>
                <a:gd name="connsiteX6" fmla="*/ 2038350 w 2057400"/>
                <a:gd name="connsiteY6" fmla="*/ 734957 h 1853744"/>
                <a:gd name="connsiteX7" fmla="*/ 1765300 w 2057400"/>
                <a:gd name="connsiteY7" fmla="*/ 157107 h 1853744"/>
                <a:gd name="connsiteX8" fmla="*/ 1314450 w 2057400"/>
                <a:gd name="connsiteY8" fmla="*/ 11057 h 1853744"/>
                <a:gd name="connsiteX9" fmla="*/ 1447800 w 2057400"/>
                <a:gd name="connsiteY9" fmla="*/ 11057 h 1853744"/>
                <a:gd name="connsiteX10" fmla="*/ 2057400 w 2057400"/>
                <a:gd name="connsiteY10" fmla="*/ 17407 h 1853744"/>
                <a:gd name="connsiteX11" fmla="*/ 2025650 w 2057400"/>
                <a:gd name="connsiteY11" fmla="*/ 1725557 h 1853744"/>
                <a:gd name="connsiteX12" fmla="*/ 0 w 2057400"/>
                <a:gd name="connsiteY12" fmla="*/ 1731907 h 1853744"/>
                <a:gd name="connsiteX13" fmla="*/ 19050 w 2057400"/>
                <a:gd name="connsiteY13" fmla="*/ 11057 h 1853744"/>
                <a:gd name="connsiteX14" fmla="*/ 736600 w 2057400"/>
                <a:gd name="connsiteY14" fmla="*/ 11057 h 1853744"/>
                <a:gd name="connsiteX0" fmla="*/ 736600 w 2057400"/>
                <a:gd name="connsiteY0" fmla="*/ 11057 h 1731907"/>
                <a:gd name="connsiteX1" fmla="*/ 374650 w 2057400"/>
                <a:gd name="connsiteY1" fmla="*/ 201557 h 1731907"/>
                <a:gd name="connsiteX2" fmla="*/ 114300 w 2057400"/>
                <a:gd name="connsiteY2" fmla="*/ 588907 h 1731907"/>
                <a:gd name="connsiteX3" fmla="*/ 165100 w 2057400"/>
                <a:gd name="connsiteY3" fmla="*/ 1249307 h 1731907"/>
                <a:gd name="connsiteX4" fmla="*/ 635000 w 2057400"/>
                <a:gd name="connsiteY4" fmla="*/ 1693807 h 1731907"/>
                <a:gd name="connsiteX5" fmla="*/ 1733550 w 2057400"/>
                <a:gd name="connsiteY5" fmla="*/ 1401707 h 1731907"/>
                <a:gd name="connsiteX6" fmla="*/ 2038350 w 2057400"/>
                <a:gd name="connsiteY6" fmla="*/ 734957 h 1731907"/>
                <a:gd name="connsiteX7" fmla="*/ 1765300 w 2057400"/>
                <a:gd name="connsiteY7" fmla="*/ 157107 h 1731907"/>
                <a:gd name="connsiteX8" fmla="*/ 1314450 w 2057400"/>
                <a:gd name="connsiteY8" fmla="*/ 11057 h 1731907"/>
                <a:gd name="connsiteX9" fmla="*/ 1447800 w 2057400"/>
                <a:gd name="connsiteY9" fmla="*/ 11057 h 1731907"/>
                <a:gd name="connsiteX10" fmla="*/ 2057400 w 2057400"/>
                <a:gd name="connsiteY10" fmla="*/ 17407 h 1731907"/>
                <a:gd name="connsiteX11" fmla="*/ 2025650 w 2057400"/>
                <a:gd name="connsiteY11" fmla="*/ 1725557 h 1731907"/>
                <a:gd name="connsiteX12" fmla="*/ 0 w 2057400"/>
                <a:gd name="connsiteY12" fmla="*/ 1731907 h 1731907"/>
                <a:gd name="connsiteX13" fmla="*/ 19050 w 2057400"/>
                <a:gd name="connsiteY13" fmla="*/ 11057 h 1731907"/>
                <a:gd name="connsiteX14" fmla="*/ 736600 w 2057400"/>
                <a:gd name="connsiteY14" fmla="*/ 11057 h 1731907"/>
                <a:gd name="connsiteX0" fmla="*/ 736600 w 2182446"/>
                <a:gd name="connsiteY0" fmla="*/ 12700 h 1856798"/>
                <a:gd name="connsiteX1" fmla="*/ 374650 w 2182446"/>
                <a:gd name="connsiteY1" fmla="*/ 203200 h 1856798"/>
                <a:gd name="connsiteX2" fmla="*/ 114300 w 2182446"/>
                <a:gd name="connsiteY2" fmla="*/ 590550 h 1856798"/>
                <a:gd name="connsiteX3" fmla="*/ 165100 w 2182446"/>
                <a:gd name="connsiteY3" fmla="*/ 1250950 h 1856798"/>
                <a:gd name="connsiteX4" fmla="*/ 635000 w 2182446"/>
                <a:gd name="connsiteY4" fmla="*/ 1695450 h 1856798"/>
                <a:gd name="connsiteX5" fmla="*/ 1733550 w 2182446"/>
                <a:gd name="connsiteY5" fmla="*/ 1403350 h 1856798"/>
                <a:gd name="connsiteX6" fmla="*/ 2038350 w 2182446"/>
                <a:gd name="connsiteY6" fmla="*/ 736600 h 1856798"/>
                <a:gd name="connsiteX7" fmla="*/ 1765300 w 2182446"/>
                <a:gd name="connsiteY7" fmla="*/ 158750 h 1856798"/>
                <a:gd name="connsiteX8" fmla="*/ 1314450 w 2182446"/>
                <a:gd name="connsiteY8" fmla="*/ 12700 h 1856798"/>
                <a:gd name="connsiteX9" fmla="*/ 1447800 w 2182446"/>
                <a:gd name="connsiteY9" fmla="*/ 12700 h 1856798"/>
                <a:gd name="connsiteX10" fmla="*/ 2051050 w 2182446"/>
                <a:gd name="connsiteY10" fmla="*/ 0 h 1856798"/>
                <a:gd name="connsiteX11" fmla="*/ 2025650 w 2182446"/>
                <a:gd name="connsiteY11" fmla="*/ 1727200 h 1856798"/>
                <a:gd name="connsiteX12" fmla="*/ 0 w 2182446"/>
                <a:gd name="connsiteY12" fmla="*/ 1733550 h 1856798"/>
                <a:gd name="connsiteX13" fmla="*/ 19050 w 2182446"/>
                <a:gd name="connsiteY13" fmla="*/ 12700 h 1856798"/>
                <a:gd name="connsiteX14" fmla="*/ 736600 w 2182446"/>
                <a:gd name="connsiteY14" fmla="*/ 12700 h 1856798"/>
                <a:gd name="connsiteX0" fmla="*/ 736600 w 2051050"/>
                <a:gd name="connsiteY0" fmla="*/ 12700 h 1856798"/>
                <a:gd name="connsiteX1" fmla="*/ 374650 w 2051050"/>
                <a:gd name="connsiteY1" fmla="*/ 203200 h 1856798"/>
                <a:gd name="connsiteX2" fmla="*/ 114300 w 2051050"/>
                <a:gd name="connsiteY2" fmla="*/ 590550 h 1856798"/>
                <a:gd name="connsiteX3" fmla="*/ 165100 w 2051050"/>
                <a:gd name="connsiteY3" fmla="*/ 1250950 h 1856798"/>
                <a:gd name="connsiteX4" fmla="*/ 635000 w 2051050"/>
                <a:gd name="connsiteY4" fmla="*/ 1695450 h 1856798"/>
                <a:gd name="connsiteX5" fmla="*/ 1733550 w 2051050"/>
                <a:gd name="connsiteY5" fmla="*/ 1403350 h 1856798"/>
                <a:gd name="connsiteX6" fmla="*/ 2038350 w 2051050"/>
                <a:gd name="connsiteY6" fmla="*/ 736600 h 1856798"/>
                <a:gd name="connsiteX7" fmla="*/ 1765300 w 2051050"/>
                <a:gd name="connsiteY7" fmla="*/ 158750 h 1856798"/>
                <a:gd name="connsiteX8" fmla="*/ 1314450 w 2051050"/>
                <a:gd name="connsiteY8" fmla="*/ 12700 h 1856798"/>
                <a:gd name="connsiteX9" fmla="*/ 1447800 w 2051050"/>
                <a:gd name="connsiteY9" fmla="*/ 12700 h 1856798"/>
                <a:gd name="connsiteX10" fmla="*/ 2051050 w 2051050"/>
                <a:gd name="connsiteY10" fmla="*/ 0 h 1856798"/>
                <a:gd name="connsiteX11" fmla="*/ 2025650 w 2051050"/>
                <a:gd name="connsiteY11" fmla="*/ 1727200 h 1856798"/>
                <a:gd name="connsiteX12" fmla="*/ 0 w 2051050"/>
                <a:gd name="connsiteY12" fmla="*/ 1733550 h 1856798"/>
                <a:gd name="connsiteX13" fmla="*/ 19050 w 2051050"/>
                <a:gd name="connsiteY13" fmla="*/ 12700 h 1856798"/>
                <a:gd name="connsiteX14" fmla="*/ 736600 w 2051050"/>
                <a:gd name="connsiteY14" fmla="*/ 12700 h 1856798"/>
                <a:gd name="connsiteX0" fmla="*/ 736600 w 2051050"/>
                <a:gd name="connsiteY0" fmla="*/ 12700 h 1733550"/>
                <a:gd name="connsiteX1" fmla="*/ 374650 w 2051050"/>
                <a:gd name="connsiteY1" fmla="*/ 203200 h 1733550"/>
                <a:gd name="connsiteX2" fmla="*/ 114300 w 2051050"/>
                <a:gd name="connsiteY2" fmla="*/ 590550 h 1733550"/>
                <a:gd name="connsiteX3" fmla="*/ 165100 w 2051050"/>
                <a:gd name="connsiteY3" fmla="*/ 1250950 h 1733550"/>
                <a:gd name="connsiteX4" fmla="*/ 635000 w 2051050"/>
                <a:gd name="connsiteY4" fmla="*/ 1695450 h 1733550"/>
                <a:gd name="connsiteX5" fmla="*/ 1733550 w 2051050"/>
                <a:gd name="connsiteY5" fmla="*/ 1403350 h 1733550"/>
                <a:gd name="connsiteX6" fmla="*/ 2038350 w 2051050"/>
                <a:gd name="connsiteY6" fmla="*/ 736600 h 1733550"/>
                <a:gd name="connsiteX7" fmla="*/ 1765300 w 2051050"/>
                <a:gd name="connsiteY7" fmla="*/ 158750 h 1733550"/>
                <a:gd name="connsiteX8" fmla="*/ 1314450 w 2051050"/>
                <a:gd name="connsiteY8" fmla="*/ 12700 h 1733550"/>
                <a:gd name="connsiteX9" fmla="*/ 1447800 w 2051050"/>
                <a:gd name="connsiteY9" fmla="*/ 12700 h 1733550"/>
                <a:gd name="connsiteX10" fmla="*/ 2051050 w 2051050"/>
                <a:gd name="connsiteY10" fmla="*/ 0 h 1733550"/>
                <a:gd name="connsiteX11" fmla="*/ 2025650 w 2051050"/>
                <a:gd name="connsiteY11" fmla="*/ 1727200 h 1733550"/>
                <a:gd name="connsiteX12" fmla="*/ 0 w 2051050"/>
                <a:gd name="connsiteY12" fmla="*/ 1733550 h 1733550"/>
                <a:gd name="connsiteX13" fmla="*/ 19050 w 2051050"/>
                <a:gd name="connsiteY13" fmla="*/ 12700 h 1733550"/>
                <a:gd name="connsiteX14" fmla="*/ 736600 w 2051050"/>
                <a:gd name="connsiteY14" fmla="*/ 1270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1050" h="1733550">
                  <a:moveTo>
                    <a:pt x="736600" y="12700"/>
                  </a:moveTo>
                  <a:cubicBezTo>
                    <a:pt x="795867" y="44450"/>
                    <a:pt x="478367" y="106892"/>
                    <a:pt x="374650" y="203200"/>
                  </a:cubicBezTo>
                  <a:cubicBezTo>
                    <a:pt x="270933" y="299508"/>
                    <a:pt x="149225" y="415925"/>
                    <a:pt x="114300" y="590550"/>
                  </a:cubicBezTo>
                  <a:cubicBezTo>
                    <a:pt x="79375" y="765175"/>
                    <a:pt x="78317" y="1066800"/>
                    <a:pt x="165100" y="1250950"/>
                  </a:cubicBezTo>
                  <a:cubicBezTo>
                    <a:pt x="251883" y="1435100"/>
                    <a:pt x="373592" y="1670050"/>
                    <a:pt x="635000" y="1695450"/>
                  </a:cubicBezTo>
                  <a:cubicBezTo>
                    <a:pt x="896408" y="1720850"/>
                    <a:pt x="1499658" y="1563158"/>
                    <a:pt x="1733550" y="1403350"/>
                  </a:cubicBezTo>
                  <a:cubicBezTo>
                    <a:pt x="1967442" y="1243542"/>
                    <a:pt x="2033058" y="944033"/>
                    <a:pt x="2038350" y="736600"/>
                  </a:cubicBezTo>
                  <a:cubicBezTo>
                    <a:pt x="2043642" y="529167"/>
                    <a:pt x="1885950" y="279400"/>
                    <a:pt x="1765300" y="158750"/>
                  </a:cubicBezTo>
                  <a:cubicBezTo>
                    <a:pt x="1644650" y="38100"/>
                    <a:pt x="1367367" y="37042"/>
                    <a:pt x="1314450" y="12700"/>
                  </a:cubicBezTo>
                  <a:cubicBezTo>
                    <a:pt x="1261533" y="-11642"/>
                    <a:pt x="1325033" y="14817"/>
                    <a:pt x="1447800" y="12700"/>
                  </a:cubicBezTo>
                  <a:lnTo>
                    <a:pt x="2051050" y="0"/>
                  </a:lnTo>
                  <a:lnTo>
                    <a:pt x="2025650" y="1727200"/>
                  </a:lnTo>
                  <a:lnTo>
                    <a:pt x="0" y="1733550"/>
                  </a:lnTo>
                  <a:lnTo>
                    <a:pt x="19050" y="12700"/>
                  </a:lnTo>
                  <a:lnTo>
                    <a:pt x="736600" y="1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e 44"/>
          <p:cNvGrpSpPr/>
          <p:nvPr/>
        </p:nvGrpSpPr>
        <p:grpSpPr>
          <a:xfrm rot="16389844">
            <a:off x="1545658" y="4633889"/>
            <a:ext cx="450933" cy="829998"/>
            <a:chOff x="-26857" y="393708"/>
            <a:chExt cx="5560353" cy="6069758"/>
          </a:xfrm>
          <a:solidFill>
            <a:schemeClr val="accent1">
              <a:lumMod val="40000"/>
              <a:lumOff val="60000"/>
            </a:schemeClr>
          </a:solidFill>
          <a:scene3d>
            <a:camera prst="orthographicFront">
              <a:rot lat="10800000" lon="0" rev="0"/>
            </a:camera>
            <a:lightRig rig="threePt" dir="t"/>
          </a:scene3d>
        </p:grpSpPr>
        <p:pic>
          <p:nvPicPr>
            <p:cNvPr id="52" name="Picture 2" descr="C:\Users\darty\Dropbox\dossiers communs 2 ordinateurs\compression Vasculab\anatomie M Inf\mollet.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8011" t="14300" r="39915" b="60434"/>
            <a:stretch/>
          </p:blipFill>
          <p:spPr bwMode="auto">
            <a:xfrm>
              <a:off x="323528" y="556280"/>
              <a:ext cx="5091146" cy="5515410"/>
            </a:xfrm>
            <a:prstGeom prst="rect">
              <a:avLst/>
            </a:prstGeom>
            <a:grpFill/>
            <a:ln>
              <a:noFill/>
            </a:ln>
            <a:extLst/>
          </p:spPr>
        </p:pic>
        <p:sp>
          <p:nvSpPr>
            <p:cNvPr id="53" name="Forme libre 52"/>
            <p:cNvSpPr/>
            <p:nvPr/>
          </p:nvSpPr>
          <p:spPr>
            <a:xfrm>
              <a:off x="256243" y="502427"/>
              <a:ext cx="2205156" cy="3559719"/>
            </a:xfrm>
            <a:custGeom>
              <a:avLst/>
              <a:gdLst>
                <a:gd name="connsiteX0" fmla="*/ 285835 w 1322321"/>
                <a:gd name="connsiteY0" fmla="*/ 2391580 h 2583568"/>
                <a:gd name="connsiteX1" fmla="*/ 463256 w 1322321"/>
                <a:gd name="connsiteY1" fmla="*/ 1832022 h 2583568"/>
                <a:gd name="connsiteX2" fmla="*/ 504199 w 1322321"/>
                <a:gd name="connsiteY2" fmla="*/ 1791079 h 2583568"/>
                <a:gd name="connsiteX3" fmla="*/ 586086 w 1322321"/>
                <a:gd name="connsiteY3" fmla="*/ 1422589 h 2583568"/>
                <a:gd name="connsiteX4" fmla="*/ 654325 w 1322321"/>
                <a:gd name="connsiteY4" fmla="*/ 999509 h 2583568"/>
                <a:gd name="connsiteX5" fmla="*/ 872689 w 1322321"/>
                <a:gd name="connsiteY5" fmla="*/ 644667 h 2583568"/>
                <a:gd name="connsiteX6" fmla="*/ 1295769 w 1322321"/>
                <a:gd name="connsiteY6" fmla="*/ 221586 h 2583568"/>
                <a:gd name="connsiteX7" fmla="*/ 1254826 w 1322321"/>
                <a:gd name="connsiteY7" fmla="*/ 221586 h 2583568"/>
                <a:gd name="connsiteX8" fmla="*/ 1063757 w 1322321"/>
                <a:gd name="connsiteY8" fmla="*/ 3222 h 2583568"/>
                <a:gd name="connsiteX9" fmla="*/ 449608 w 1322321"/>
                <a:gd name="connsiteY9" fmla="*/ 412655 h 2583568"/>
                <a:gd name="connsiteX10" fmla="*/ 272187 w 1322321"/>
                <a:gd name="connsiteY10" fmla="*/ 876679 h 2583568"/>
                <a:gd name="connsiteX11" fmla="*/ 81119 w 1322321"/>
                <a:gd name="connsiteY11" fmla="*/ 1695544 h 2583568"/>
                <a:gd name="connsiteX12" fmla="*/ 12880 w 1322321"/>
                <a:gd name="connsiteY12" fmla="*/ 2487115 h 2583568"/>
                <a:gd name="connsiteX13" fmla="*/ 326778 w 1322321"/>
                <a:gd name="connsiteY13" fmla="*/ 2541706 h 2583568"/>
                <a:gd name="connsiteX0" fmla="*/ 285835 w 2347933"/>
                <a:gd name="connsiteY0" fmla="*/ 3058898 h 3250886"/>
                <a:gd name="connsiteX1" fmla="*/ 463256 w 2347933"/>
                <a:gd name="connsiteY1" fmla="*/ 2499340 h 3250886"/>
                <a:gd name="connsiteX2" fmla="*/ 504199 w 2347933"/>
                <a:gd name="connsiteY2" fmla="*/ 2458397 h 3250886"/>
                <a:gd name="connsiteX3" fmla="*/ 586086 w 2347933"/>
                <a:gd name="connsiteY3" fmla="*/ 2089907 h 3250886"/>
                <a:gd name="connsiteX4" fmla="*/ 654325 w 2347933"/>
                <a:gd name="connsiteY4" fmla="*/ 1666827 h 3250886"/>
                <a:gd name="connsiteX5" fmla="*/ 872689 w 2347933"/>
                <a:gd name="connsiteY5" fmla="*/ 1311985 h 3250886"/>
                <a:gd name="connsiteX6" fmla="*/ 1295769 w 2347933"/>
                <a:gd name="connsiteY6" fmla="*/ 888904 h 3250886"/>
                <a:gd name="connsiteX7" fmla="*/ 2346647 w 2347933"/>
                <a:gd name="connsiteY7" fmla="*/ 1800 h 3250886"/>
                <a:gd name="connsiteX8" fmla="*/ 1063757 w 2347933"/>
                <a:gd name="connsiteY8" fmla="*/ 670540 h 3250886"/>
                <a:gd name="connsiteX9" fmla="*/ 449608 w 2347933"/>
                <a:gd name="connsiteY9" fmla="*/ 1079973 h 3250886"/>
                <a:gd name="connsiteX10" fmla="*/ 272187 w 2347933"/>
                <a:gd name="connsiteY10" fmla="*/ 1543997 h 3250886"/>
                <a:gd name="connsiteX11" fmla="*/ 81119 w 2347933"/>
                <a:gd name="connsiteY11" fmla="*/ 2362862 h 3250886"/>
                <a:gd name="connsiteX12" fmla="*/ 12880 w 2347933"/>
                <a:gd name="connsiteY12" fmla="*/ 3154433 h 3250886"/>
                <a:gd name="connsiteX13" fmla="*/ 326778 w 2347933"/>
                <a:gd name="connsiteY13" fmla="*/ 3209024 h 3250886"/>
                <a:gd name="connsiteX0" fmla="*/ 285835 w 2347933"/>
                <a:gd name="connsiteY0" fmla="*/ 3303478 h 3495466"/>
                <a:gd name="connsiteX1" fmla="*/ 463256 w 2347933"/>
                <a:gd name="connsiteY1" fmla="*/ 2743920 h 3495466"/>
                <a:gd name="connsiteX2" fmla="*/ 504199 w 2347933"/>
                <a:gd name="connsiteY2" fmla="*/ 2702977 h 3495466"/>
                <a:gd name="connsiteX3" fmla="*/ 586086 w 2347933"/>
                <a:gd name="connsiteY3" fmla="*/ 2334487 h 3495466"/>
                <a:gd name="connsiteX4" fmla="*/ 654325 w 2347933"/>
                <a:gd name="connsiteY4" fmla="*/ 1911407 h 3495466"/>
                <a:gd name="connsiteX5" fmla="*/ 872689 w 2347933"/>
                <a:gd name="connsiteY5" fmla="*/ 1556565 h 3495466"/>
                <a:gd name="connsiteX6" fmla="*/ 1295769 w 2347933"/>
                <a:gd name="connsiteY6" fmla="*/ 1133484 h 3495466"/>
                <a:gd name="connsiteX7" fmla="*/ 2346647 w 2347933"/>
                <a:gd name="connsiteY7" fmla="*/ 246380 h 3495466"/>
                <a:gd name="connsiteX8" fmla="*/ 1063757 w 2347933"/>
                <a:gd name="connsiteY8" fmla="*/ 915120 h 3495466"/>
                <a:gd name="connsiteX9" fmla="*/ 244892 w 2347933"/>
                <a:gd name="connsiteY9" fmla="*/ 14368 h 3495466"/>
                <a:gd name="connsiteX10" fmla="*/ 272187 w 2347933"/>
                <a:gd name="connsiteY10" fmla="*/ 1788577 h 3495466"/>
                <a:gd name="connsiteX11" fmla="*/ 81119 w 2347933"/>
                <a:gd name="connsiteY11" fmla="*/ 2607442 h 3495466"/>
                <a:gd name="connsiteX12" fmla="*/ 12880 w 2347933"/>
                <a:gd name="connsiteY12" fmla="*/ 3399013 h 3495466"/>
                <a:gd name="connsiteX13" fmla="*/ 326778 w 2347933"/>
                <a:gd name="connsiteY13" fmla="*/ 3453604 h 3495466"/>
                <a:gd name="connsiteX0" fmla="*/ 284638 w 2346736"/>
                <a:gd name="connsiteY0" fmla="*/ 3303478 h 3495466"/>
                <a:gd name="connsiteX1" fmla="*/ 462059 w 2346736"/>
                <a:gd name="connsiteY1" fmla="*/ 2743920 h 3495466"/>
                <a:gd name="connsiteX2" fmla="*/ 503002 w 2346736"/>
                <a:gd name="connsiteY2" fmla="*/ 2702977 h 3495466"/>
                <a:gd name="connsiteX3" fmla="*/ 584889 w 2346736"/>
                <a:gd name="connsiteY3" fmla="*/ 2334487 h 3495466"/>
                <a:gd name="connsiteX4" fmla="*/ 653128 w 2346736"/>
                <a:gd name="connsiteY4" fmla="*/ 1911407 h 3495466"/>
                <a:gd name="connsiteX5" fmla="*/ 871492 w 2346736"/>
                <a:gd name="connsiteY5" fmla="*/ 1556565 h 3495466"/>
                <a:gd name="connsiteX6" fmla="*/ 1294572 w 2346736"/>
                <a:gd name="connsiteY6" fmla="*/ 1133484 h 3495466"/>
                <a:gd name="connsiteX7" fmla="*/ 2345450 w 2346736"/>
                <a:gd name="connsiteY7" fmla="*/ 246380 h 3495466"/>
                <a:gd name="connsiteX8" fmla="*/ 1062560 w 2346736"/>
                <a:gd name="connsiteY8" fmla="*/ 915120 h 3495466"/>
                <a:gd name="connsiteX9" fmla="*/ 243695 w 2346736"/>
                <a:gd name="connsiteY9" fmla="*/ 14368 h 3495466"/>
                <a:gd name="connsiteX10" fmla="*/ 270990 w 2346736"/>
                <a:gd name="connsiteY10" fmla="*/ 1788577 h 3495466"/>
                <a:gd name="connsiteX11" fmla="*/ 202752 w 2346736"/>
                <a:gd name="connsiteY11" fmla="*/ 2075180 h 3495466"/>
                <a:gd name="connsiteX12" fmla="*/ 79922 w 2346736"/>
                <a:gd name="connsiteY12" fmla="*/ 2607442 h 3495466"/>
                <a:gd name="connsiteX13" fmla="*/ 11683 w 2346736"/>
                <a:gd name="connsiteY13" fmla="*/ 3399013 h 3495466"/>
                <a:gd name="connsiteX14" fmla="*/ 325581 w 2346736"/>
                <a:gd name="connsiteY14" fmla="*/ 3453604 h 3495466"/>
                <a:gd name="connsiteX0" fmla="*/ 284638 w 2346736"/>
                <a:gd name="connsiteY0" fmla="*/ 3312741 h 3504729"/>
                <a:gd name="connsiteX1" fmla="*/ 462059 w 2346736"/>
                <a:gd name="connsiteY1" fmla="*/ 2753183 h 3504729"/>
                <a:gd name="connsiteX2" fmla="*/ 503002 w 2346736"/>
                <a:gd name="connsiteY2" fmla="*/ 2712240 h 3504729"/>
                <a:gd name="connsiteX3" fmla="*/ 584889 w 2346736"/>
                <a:gd name="connsiteY3" fmla="*/ 2343750 h 3504729"/>
                <a:gd name="connsiteX4" fmla="*/ 653128 w 2346736"/>
                <a:gd name="connsiteY4" fmla="*/ 1920670 h 3504729"/>
                <a:gd name="connsiteX5" fmla="*/ 871492 w 2346736"/>
                <a:gd name="connsiteY5" fmla="*/ 1565828 h 3504729"/>
                <a:gd name="connsiteX6" fmla="*/ 1294572 w 2346736"/>
                <a:gd name="connsiteY6" fmla="*/ 1142747 h 3504729"/>
                <a:gd name="connsiteX7" fmla="*/ 2345450 w 2346736"/>
                <a:gd name="connsiteY7" fmla="*/ 255643 h 3504729"/>
                <a:gd name="connsiteX8" fmla="*/ 1062560 w 2346736"/>
                <a:gd name="connsiteY8" fmla="*/ 924383 h 3504729"/>
                <a:gd name="connsiteX9" fmla="*/ 243695 w 2346736"/>
                <a:gd name="connsiteY9" fmla="*/ 23631 h 3504729"/>
                <a:gd name="connsiteX10" fmla="*/ 202752 w 2346736"/>
                <a:gd name="connsiteY10" fmla="*/ 2084443 h 3504729"/>
                <a:gd name="connsiteX11" fmla="*/ 79922 w 2346736"/>
                <a:gd name="connsiteY11" fmla="*/ 2616705 h 3504729"/>
                <a:gd name="connsiteX12" fmla="*/ 11683 w 2346736"/>
                <a:gd name="connsiteY12" fmla="*/ 3408276 h 3504729"/>
                <a:gd name="connsiteX13" fmla="*/ 325581 w 2346736"/>
                <a:gd name="connsiteY13" fmla="*/ 3462867 h 3504729"/>
                <a:gd name="connsiteX0" fmla="*/ 284638 w 2346736"/>
                <a:gd name="connsiteY0" fmla="*/ 3333787 h 3525775"/>
                <a:gd name="connsiteX1" fmla="*/ 462059 w 2346736"/>
                <a:gd name="connsiteY1" fmla="*/ 2774229 h 3525775"/>
                <a:gd name="connsiteX2" fmla="*/ 503002 w 2346736"/>
                <a:gd name="connsiteY2" fmla="*/ 2733286 h 3525775"/>
                <a:gd name="connsiteX3" fmla="*/ 584889 w 2346736"/>
                <a:gd name="connsiteY3" fmla="*/ 2364796 h 3525775"/>
                <a:gd name="connsiteX4" fmla="*/ 653128 w 2346736"/>
                <a:gd name="connsiteY4" fmla="*/ 1941716 h 3525775"/>
                <a:gd name="connsiteX5" fmla="*/ 871492 w 2346736"/>
                <a:gd name="connsiteY5" fmla="*/ 1586874 h 3525775"/>
                <a:gd name="connsiteX6" fmla="*/ 1294572 w 2346736"/>
                <a:gd name="connsiteY6" fmla="*/ 1163793 h 3525775"/>
                <a:gd name="connsiteX7" fmla="*/ 2345450 w 2346736"/>
                <a:gd name="connsiteY7" fmla="*/ 276689 h 3525775"/>
                <a:gd name="connsiteX8" fmla="*/ 1062560 w 2346736"/>
                <a:gd name="connsiteY8" fmla="*/ 945429 h 3525775"/>
                <a:gd name="connsiteX9" fmla="*/ 243695 w 2346736"/>
                <a:gd name="connsiteY9" fmla="*/ 44677 h 3525775"/>
                <a:gd name="connsiteX10" fmla="*/ 79922 w 2346736"/>
                <a:gd name="connsiteY10" fmla="*/ 2637751 h 3525775"/>
                <a:gd name="connsiteX11" fmla="*/ 11683 w 2346736"/>
                <a:gd name="connsiteY11" fmla="*/ 3429322 h 3525775"/>
                <a:gd name="connsiteX12" fmla="*/ 325581 w 2346736"/>
                <a:gd name="connsiteY12" fmla="*/ 3483913 h 3525775"/>
                <a:gd name="connsiteX0" fmla="*/ 274605 w 2336703"/>
                <a:gd name="connsiteY0" fmla="*/ 3371642 h 3563630"/>
                <a:gd name="connsiteX1" fmla="*/ 452026 w 2336703"/>
                <a:gd name="connsiteY1" fmla="*/ 2812084 h 3563630"/>
                <a:gd name="connsiteX2" fmla="*/ 492969 w 2336703"/>
                <a:gd name="connsiteY2" fmla="*/ 2771141 h 3563630"/>
                <a:gd name="connsiteX3" fmla="*/ 574856 w 2336703"/>
                <a:gd name="connsiteY3" fmla="*/ 2402651 h 3563630"/>
                <a:gd name="connsiteX4" fmla="*/ 643095 w 2336703"/>
                <a:gd name="connsiteY4" fmla="*/ 1979571 h 3563630"/>
                <a:gd name="connsiteX5" fmla="*/ 861459 w 2336703"/>
                <a:gd name="connsiteY5" fmla="*/ 1624729 h 3563630"/>
                <a:gd name="connsiteX6" fmla="*/ 1284539 w 2336703"/>
                <a:gd name="connsiteY6" fmla="*/ 1201648 h 3563630"/>
                <a:gd name="connsiteX7" fmla="*/ 2335417 w 2336703"/>
                <a:gd name="connsiteY7" fmla="*/ 314544 h 3563630"/>
                <a:gd name="connsiteX8" fmla="*/ 1052527 w 2336703"/>
                <a:gd name="connsiteY8" fmla="*/ 983284 h 3563630"/>
                <a:gd name="connsiteX9" fmla="*/ 233662 w 2336703"/>
                <a:gd name="connsiteY9" fmla="*/ 82532 h 3563630"/>
                <a:gd name="connsiteX10" fmla="*/ 1650 w 2336703"/>
                <a:gd name="connsiteY10" fmla="*/ 3467177 h 3563630"/>
                <a:gd name="connsiteX11" fmla="*/ 315548 w 2336703"/>
                <a:gd name="connsiteY11" fmla="*/ 3521768 h 3563630"/>
                <a:gd name="connsiteX0" fmla="*/ 285785 w 2347883"/>
                <a:gd name="connsiteY0" fmla="*/ 3410805 h 3789950"/>
                <a:gd name="connsiteX1" fmla="*/ 463206 w 2347883"/>
                <a:gd name="connsiteY1" fmla="*/ 2851247 h 3789950"/>
                <a:gd name="connsiteX2" fmla="*/ 504149 w 2347883"/>
                <a:gd name="connsiteY2" fmla="*/ 2810304 h 3789950"/>
                <a:gd name="connsiteX3" fmla="*/ 586036 w 2347883"/>
                <a:gd name="connsiteY3" fmla="*/ 2441814 h 3789950"/>
                <a:gd name="connsiteX4" fmla="*/ 654275 w 2347883"/>
                <a:gd name="connsiteY4" fmla="*/ 2018734 h 3789950"/>
                <a:gd name="connsiteX5" fmla="*/ 872639 w 2347883"/>
                <a:gd name="connsiteY5" fmla="*/ 1663892 h 3789950"/>
                <a:gd name="connsiteX6" fmla="*/ 1295719 w 2347883"/>
                <a:gd name="connsiteY6" fmla="*/ 1240811 h 3789950"/>
                <a:gd name="connsiteX7" fmla="*/ 2346597 w 2347883"/>
                <a:gd name="connsiteY7" fmla="*/ 353707 h 3789950"/>
                <a:gd name="connsiteX8" fmla="*/ 1063707 w 2347883"/>
                <a:gd name="connsiteY8" fmla="*/ 1022447 h 3789950"/>
                <a:gd name="connsiteX9" fmla="*/ 162955 w 2347883"/>
                <a:gd name="connsiteY9" fmla="*/ 80752 h 3789950"/>
                <a:gd name="connsiteX10" fmla="*/ 12830 w 2347883"/>
                <a:gd name="connsiteY10" fmla="*/ 3506340 h 3789950"/>
                <a:gd name="connsiteX11" fmla="*/ 326728 w 2347883"/>
                <a:gd name="connsiteY11" fmla="*/ 3560931 h 3789950"/>
                <a:gd name="connsiteX0" fmla="*/ 302730 w 2364918"/>
                <a:gd name="connsiteY0" fmla="*/ 3584823 h 3963968"/>
                <a:gd name="connsiteX1" fmla="*/ 480151 w 2364918"/>
                <a:gd name="connsiteY1" fmla="*/ 3025265 h 3963968"/>
                <a:gd name="connsiteX2" fmla="*/ 521094 w 2364918"/>
                <a:gd name="connsiteY2" fmla="*/ 2984322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480151 w 2364918"/>
                <a:gd name="connsiteY1" fmla="*/ 3025265 h 3963968"/>
                <a:gd name="connsiteX2" fmla="*/ 602981 w 2364918"/>
                <a:gd name="connsiteY2" fmla="*/ 2615832 h 3963968"/>
                <a:gd name="connsiteX3" fmla="*/ 671220 w 2364918"/>
                <a:gd name="connsiteY3" fmla="*/ 2192752 h 3963968"/>
                <a:gd name="connsiteX4" fmla="*/ 889584 w 2364918"/>
                <a:gd name="connsiteY4" fmla="*/ 1837910 h 3963968"/>
                <a:gd name="connsiteX5" fmla="*/ 1312664 w 2364918"/>
                <a:gd name="connsiteY5" fmla="*/ 1414829 h 3963968"/>
                <a:gd name="connsiteX6" fmla="*/ 2363542 w 2364918"/>
                <a:gd name="connsiteY6" fmla="*/ 527725 h 3963968"/>
                <a:gd name="connsiteX7" fmla="*/ 1503733 w 2364918"/>
                <a:gd name="connsiteY7" fmla="*/ 282065 h 3963968"/>
                <a:gd name="connsiteX8" fmla="*/ 179900 w 2364918"/>
                <a:gd name="connsiteY8" fmla="*/ 254770 h 3963968"/>
                <a:gd name="connsiteX9" fmla="*/ 29775 w 2364918"/>
                <a:gd name="connsiteY9" fmla="*/ 3680358 h 3963968"/>
                <a:gd name="connsiteX10" fmla="*/ 343673 w 2364918"/>
                <a:gd name="connsiteY10" fmla="*/ 3734949 h 3963968"/>
                <a:gd name="connsiteX0" fmla="*/ 302730 w 2364918"/>
                <a:gd name="connsiteY0" fmla="*/ 3584823 h 3963968"/>
                <a:gd name="connsiteX1" fmla="*/ 302729 w 2364918"/>
                <a:gd name="connsiteY1" fmla="*/ 3352812 h 3963968"/>
                <a:gd name="connsiteX2" fmla="*/ 480151 w 2364918"/>
                <a:gd name="connsiteY2" fmla="*/ 3025265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302729 w 2364918"/>
                <a:gd name="connsiteY1" fmla="*/ 3352812 h 3963968"/>
                <a:gd name="connsiteX2" fmla="*/ 493799 w 2364918"/>
                <a:gd name="connsiteY2" fmla="*/ 3066209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671220 w 2367988"/>
                <a:gd name="connsiteY4" fmla="*/ 2192752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712163 w 2367988"/>
                <a:gd name="connsiteY4" fmla="*/ 2233695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65736 w 2430994"/>
                <a:gd name="connsiteY0" fmla="*/ 3340406 h 3692517"/>
                <a:gd name="connsiteX1" fmla="*/ 365735 w 2430994"/>
                <a:gd name="connsiteY1" fmla="*/ 3108395 h 3692517"/>
                <a:gd name="connsiteX2" fmla="*/ 556805 w 2430994"/>
                <a:gd name="connsiteY2" fmla="*/ 2821792 h 3692517"/>
                <a:gd name="connsiteX3" fmla="*/ 665987 w 2430994"/>
                <a:gd name="connsiteY3" fmla="*/ 2371415 h 3692517"/>
                <a:gd name="connsiteX4" fmla="*/ 775169 w 2430994"/>
                <a:gd name="connsiteY4" fmla="*/ 1989278 h 3692517"/>
                <a:gd name="connsiteX5" fmla="*/ 952590 w 2430994"/>
                <a:gd name="connsiteY5" fmla="*/ 1593493 h 3692517"/>
                <a:gd name="connsiteX6" fmla="*/ 1375670 w 2430994"/>
                <a:gd name="connsiteY6" fmla="*/ 1170412 h 3692517"/>
                <a:gd name="connsiteX7" fmla="*/ 1880637 w 2430994"/>
                <a:gd name="connsiteY7" fmla="*/ 774628 h 3692517"/>
                <a:gd name="connsiteX8" fmla="*/ 2426548 w 2430994"/>
                <a:gd name="connsiteY8" fmla="*/ 283308 h 3692517"/>
                <a:gd name="connsiteX9" fmla="*/ 1566739 w 2430994"/>
                <a:gd name="connsiteY9" fmla="*/ 37648 h 3692517"/>
                <a:gd name="connsiteX10" fmla="*/ 133724 w 2430994"/>
                <a:gd name="connsiteY10" fmla="*/ 378842 h 3692517"/>
                <a:gd name="connsiteX11" fmla="*/ 92781 w 2430994"/>
                <a:gd name="connsiteY11" fmla="*/ 3435941 h 3692517"/>
                <a:gd name="connsiteX12" fmla="*/ 406679 w 2430994"/>
                <a:gd name="connsiteY12" fmla="*/ 3490532 h 3692517"/>
                <a:gd name="connsiteX0" fmla="*/ 364766 w 2430378"/>
                <a:gd name="connsiteY0" fmla="*/ 3265451 h 3617562"/>
                <a:gd name="connsiteX1" fmla="*/ 364765 w 2430378"/>
                <a:gd name="connsiteY1" fmla="*/ 3033440 h 3617562"/>
                <a:gd name="connsiteX2" fmla="*/ 555835 w 2430378"/>
                <a:gd name="connsiteY2" fmla="*/ 2746837 h 3617562"/>
                <a:gd name="connsiteX3" fmla="*/ 665017 w 2430378"/>
                <a:gd name="connsiteY3" fmla="*/ 2296460 h 3617562"/>
                <a:gd name="connsiteX4" fmla="*/ 774199 w 2430378"/>
                <a:gd name="connsiteY4" fmla="*/ 1914323 h 3617562"/>
                <a:gd name="connsiteX5" fmla="*/ 951620 w 2430378"/>
                <a:gd name="connsiteY5" fmla="*/ 1518538 h 3617562"/>
                <a:gd name="connsiteX6" fmla="*/ 1374700 w 2430378"/>
                <a:gd name="connsiteY6" fmla="*/ 1095457 h 3617562"/>
                <a:gd name="connsiteX7" fmla="*/ 1879667 w 2430378"/>
                <a:gd name="connsiteY7" fmla="*/ 699673 h 3617562"/>
                <a:gd name="connsiteX8" fmla="*/ 2425578 w 2430378"/>
                <a:gd name="connsiteY8" fmla="*/ 208353 h 3617562"/>
                <a:gd name="connsiteX9" fmla="*/ 1552121 w 2430378"/>
                <a:gd name="connsiteY9" fmla="*/ 99171 h 3617562"/>
                <a:gd name="connsiteX10" fmla="*/ 132754 w 2430378"/>
                <a:gd name="connsiteY10" fmla="*/ 303887 h 3617562"/>
                <a:gd name="connsiteX11" fmla="*/ 91811 w 2430378"/>
                <a:gd name="connsiteY11" fmla="*/ 3360986 h 3617562"/>
                <a:gd name="connsiteX12" fmla="*/ 405709 w 2430378"/>
                <a:gd name="connsiteY12" fmla="*/ 3415577 h 3617562"/>
                <a:gd name="connsiteX0" fmla="*/ 292343 w 2357955"/>
                <a:gd name="connsiteY0" fmla="*/ 3266071 h 3618182"/>
                <a:gd name="connsiteX1" fmla="*/ 292342 w 2357955"/>
                <a:gd name="connsiteY1" fmla="*/ 3034060 h 3618182"/>
                <a:gd name="connsiteX2" fmla="*/ 483412 w 2357955"/>
                <a:gd name="connsiteY2" fmla="*/ 2747457 h 3618182"/>
                <a:gd name="connsiteX3" fmla="*/ 592594 w 2357955"/>
                <a:gd name="connsiteY3" fmla="*/ 2297080 h 3618182"/>
                <a:gd name="connsiteX4" fmla="*/ 701776 w 2357955"/>
                <a:gd name="connsiteY4" fmla="*/ 1914943 h 3618182"/>
                <a:gd name="connsiteX5" fmla="*/ 879197 w 2357955"/>
                <a:gd name="connsiteY5" fmla="*/ 1519158 h 3618182"/>
                <a:gd name="connsiteX6" fmla="*/ 1302277 w 2357955"/>
                <a:gd name="connsiteY6" fmla="*/ 1096077 h 3618182"/>
                <a:gd name="connsiteX7" fmla="*/ 1807244 w 2357955"/>
                <a:gd name="connsiteY7" fmla="*/ 700293 h 3618182"/>
                <a:gd name="connsiteX8" fmla="*/ 2353155 w 2357955"/>
                <a:gd name="connsiteY8" fmla="*/ 208973 h 3618182"/>
                <a:gd name="connsiteX9" fmla="*/ 1479698 w 2357955"/>
                <a:gd name="connsiteY9" fmla="*/ 99791 h 3618182"/>
                <a:gd name="connsiteX10" fmla="*/ 278694 w 2357955"/>
                <a:gd name="connsiteY10" fmla="*/ 86143 h 3618182"/>
                <a:gd name="connsiteX11" fmla="*/ 60331 w 2357955"/>
                <a:gd name="connsiteY11" fmla="*/ 304507 h 3618182"/>
                <a:gd name="connsiteX12" fmla="*/ 19388 w 2357955"/>
                <a:gd name="connsiteY12" fmla="*/ 3361606 h 3618182"/>
                <a:gd name="connsiteX13" fmla="*/ 333286 w 2357955"/>
                <a:gd name="connsiteY13" fmla="*/ 3416197 h 3618182"/>
                <a:gd name="connsiteX0" fmla="*/ 275196 w 2340808"/>
                <a:gd name="connsiteY0" fmla="*/ 3196115 h 3531241"/>
                <a:gd name="connsiteX1" fmla="*/ 275195 w 2340808"/>
                <a:gd name="connsiteY1" fmla="*/ 2964104 h 3531241"/>
                <a:gd name="connsiteX2" fmla="*/ 466265 w 2340808"/>
                <a:gd name="connsiteY2" fmla="*/ 2677501 h 3531241"/>
                <a:gd name="connsiteX3" fmla="*/ 575447 w 2340808"/>
                <a:gd name="connsiteY3" fmla="*/ 2227124 h 3531241"/>
                <a:gd name="connsiteX4" fmla="*/ 684629 w 2340808"/>
                <a:gd name="connsiteY4" fmla="*/ 1844987 h 3531241"/>
                <a:gd name="connsiteX5" fmla="*/ 862050 w 2340808"/>
                <a:gd name="connsiteY5" fmla="*/ 1449202 h 3531241"/>
                <a:gd name="connsiteX6" fmla="*/ 1285130 w 2340808"/>
                <a:gd name="connsiteY6" fmla="*/ 1026121 h 3531241"/>
                <a:gd name="connsiteX7" fmla="*/ 1790097 w 2340808"/>
                <a:gd name="connsiteY7" fmla="*/ 630337 h 3531241"/>
                <a:gd name="connsiteX8" fmla="*/ 2336008 w 2340808"/>
                <a:gd name="connsiteY8" fmla="*/ 139017 h 3531241"/>
                <a:gd name="connsiteX9" fmla="*/ 1462551 w 2340808"/>
                <a:gd name="connsiteY9" fmla="*/ 29835 h 3531241"/>
                <a:gd name="connsiteX10" fmla="*/ 261547 w 2340808"/>
                <a:gd name="connsiteY10" fmla="*/ 16187 h 3531241"/>
                <a:gd name="connsiteX11" fmla="*/ 179662 w 2340808"/>
                <a:gd name="connsiteY11" fmla="*/ 466563 h 3531241"/>
                <a:gd name="connsiteX12" fmla="*/ 2241 w 2340808"/>
                <a:gd name="connsiteY12" fmla="*/ 3291650 h 3531241"/>
                <a:gd name="connsiteX13" fmla="*/ 316139 w 2340808"/>
                <a:gd name="connsiteY13" fmla="*/ 3346241 h 3531241"/>
                <a:gd name="connsiteX0" fmla="*/ 139544 w 2205156"/>
                <a:gd name="connsiteY0" fmla="*/ 3196115 h 3559719"/>
                <a:gd name="connsiteX1" fmla="*/ 139543 w 2205156"/>
                <a:gd name="connsiteY1" fmla="*/ 2964104 h 3559719"/>
                <a:gd name="connsiteX2" fmla="*/ 330613 w 2205156"/>
                <a:gd name="connsiteY2" fmla="*/ 2677501 h 3559719"/>
                <a:gd name="connsiteX3" fmla="*/ 439795 w 2205156"/>
                <a:gd name="connsiteY3" fmla="*/ 2227124 h 3559719"/>
                <a:gd name="connsiteX4" fmla="*/ 548977 w 2205156"/>
                <a:gd name="connsiteY4" fmla="*/ 1844987 h 3559719"/>
                <a:gd name="connsiteX5" fmla="*/ 726398 w 2205156"/>
                <a:gd name="connsiteY5" fmla="*/ 1449202 h 3559719"/>
                <a:gd name="connsiteX6" fmla="*/ 1149478 w 2205156"/>
                <a:gd name="connsiteY6" fmla="*/ 1026121 h 3559719"/>
                <a:gd name="connsiteX7" fmla="*/ 1654445 w 2205156"/>
                <a:gd name="connsiteY7" fmla="*/ 630337 h 3559719"/>
                <a:gd name="connsiteX8" fmla="*/ 2200356 w 2205156"/>
                <a:gd name="connsiteY8" fmla="*/ 139017 h 3559719"/>
                <a:gd name="connsiteX9" fmla="*/ 1326899 w 2205156"/>
                <a:gd name="connsiteY9" fmla="*/ 29835 h 3559719"/>
                <a:gd name="connsiteX10" fmla="*/ 125895 w 2205156"/>
                <a:gd name="connsiteY10" fmla="*/ 16187 h 3559719"/>
                <a:gd name="connsiteX11" fmla="*/ 44010 w 2205156"/>
                <a:gd name="connsiteY11" fmla="*/ 466563 h 3559719"/>
                <a:gd name="connsiteX12" fmla="*/ 16714 w 2205156"/>
                <a:gd name="connsiteY12" fmla="*/ 3332593 h 3559719"/>
                <a:gd name="connsiteX13" fmla="*/ 180487 w 2205156"/>
                <a:gd name="connsiteY13" fmla="*/ 3346241 h 355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5156" h="3559719">
                  <a:moveTo>
                    <a:pt x="139544" y="3196115"/>
                  </a:moveTo>
                  <a:cubicBezTo>
                    <a:pt x="153192" y="3155172"/>
                    <a:pt x="109973" y="3057364"/>
                    <a:pt x="139543" y="2964104"/>
                  </a:cubicBezTo>
                  <a:cubicBezTo>
                    <a:pt x="169113" y="2870844"/>
                    <a:pt x="280571" y="2800331"/>
                    <a:pt x="330613" y="2677501"/>
                  </a:cubicBezTo>
                  <a:cubicBezTo>
                    <a:pt x="380655" y="2554671"/>
                    <a:pt x="403401" y="2365876"/>
                    <a:pt x="439795" y="2227124"/>
                  </a:cubicBezTo>
                  <a:cubicBezTo>
                    <a:pt x="476189" y="2088372"/>
                    <a:pt x="501210" y="1974641"/>
                    <a:pt x="548977" y="1844987"/>
                  </a:cubicBezTo>
                  <a:cubicBezTo>
                    <a:pt x="596744" y="1715333"/>
                    <a:pt x="626314" y="1585680"/>
                    <a:pt x="726398" y="1449202"/>
                  </a:cubicBezTo>
                  <a:cubicBezTo>
                    <a:pt x="826482" y="1312724"/>
                    <a:pt x="994804" y="1162598"/>
                    <a:pt x="1149478" y="1026121"/>
                  </a:cubicBezTo>
                  <a:cubicBezTo>
                    <a:pt x="1304152" y="889644"/>
                    <a:pt x="1479299" y="778188"/>
                    <a:pt x="1654445" y="630337"/>
                  </a:cubicBezTo>
                  <a:cubicBezTo>
                    <a:pt x="1829591" y="482486"/>
                    <a:pt x="2254947" y="239101"/>
                    <a:pt x="2200356" y="139017"/>
                  </a:cubicBezTo>
                  <a:cubicBezTo>
                    <a:pt x="2145765" y="38933"/>
                    <a:pt x="1672643" y="50307"/>
                    <a:pt x="1326899" y="29835"/>
                  </a:cubicBezTo>
                  <a:cubicBezTo>
                    <a:pt x="981156" y="9363"/>
                    <a:pt x="362456" y="-17932"/>
                    <a:pt x="125895" y="16187"/>
                  </a:cubicBezTo>
                  <a:cubicBezTo>
                    <a:pt x="-110666" y="50306"/>
                    <a:pt x="62207" y="-86171"/>
                    <a:pt x="44010" y="466563"/>
                  </a:cubicBezTo>
                  <a:cubicBezTo>
                    <a:pt x="25813" y="1019297"/>
                    <a:pt x="-6032" y="2852647"/>
                    <a:pt x="16714" y="3332593"/>
                  </a:cubicBezTo>
                  <a:cubicBezTo>
                    <a:pt x="39460" y="3812539"/>
                    <a:pt x="44009" y="3389459"/>
                    <a:pt x="180487" y="334624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orme libre 53"/>
            <p:cNvSpPr/>
            <p:nvPr/>
          </p:nvSpPr>
          <p:spPr>
            <a:xfrm>
              <a:off x="2273377" y="393708"/>
              <a:ext cx="3260119" cy="3071233"/>
            </a:xfrm>
            <a:custGeom>
              <a:avLst/>
              <a:gdLst>
                <a:gd name="connsiteX0" fmla="*/ 133597 w 3740354"/>
                <a:gd name="connsiteY0" fmla="*/ 436728 h 3094410"/>
                <a:gd name="connsiteX1" fmla="*/ 406552 w 3740354"/>
                <a:gd name="connsiteY1" fmla="*/ 341194 h 3094410"/>
                <a:gd name="connsiteX2" fmla="*/ 966111 w 3740354"/>
                <a:gd name="connsiteY2" fmla="*/ 300250 h 3094410"/>
                <a:gd name="connsiteX3" fmla="*/ 1252714 w 3740354"/>
                <a:gd name="connsiteY3" fmla="*/ 354841 h 3094410"/>
                <a:gd name="connsiteX4" fmla="*/ 1853215 w 3740354"/>
                <a:gd name="connsiteY4" fmla="*/ 859808 h 3094410"/>
                <a:gd name="connsiteX5" fmla="*/ 2508308 w 3740354"/>
                <a:gd name="connsiteY5" fmla="*/ 1801504 h 3094410"/>
                <a:gd name="connsiteX6" fmla="*/ 2999627 w 3740354"/>
                <a:gd name="connsiteY6" fmla="*/ 2661313 h 3094410"/>
                <a:gd name="connsiteX7" fmla="*/ 3108809 w 3740354"/>
                <a:gd name="connsiteY7" fmla="*/ 3016155 h 3094410"/>
                <a:gd name="connsiteX8" fmla="*/ 3654720 w 3740354"/>
                <a:gd name="connsiteY8" fmla="*/ 2961564 h 3094410"/>
                <a:gd name="connsiteX9" fmla="*/ 3722958 w 3740354"/>
                <a:gd name="connsiteY9" fmla="*/ 1651379 h 3094410"/>
                <a:gd name="connsiteX10" fmla="*/ 3490947 w 3740354"/>
                <a:gd name="connsiteY10" fmla="*/ 464023 h 3094410"/>
                <a:gd name="connsiteX11" fmla="*/ 2945036 w 3740354"/>
                <a:gd name="connsiteY11" fmla="*/ 122829 h 3094410"/>
                <a:gd name="connsiteX12" fmla="*/ 652212 w 3740354"/>
                <a:gd name="connsiteY12" fmla="*/ 0 h 3094410"/>
                <a:gd name="connsiteX13" fmla="*/ 24415 w 3740354"/>
                <a:gd name="connsiteY13" fmla="*/ 122829 h 3094410"/>
                <a:gd name="connsiteX14" fmla="*/ 188188 w 3740354"/>
                <a:gd name="connsiteY14" fmla="*/ 504967 h 3094410"/>
                <a:gd name="connsiteX0" fmla="*/ 133597 w 3740354"/>
                <a:gd name="connsiteY0" fmla="*/ 438178 h 3095860"/>
                <a:gd name="connsiteX1" fmla="*/ 406552 w 3740354"/>
                <a:gd name="connsiteY1" fmla="*/ 342644 h 3095860"/>
                <a:gd name="connsiteX2" fmla="*/ 966111 w 3740354"/>
                <a:gd name="connsiteY2" fmla="*/ 301700 h 3095860"/>
                <a:gd name="connsiteX3" fmla="*/ 1252714 w 3740354"/>
                <a:gd name="connsiteY3" fmla="*/ 356291 h 3095860"/>
                <a:gd name="connsiteX4" fmla="*/ 1853215 w 3740354"/>
                <a:gd name="connsiteY4" fmla="*/ 861258 h 3095860"/>
                <a:gd name="connsiteX5" fmla="*/ 2508308 w 3740354"/>
                <a:gd name="connsiteY5" fmla="*/ 1802954 h 3095860"/>
                <a:gd name="connsiteX6" fmla="*/ 2999627 w 3740354"/>
                <a:gd name="connsiteY6" fmla="*/ 2662763 h 3095860"/>
                <a:gd name="connsiteX7" fmla="*/ 3108809 w 3740354"/>
                <a:gd name="connsiteY7" fmla="*/ 3017605 h 3095860"/>
                <a:gd name="connsiteX8" fmla="*/ 3654720 w 3740354"/>
                <a:gd name="connsiteY8" fmla="*/ 2963014 h 3095860"/>
                <a:gd name="connsiteX9" fmla="*/ 3722958 w 3740354"/>
                <a:gd name="connsiteY9" fmla="*/ 1652829 h 3095860"/>
                <a:gd name="connsiteX10" fmla="*/ 3490947 w 3740354"/>
                <a:gd name="connsiteY10" fmla="*/ 465473 h 3095860"/>
                <a:gd name="connsiteX11" fmla="*/ 2945036 w 3740354"/>
                <a:gd name="connsiteY11" fmla="*/ 124279 h 3095860"/>
                <a:gd name="connsiteX12" fmla="*/ 652212 w 3740354"/>
                <a:gd name="connsiteY12" fmla="*/ 1450 h 3095860"/>
                <a:gd name="connsiteX13" fmla="*/ 24415 w 3740354"/>
                <a:gd name="connsiteY13" fmla="*/ 192518 h 3095860"/>
                <a:gd name="connsiteX14" fmla="*/ 188188 w 3740354"/>
                <a:gd name="connsiteY14" fmla="*/ 506417 h 3095860"/>
                <a:gd name="connsiteX0" fmla="*/ 135429 w 3742186"/>
                <a:gd name="connsiteY0" fmla="*/ 320777 h 2978459"/>
                <a:gd name="connsiteX1" fmla="*/ 408384 w 3742186"/>
                <a:gd name="connsiteY1" fmla="*/ 225243 h 2978459"/>
                <a:gd name="connsiteX2" fmla="*/ 967943 w 3742186"/>
                <a:gd name="connsiteY2" fmla="*/ 184299 h 2978459"/>
                <a:gd name="connsiteX3" fmla="*/ 1254546 w 3742186"/>
                <a:gd name="connsiteY3" fmla="*/ 238890 h 2978459"/>
                <a:gd name="connsiteX4" fmla="*/ 1855047 w 3742186"/>
                <a:gd name="connsiteY4" fmla="*/ 743857 h 2978459"/>
                <a:gd name="connsiteX5" fmla="*/ 2510140 w 3742186"/>
                <a:gd name="connsiteY5" fmla="*/ 1685553 h 2978459"/>
                <a:gd name="connsiteX6" fmla="*/ 3001459 w 3742186"/>
                <a:gd name="connsiteY6" fmla="*/ 2545362 h 2978459"/>
                <a:gd name="connsiteX7" fmla="*/ 3110641 w 3742186"/>
                <a:gd name="connsiteY7" fmla="*/ 2900204 h 2978459"/>
                <a:gd name="connsiteX8" fmla="*/ 3656552 w 3742186"/>
                <a:gd name="connsiteY8" fmla="*/ 2845613 h 2978459"/>
                <a:gd name="connsiteX9" fmla="*/ 3724790 w 3742186"/>
                <a:gd name="connsiteY9" fmla="*/ 1535428 h 2978459"/>
                <a:gd name="connsiteX10" fmla="*/ 3492779 w 3742186"/>
                <a:gd name="connsiteY10" fmla="*/ 348072 h 2978459"/>
                <a:gd name="connsiteX11" fmla="*/ 2946868 w 3742186"/>
                <a:gd name="connsiteY11" fmla="*/ 6878 h 2978459"/>
                <a:gd name="connsiteX12" fmla="*/ 681339 w 3742186"/>
                <a:gd name="connsiteY12" fmla="*/ 116061 h 2978459"/>
                <a:gd name="connsiteX13" fmla="*/ 26247 w 3742186"/>
                <a:gd name="connsiteY13" fmla="*/ 75117 h 2978459"/>
                <a:gd name="connsiteX14" fmla="*/ 190020 w 3742186"/>
                <a:gd name="connsiteY14" fmla="*/ 389016 h 297845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3492779 w 3769368"/>
                <a:gd name="connsiteY11" fmla="*/ 286922 h 2917309"/>
                <a:gd name="connsiteX12" fmla="*/ 2919572 w 3769368"/>
                <a:gd name="connsiteY12" fmla="*/ 54910 h 2917309"/>
                <a:gd name="connsiteX13" fmla="*/ 681339 w 3769368"/>
                <a:gd name="connsiteY13" fmla="*/ 54911 h 2917309"/>
                <a:gd name="connsiteX14" fmla="*/ 26247 w 3769368"/>
                <a:gd name="connsiteY14" fmla="*/ 13967 h 2917309"/>
                <a:gd name="connsiteX15" fmla="*/ 190020 w 3769368"/>
                <a:gd name="connsiteY15"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2919572 w 3769368"/>
                <a:gd name="connsiteY11" fmla="*/ 54910 h 2917309"/>
                <a:gd name="connsiteX12" fmla="*/ 681339 w 3769368"/>
                <a:gd name="connsiteY12" fmla="*/ 54911 h 2917309"/>
                <a:gd name="connsiteX13" fmla="*/ 26247 w 3769368"/>
                <a:gd name="connsiteY13" fmla="*/ 13967 h 2917309"/>
                <a:gd name="connsiteX14" fmla="*/ 190020 w 3769368"/>
                <a:gd name="connsiteY14" fmla="*/ 327866 h 2917309"/>
                <a:gd name="connsiteX0" fmla="*/ 135429 w 3656561"/>
                <a:gd name="connsiteY0" fmla="*/ 259627 h 2968435"/>
                <a:gd name="connsiteX1" fmla="*/ 408384 w 3656561"/>
                <a:gd name="connsiteY1" fmla="*/ 164093 h 2968435"/>
                <a:gd name="connsiteX2" fmla="*/ 967943 w 3656561"/>
                <a:gd name="connsiteY2" fmla="*/ 123149 h 2968435"/>
                <a:gd name="connsiteX3" fmla="*/ 1254546 w 3656561"/>
                <a:gd name="connsiteY3" fmla="*/ 177740 h 2968435"/>
                <a:gd name="connsiteX4" fmla="*/ 1855047 w 3656561"/>
                <a:gd name="connsiteY4" fmla="*/ 682707 h 2968435"/>
                <a:gd name="connsiteX5" fmla="*/ 2510140 w 3656561"/>
                <a:gd name="connsiteY5" fmla="*/ 1624403 h 2968435"/>
                <a:gd name="connsiteX6" fmla="*/ 3001459 w 3656561"/>
                <a:gd name="connsiteY6" fmla="*/ 2484212 h 2968435"/>
                <a:gd name="connsiteX7" fmla="*/ 3110641 w 3656561"/>
                <a:gd name="connsiteY7" fmla="*/ 2839054 h 2968435"/>
                <a:gd name="connsiteX8" fmla="*/ 3656552 w 3656561"/>
                <a:gd name="connsiteY8" fmla="*/ 2784463 h 2968435"/>
                <a:gd name="connsiteX9" fmla="*/ 3124289 w 3656561"/>
                <a:gd name="connsiteY9" fmla="*/ 750946 h 2968435"/>
                <a:gd name="connsiteX10" fmla="*/ 2919572 w 3656561"/>
                <a:gd name="connsiteY10" fmla="*/ 54910 h 2968435"/>
                <a:gd name="connsiteX11" fmla="*/ 681339 w 3656561"/>
                <a:gd name="connsiteY11" fmla="*/ 54911 h 2968435"/>
                <a:gd name="connsiteX12" fmla="*/ 26247 w 3656561"/>
                <a:gd name="connsiteY12" fmla="*/ 13967 h 2968435"/>
                <a:gd name="connsiteX13" fmla="*/ 190020 w 3656561"/>
                <a:gd name="connsiteY13" fmla="*/ 327866 h 2968435"/>
                <a:gd name="connsiteX0" fmla="*/ 135429 w 3139465"/>
                <a:gd name="connsiteY0" fmla="*/ 259627 h 2934320"/>
                <a:gd name="connsiteX1" fmla="*/ 408384 w 3139465"/>
                <a:gd name="connsiteY1" fmla="*/ 164093 h 2934320"/>
                <a:gd name="connsiteX2" fmla="*/ 967943 w 3139465"/>
                <a:gd name="connsiteY2" fmla="*/ 123149 h 2934320"/>
                <a:gd name="connsiteX3" fmla="*/ 1254546 w 3139465"/>
                <a:gd name="connsiteY3" fmla="*/ 177740 h 2934320"/>
                <a:gd name="connsiteX4" fmla="*/ 1855047 w 3139465"/>
                <a:gd name="connsiteY4" fmla="*/ 682707 h 2934320"/>
                <a:gd name="connsiteX5" fmla="*/ 2510140 w 3139465"/>
                <a:gd name="connsiteY5" fmla="*/ 1624403 h 2934320"/>
                <a:gd name="connsiteX6" fmla="*/ 3001459 w 3139465"/>
                <a:gd name="connsiteY6" fmla="*/ 2484212 h 2934320"/>
                <a:gd name="connsiteX7" fmla="*/ 3110641 w 3139465"/>
                <a:gd name="connsiteY7" fmla="*/ 2839054 h 2934320"/>
                <a:gd name="connsiteX8" fmla="*/ 3124289 w 3139465"/>
                <a:gd name="connsiteY8" fmla="*/ 750946 h 2934320"/>
                <a:gd name="connsiteX9" fmla="*/ 2919572 w 3139465"/>
                <a:gd name="connsiteY9" fmla="*/ 54910 h 2934320"/>
                <a:gd name="connsiteX10" fmla="*/ 681339 w 3139465"/>
                <a:gd name="connsiteY10" fmla="*/ 54911 h 2934320"/>
                <a:gd name="connsiteX11" fmla="*/ 26247 w 3139465"/>
                <a:gd name="connsiteY11" fmla="*/ 13967 h 2934320"/>
                <a:gd name="connsiteX12" fmla="*/ 190020 w 3139465"/>
                <a:gd name="connsiteY12" fmla="*/ 327866 h 2934320"/>
                <a:gd name="connsiteX0" fmla="*/ 135429 w 3225978"/>
                <a:gd name="connsiteY0" fmla="*/ 259627 h 2973940"/>
                <a:gd name="connsiteX1" fmla="*/ 408384 w 3225978"/>
                <a:gd name="connsiteY1" fmla="*/ 164093 h 2973940"/>
                <a:gd name="connsiteX2" fmla="*/ 967943 w 3225978"/>
                <a:gd name="connsiteY2" fmla="*/ 123149 h 2973940"/>
                <a:gd name="connsiteX3" fmla="*/ 1254546 w 3225978"/>
                <a:gd name="connsiteY3" fmla="*/ 177740 h 2973940"/>
                <a:gd name="connsiteX4" fmla="*/ 1855047 w 3225978"/>
                <a:gd name="connsiteY4" fmla="*/ 682707 h 2973940"/>
                <a:gd name="connsiteX5" fmla="*/ 2510140 w 3225978"/>
                <a:gd name="connsiteY5" fmla="*/ 1624403 h 2973940"/>
                <a:gd name="connsiteX6" fmla="*/ 3001459 w 3225978"/>
                <a:gd name="connsiteY6" fmla="*/ 2484212 h 2973940"/>
                <a:gd name="connsiteX7" fmla="*/ 3110641 w 3225978"/>
                <a:gd name="connsiteY7" fmla="*/ 2839054 h 2973940"/>
                <a:gd name="connsiteX8" fmla="*/ 3220038 w 3225978"/>
                <a:gd name="connsiteY8" fmla="*/ 182259 h 2973940"/>
                <a:gd name="connsiteX9" fmla="*/ 2919572 w 3225978"/>
                <a:gd name="connsiteY9" fmla="*/ 54910 h 2973940"/>
                <a:gd name="connsiteX10" fmla="*/ 681339 w 3225978"/>
                <a:gd name="connsiteY10" fmla="*/ 54911 h 2973940"/>
                <a:gd name="connsiteX11" fmla="*/ 26247 w 3225978"/>
                <a:gd name="connsiteY11" fmla="*/ 13967 h 2973940"/>
                <a:gd name="connsiteX12" fmla="*/ 190020 w 3225978"/>
                <a:gd name="connsiteY12" fmla="*/ 327866 h 2973940"/>
                <a:gd name="connsiteX0" fmla="*/ 169571 w 3260120"/>
                <a:gd name="connsiteY0" fmla="*/ 356919 h 3071232"/>
                <a:gd name="connsiteX1" fmla="*/ 442526 w 3260120"/>
                <a:gd name="connsiteY1" fmla="*/ 261385 h 3071232"/>
                <a:gd name="connsiteX2" fmla="*/ 1002085 w 3260120"/>
                <a:gd name="connsiteY2" fmla="*/ 220441 h 3071232"/>
                <a:gd name="connsiteX3" fmla="*/ 1288688 w 3260120"/>
                <a:gd name="connsiteY3" fmla="*/ 275032 h 3071232"/>
                <a:gd name="connsiteX4" fmla="*/ 1889189 w 3260120"/>
                <a:gd name="connsiteY4" fmla="*/ 779999 h 3071232"/>
                <a:gd name="connsiteX5" fmla="*/ 2544282 w 3260120"/>
                <a:gd name="connsiteY5" fmla="*/ 1721695 h 3071232"/>
                <a:gd name="connsiteX6" fmla="*/ 3035601 w 3260120"/>
                <a:gd name="connsiteY6" fmla="*/ 2581504 h 3071232"/>
                <a:gd name="connsiteX7" fmla="*/ 3144783 w 3260120"/>
                <a:gd name="connsiteY7" fmla="*/ 2936346 h 3071232"/>
                <a:gd name="connsiteX8" fmla="*/ 3254180 w 3260120"/>
                <a:gd name="connsiteY8" fmla="*/ 279551 h 3071232"/>
                <a:gd name="connsiteX9" fmla="*/ 2953714 w 3260120"/>
                <a:gd name="connsiteY9" fmla="*/ 152202 h 3071232"/>
                <a:gd name="connsiteX10" fmla="*/ 715481 w 3260120"/>
                <a:gd name="connsiteY10" fmla="*/ 152203 h 3071232"/>
                <a:gd name="connsiteX11" fmla="*/ 22090 w 3260120"/>
                <a:gd name="connsiteY11" fmla="*/ 7860 h 3071232"/>
                <a:gd name="connsiteX12" fmla="*/ 224162 w 3260120"/>
                <a:gd name="connsiteY12" fmla="*/ 425158 h 307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0120" h="3071232">
                  <a:moveTo>
                    <a:pt x="169571" y="356919"/>
                  </a:moveTo>
                  <a:cubicBezTo>
                    <a:pt x="236672" y="320525"/>
                    <a:pt x="303774" y="284131"/>
                    <a:pt x="442526" y="261385"/>
                  </a:cubicBezTo>
                  <a:cubicBezTo>
                    <a:pt x="581278" y="238639"/>
                    <a:pt x="861058" y="218166"/>
                    <a:pt x="1002085" y="220441"/>
                  </a:cubicBezTo>
                  <a:cubicBezTo>
                    <a:pt x="1143112" y="222715"/>
                    <a:pt x="1140837" y="181772"/>
                    <a:pt x="1288688" y="275032"/>
                  </a:cubicBezTo>
                  <a:cubicBezTo>
                    <a:pt x="1436539" y="368292"/>
                    <a:pt x="1679923" y="538889"/>
                    <a:pt x="1889189" y="779999"/>
                  </a:cubicBezTo>
                  <a:cubicBezTo>
                    <a:pt x="2098455" y="1021110"/>
                    <a:pt x="2353213" y="1421444"/>
                    <a:pt x="2544282" y="1721695"/>
                  </a:cubicBezTo>
                  <a:cubicBezTo>
                    <a:pt x="2735351" y="2021946"/>
                    <a:pt x="2935518" y="2379062"/>
                    <a:pt x="3035601" y="2581504"/>
                  </a:cubicBezTo>
                  <a:cubicBezTo>
                    <a:pt x="3135684" y="2783946"/>
                    <a:pt x="3108353" y="3320005"/>
                    <a:pt x="3144783" y="2936346"/>
                  </a:cubicBezTo>
                  <a:cubicBezTo>
                    <a:pt x="3181213" y="2552687"/>
                    <a:pt x="3286025" y="743575"/>
                    <a:pt x="3254180" y="279551"/>
                  </a:cubicBezTo>
                  <a:cubicBezTo>
                    <a:pt x="3119977" y="42990"/>
                    <a:pt x="3376831" y="173427"/>
                    <a:pt x="2953714" y="152202"/>
                  </a:cubicBezTo>
                  <a:cubicBezTo>
                    <a:pt x="2530598" y="130977"/>
                    <a:pt x="1204085" y="176260"/>
                    <a:pt x="715481" y="152203"/>
                  </a:cubicBezTo>
                  <a:cubicBezTo>
                    <a:pt x="226877" y="128146"/>
                    <a:pt x="103976" y="-37632"/>
                    <a:pt x="22090" y="7860"/>
                  </a:cubicBezTo>
                  <a:cubicBezTo>
                    <a:pt x="-59796" y="53352"/>
                    <a:pt x="103607" y="276169"/>
                    <a:pt x="224162" y="425158"/>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orme libre 54"/>
            <p:cNvSpPr/>
            <p:nvPr/>
          </p:nvSpPr>
          <p:spPr>
            <a:xfrm>
              <a:off x="-26857" y="3425321"/>
              <a:ext cx="3906437" cy="3038145"/>
            </a:xfrm>
            <a:custGeom>
              <a:avLst/>
              <a:gdLst>
                <a:gd name="connsiteX0" fmla="*/ 269255 w 3467399"/>
                <a:gd name="connsiteY0" fmla="*/ 54193 h 2581819"/>
                <a:gd name="connsiteX1" fmla="*/ 460324 w 3467399"/>
                <a:gd name="connsiteY1" fmla="*/ 327149 h 2581819"/>
                <a:gd name="connsiteX2" fmla="*/ 760575 w 3467399"/>
                <a:gd name="connsiteY2" fmla="*/ 559161 h 2581819"/>
                <a:gd name="connsiteX3" fmla="*/ 1047178 w 3467399"/>
                <a:gd name="connsiteY3" fmla="*/ 859411 h 2581819"/>
                <a:gd name="connsiteX4" fmla="*/ 1552145 w 3467399"/>
                <a:gd name="connsiteY4" fmla="*/ 1378026 h 2581819"/>
                <a:gd name="connsiteX5" fmla="*/ 2043464 w 3467399"/>
                <a:gd name="connsiteY5" fmla="*/ 1855698 h 2581819"/>
                <a:gd name="connsiteX6" fmla="*/ 2766796 w 3467399"/>
                <a:gd name="connsiteY6" fmla="*/ 2210540 h 2581819"/>
                <a:gd name="connsiteX7" fmla="*/ 3285411 w 3467399"/>
                <a:gd name="connsiteY7" fmla="*/ 2306074 h 2581819"/>
                <a:gd name="connsiteX8" fmla="*/ 3258115 w 3467399"/>
                <a:gd name="connsiteY8" fmla="*/ 2524438 h 2581819"/>
                <a:gd name="connsiteX9" fmla="*/ 842461 w 3467399"/>
                <a:gd name="connsiteY9" fmla="*/ 2415256 h 2581819"/>
                <a:gd name="connsiteX10" fmla="*/ 132778 w 3467399"/>
                <a:gd name="connsiteY10" fmla="*/ 2428904 h 2581819"/>
                <a:gd name="connsiteX11" fmla="*/ 9948 w 3467399"/>
                <a:gd name="connsiteY11" fmla="*/ 258910 h 2581819"/>
                <a:gd name="connsiteX12" fmla="*/ 269255 w 3467399"/>
                <a:gd name="connsiteY12" fmla="*/ 122432 h 2581819"/>
                <a:gd name="connsiteX0" fmla="*/ 161795 w 3359939"/>
                <a:gd name="connsiteY0" fmla="*/ 0 h 2537720"/>
                <a:gd name="connsiteX1" fmla="*/ 352864 w 3359939"/>
                <a:gd name="connsiteY1" fmla="*/ 272956 h 2537720"/>
                <a:gd name="connsiteX2" fmla="*/ 653115 w 3359939"/>
                <a:gd name="connsiteY2" fmla="*/ 504968 h 2537720"/>
                <a:gd name="connsiteX3" fmla="*/ 939718 w 3359939"/>
                <a:gd name="connsiteY3" fmla="*/ 805218 h 2537720"/>
                <a:gd name="connsiteX4" fmla="*/ 1444685 w 3359939"/>
                <a:gd name="connsiteY4" fmla="*/ 1323833 h 2537720"/>
                <a:gd name="connsiteX5" fmla="*/ 1936004 w 3359939"/>
                <a:gd name="connsiteY5" fmla="*/ 1801505 h 2537720"/>
                <a:gd name="connsiteX6" fmla="*/ 2659336 w 3359939"/>
                <a:gd name="connsiteY6" fmla="*/ 2156347 h 2537720"/>
                <a:gd name="connsiteX7" fmla="*/ 3177951 w 3359939"/>
                <a:gd name="connsiteY7" fmla="*/ 2251881 h 2537720"/>
                <a:gd name="connsiteX8" fmla="*/ 3150655 w 3359939"/>
                <a:gd name="connsiteY8" fmla="*/ 2470245 h 2537720"/>
                <a:gd name="connsiteX9" fmla="*/ 735001 w 3359939"/>
                <a:gd name="connsiteY9" fmla="*/ 2361063 h 2537720"/>
                <a:gd name="connsiteX10" fmla="*/ 25318 w 3359939"/>
                <a:gd name="connsiteY10" fmla="*/ 2374711 h 2537720"/>
                <a:gd name="connsiteX11" fmla="*/ 161795 w 3359939"/>
                <a:gd name="connsiteY11" fmla="*/ 68239 h 2537720"/>
                <a:gd name="connsiteX0" fmla="*/ 186308 w 3384452"/>
                <a:gd name="connsiteY0" fmla="*/ 0 h 2538729"/>
                <a:gd name="connsiteX1" fmla="*/ 377377 w 3384452"/>
                <a:gd name="connsiteY1" fmla="*/ 272956 h 2538729"/>
                <a:gd name="connsiteX2" fmla="*/ 677628 w 3384452"/>
                <a:gd name="connsiteY2" fmla="*/ 504968 h 2538729"/>
                <a:gd name="connsiteX3" fmla="*/ 964231 w 3384452"/>
                <a:gd name="connsiteY3" fmla="*/ 805218 h 2538729"/>
                <a:gd name="connsiteX4" fmla="*/ 1469198 w 3384452"/>
                <a:gd name="connsiteY4" fmla="*/ 1323833 h 2538729"/>
                <a:gd name="connsiteX5" fmla="*/ 1960517 w 3384452"/>
                <a:gd name="connsiteY5" fmla="*/ 1801505 h 2538729"/>
                <a:gd name="connsiteX6" fmla="*/ 2683849 w 3384452"/>
                <a:gd name="connsiteY6" fmla="*/ 2156347 h 2538729"/>
                <a:gd name="connsiteX7" fmla="*/ 3202464 w 3384452"/>
                <a:gd name="connsiteY7" fmla="*/ 2251881 h 2538729"/>
                <a:gd name="connsiteX8" fmla="*/ 3175168 w 3384452"/>
                <a:gd name="connsiteY8" fmla="*/ 2470245 h 2538729"/>
                <a:gd name="connsiteX9" fmla="*/ 759514 w 3384452"/>
                <a:gd name="connsiteY9" fmla="*/ 2361063 h 2538729"/>
                <a:gd name="connsiteX10" fmla="*/ 49831 w 3384452"/>
                <a:gd name="connsiteY10" fmla="*/ 2374711 h 2538729"/>
                <a:gd name="connsiteX11" fmla="*/ 77126 w 3384452"/>
                <a:gd name="connsiteY11" fmla="*/ 54592 h 2538729"/>
                <a:gd name="connsiteX0" fmla="*/ 157691 w 3355835"/>
                <a:gd name="connsiteY0" fmla="*/ 0 h 2517254"/>
                <a:gd name="connsiteX1" fmla="*/ 348760 w 3355835"/>
                <a:gd name="connsiteY1" fmla="*/ 272956 h 2517254"/>
                <a:gd name="connsiteX2" fmla="*/ 649011 w 3355835"/>
                <a:gd name="connsiteY2" fmla="*/ 504968 h 2517254"/>
                <a:gd name="connsiteX3" fmla="*/ 935614 w 3355835"/>
                <a:gd name="connsiteY3" fmla="*/ 805218 h 2517254"/>
                <a:gd name="connsiteX4" fmla="*/ 1440581 w 3355835"/>
                <a:gd name="connsiteY4" fmla="*/ 1323833 h 2517254"/>
                <a:gd name="connsiteX5" fmla="*/ 1931900 w 3355835"/>
                <a:gd name="connsiteY5" fmla="*/ 1801505 h 2517254"/>
                <a:gd name="connsiteX6" fmla="*/ 2655232 w 3355835"/>
                <a:gd name="connsiteY6" fmla="*/ 2156347 h 2517254"/>
                <a:gd name="connsiteX7" fmla="*/ 3173847 w 3355835"/>
                <a:gd name="connsiteY7" fmla="*/ 2251881 h 2517254"/>
                <a:gd name="connsiteX8" fmla="*/ 3146551 w 3355835"/>
                <a:gd name="connsiteY8" fmla="*/ 2470245 h 2517254"/>
                <a:gd name="connsiteX9" fmla="*/ 730897 w 3355835"/>
                <a:gd name="connsiteY9" fmla="*/ 2361063 h 2517254"/>
                <a:gd name="connsiteX10" fmla="*/ 62157 w 3355835"/>
                <a:gd name="connsiteY10" fmla="*/ 2347415 h 2517254"/>
                <a:gd name="connsiteX11" fmla="*/ 48509 w 3355835"/>
                <a:gd name="connsiteY11" fmla="*/ 54592 h 2517254"/>
                <a:gd name="connsiteX0" fmla="*/ 157691 w 3355835"/>
                <a:gd name="connsiteY0" fmla="*/ 0 h 2470245"/>
                <a:gd name="connsiteX1" fmla="*/ 348760 w 3355835"/>
                <a:gd name="connsiteY1" fmla="*/ 272956 h 2470245"/>
                <a:gd name="connsiteX2" fmla="*/ 649011 w 3355835"/>
                <a:gd name="connsiteY2" fmla="*/ 504968 h 2470245"/>
                <a:gd name="connsiteX3" fmla="*/ 935614 w 3355835"/>
                <a:gd name="connsiteY3" fmla="*/ 805218 h 2470245"/>
                <a:gd name="connsiteX4" fmla="*/ 1440581 w 3355835"/>
                <a:gd name="connsiteY4" fmla="*/ 1323833 h 2470245"/>
                <a:gd name="connsiteX5" fmla="*/ 1931900 w 3355835"/>
                <a:gd name="connsiteY5" fmla="*/ 1801505 h 2470245"/>
                <a:gd name="connsiteX6" fmla="*/ 2655232 w 3355835"/>
                <a:gd name="connsiteY6" fmla="*/ 2156347 h 2470245"/>
                <a:gd name="connsiteX7" fmla="*/ 3173847 w 3355835"/>
                <a:gd name="connsiteY7" fmla="*/ 2251881 h 2470245"/>
                <a:gd name="connsiteX8" fmla="*/ 3146551 w 3355835"/>
                <a:gd name="connsiteY8" fmla="*/ 2470245 h 2470245"/>
                <a:gd name="connsiteX9" fmla="*/ 62157 w 3355835"/>
                <a:gd name="connsiteY9" fmla="*/ 2347415 h 2470245"/>
                <a:gd name="connsiteX10" fmla="*/ 48509 w 3355835"/>
                <a:gd name="connsiteY10" fmla="*/ 54592 h 2470245"/>
                <a:gd name="connsiteX0" fmla="*/ 157691 w 3306575"/>
                <a:gd name="connsiteY0" fmla="*/ 0 h 2494326"/>
                <a:gd name="connsiteX1" fmla="*/ 348760 w 3306575"/>
                <a:gd name="connsiteY1" fmla="*/ 272956 h 2494326"/>
                <a:gd name="connsiteX2" fmla="*/ 649011 w 3306575"/>
                <a:gd name="connsiteY2" fmla="*/ 504968 h 2494326"/>
                <a:gd name="connsiteX3" fmla="*/ 935614 w 3306575"/>
                <a:gd name="connsiteY3" fmla="*/ 805218 h 2494326"/>
                <a:gd name="connsiteX4" fmla="*/ 1440581 w 3306575"/>
                <a:gd name="connsiteY4" fmla="*/ 1323833 h 2494326"/>
                <a:gd name="connsiteX5" fmla="*/ 1931900 w 3306575"/>
                <a:gd name="connsiteY5" fmla="*/ 1801505 h 2494326"/>
                <a:gd name="connsiteX6" fmla="*/ 2655232 w 3306575"/>
                <a:gd name="connsiteY6" fmla="*/ 2156347 h 2494326"/>
                <a:gd name="connsiteX7" fmla="*/ 3173847 w 3306575"/>
                <a:gd name="connsiteY7" fmla="*/ 2251881 h 2494326"/>
                <a:gd name="connsiteX8" fmla="*/ 62157 w 3306575"/>
                <a:gd name="connsiteY8" fmla="*/ 2347415 h 2494326"/>
                <a:gd name="connsiteX9" fmla="*/ 48509 w 3306575"/>
                <a:gd name="connsiteY9" fmla="*/ 54592 h 2494326"/>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347415"/>
                <a:gd name="connsiteX1" fmla="*/ 419471 w 3276836"/>
                <a:gd name="connsiteY1" fmla="*/ 272956 h 2347415"/>
                <a:gd name="connsiteX2" fmla="*/ 719722 w 3276836"/>
                <a:gd name="connsiteY2" fmla="*/ 504968 h 2347415"/>
                <a:gd name="connsiteX3" fmla="*/ 1006325 w 3276836"/>
                <a:gd name="connsiteY3" fmla="*/ 805218 h 2347415"/>
                <a:gd name="connsiteX4" fmla="*/ 1511292 w 3276836"/>
                <a:gd name="connsiteY4" fmla="*/ 1323833 h 2347415"/>
                <a:gd name="connsiteX5" fmla="*/ 2002611 w 3276836"/>
                <a:gd name="connsiteY5" fmla="*/ 1801505 h 2347415"/>
                <a:gd name="connsiteX6" fmla="*/ 2725943 w 3276836"/>
                <a:gd name="connsiteY6" fmla="*/ 2156347 h 2347415"/>
                <a:gd name="connsiteX7" fmla="*/ 3244558 w 3276836"/>
                <a:gd name="connsiteY7" fmla="*/ 2251881 h 2347415"/>
                <a:gd name="connsiteX8" fmla="*/ 1770599 w 3276836"/>
                <a:gd name="connsiteY8" fmla="*/ 2265528 h 2347415"/>
                <a:gd name="connsiteX9" fmla="*/ 132868 w 3276836"/>
                <a:gd name="connsiteY9" fmla="*/ 2347415 h 2347415"/>
                <a:gd name="connsiteX10" fmla="*/ 119220 w 3276836"/>
                <a:gd name="connsiteY10" fmla="*/ 54592 h 2347415"/>
                <a:gd name="connsiteX0" fmla="*/ 218972 w 3267406"/>
                <a:gd name="connsiteY0" fmla="*/ 0 h 2279288"/>
                <a:gd name="connsiteX1" fmla="*/ 410041 w 3267406"/>
                <a:gd name="connsiteY1" fmla="*/ 272956 h 2279288"/>
                <a:gd name="connsiteX2" fmla="*/ 710292 w 3267406"/>
                <a:gd name="connsiteY2" fmla="*/ 504968 h 2279288"/>
                <a:gd name="connsiteX3" fmla="*/ 996895 w 3267406"/>
                <a:gd name="connsiteY3" fmla="*/ 805218 h 2279288"/>
                <a:gd name="connsiteX4" fmla="*/ 1501862 w 3267406"/>
                <a:gd name="connsiteY4" fmla="*/ 1323833 h 2279288"/>
                <a:gd name="connsiteX5" fmla="*/ 1993181 w 3267406"/>
                <a:gd name="connsiteY5" fmla="*/ 1801505 h 2279288"/>
                <a:gd name="connsiteX6" fmla="*/ 2716513 w 3267406"/>
                <a:gd name="connsiteY6" fmla="*/ 2156347 h 2279288"/>
                <a:gd name="connsiteX7" fmla="*/ 3235128 w 3267406"/>
                <a:gd name="connsiteY7" fmla="*/ 2251881 h 2279288"/>
                <a:gd name="connsiteX8" fmla="*/ 1761169 w 3267406"/>
                <a:gd name="connsiteY8" fmla="*/ 2265528 h 2279288"/>
                <a:gd name="connsiteX9" fmla="*/ 137086 w 3267406"/>
                <a:gd name="connsiteY9" fmla="*/ 2279176 h 2279288"/>
                <a:gd name="connsiteX10" fmla="*/ 109790 w 326740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392072 w 3157616"/>
                <a:gd name="connsiteY4" fmla="*/ 1323833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426507 w 3157616"/>
                <a:gd name="connsiteY4" fmla="*/ 1279561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764"/>
                <a:gd name="connsiteY0" fmla="*/ 0 h 2279288"/>
                <a:gd name="connsiteX1" fmla="*/ 300251 w 3157764"/>
                <a:gd name="connsiteY1" fmla="*/ 272956 h 2279288"/>
                <a:gd name="connsiteX2" fmla="*/ 600502 w 3157764"/>
                <a:gd name="connsiteY2" fmla="*/ 504968 h 2279288"/>
                <a:gd name="connsiteX3" fmla="*/ 887105 w 3157764"/>
                <a:gd name="connsiteY3" fmla="*/ 805218 h 2279288"/>
                <a:gd name="connsiteX4" fmla="*/ 1426507 w 3157764"/>
                <a:gd name="connsiteY4" fmla="*/ 1279561 h 2279288"/>
                <a:gd name="connsiteX5" fmla="*/ 1866173 w 3157764"/>
                <a:gd name="connsiteY5" fmla="*/ 1712962 h 2279288"/>
                <a:gd name="connsiteX6" fmla="*/ 2606723 w 3157764"/>
                <a:gd name="connsiteY6" fmla="*/ 2156347 h 2279288"/>
                <a:gd name="connsiteX7" fmla="*/ 3125338 w 3157764"/>
                <a:gd name="connsiteY7" fmla="*/ 2251881 h 2279288"/>
                <a:gd name="connsiteX8" fmla="*/ 1651379 w 3157764"/>
                <a:gd name="connsiteY8" fmla="*/ 2265528 h 2279288"/>
                <a:gd name="connsiteX9" fmla="*/ 27296 w 3157764"/>
                <a:gd name="connsiteY9" fmla="*/ 2279176 h 2279288"/>
                <a:gd name="connsiteX10" fmla="*/ 0 w 3157764"/>
                <a:gd name="connsiteY10" fmla="*/ 54592 h 2279288"/>
                <a:gd name="connsiteX0" fmla="*/ 109182 w 3163046"/>
                <a:gd name="connsiteY0" fmla="*/ 0 h 2279288"/>
                <a:gd name="connsiteX1" fmla="*/ 300251 w 3163046"/>
                <a:gd name="connsiteY1" fmla="*/ 272956 h 2279288"/>
                <a:gd name="connsiteX2" fmla="*/ 600502 w 3163046"/>
                <a:gd name="connsiteY2" fmla="*/ 504968 h 2279288"/>
                <a:gd name="connsiteX3" fmla="*/ 887105 w 3163046"/>
                <a:gd name="connsiteY3" fmla="*/ 805218 h 2279288"/>
                <a:gd name="connsiteX4" fmla="*/ 1426507 w 3163046"/>
                <a:gd name="connsiteY4" fmla="*/ 1279561 h 2279288"/>
                <a:gd name="connsiteX5" fmla="*/ 1866173 w 3163046"/>
                <a:gd name="connsiteY5" fmla="*/ 1712962 h 2279288"/>
                <a:gd name="connsiteX6" fmla="*/ 2653190 w 3163046"/>
                <a:gd name="connsiteY6" fmla="*/ 1923633 h 2279288"/>
                <a:gd name="connsiteX7" fmla="*/ 3125338 w 3163046"/>
                <a:gd name="connsiteY7" fmla="*/ 2251881 h 2279288"/>
                <a:gd name="connsiteX8" fmla="*/ 1651379 w 3163046"/>
                <a:gd name="connsiteY8" fmla="*/ 2265528 h 2279288"/>
                <a:gd name="connsiteX9" fmla="*/ 27296 w 3163046"/>
                <a:gd name="connsiteY9" fmla="*/ 2279176 h 2279288"/>
                <a:gd name="connsiteX10" fmla="*/ 0 w 3163046"/>
                <a:gd name="connsiteY10" fmla="*/ 54592 h 2279288"/>
                <a:gd name="connsiteX0" fmla="*/ 109182 w 3163534"/>
                <a:gd name="connsiteY0" fmla="*/ 0 h 2279288"/>
                <a:gd name="connsiteX1" fmla="*/ 300251 w 3163534"/>
                <a:gd name="connsiteY1" fmla="*/ 272956 h 2279288"/>
                <a:gd name="connsiteX2" fmla="*/ 600502 w 3163534"/>
                <a:gd name="connsiteY2" fmla="*/ 504968 h 2279288"/>
                <a:gd name="connsiteX3" fmla="*/ 887105 w 3163534"/>
                <a:gd name="connsiteY3" fmla="*/ 805218 h 2279288"/>
                <a:gd name="connsiteX4" fmla="*/ 1426507 w 3163534"/>
                <a:gd name="connsiteY4" fmla="*/ 1279561 h 2279288"/>
                <a:gd name="connsiteX5" fmla="*/ 1819706 w 3163534"/>
                <a:gd name="connsiteY5" fmla="*/ 1577213 h 2279288"/>
                <a:gd name="connsiteX6" fmla="*/ 2653190 w 3163534"/>
                <a:gd name="connsiteY6" fmla="*/ 1923633 h 2279288"/>
                <a:gd name="connsiteX7" fmla="*/ 3125338 w 3163534"/>
                <a:gd name="connsiteY7" fmla="*/ 2251881 h 2279288"/>
                <a:gd name="connsiteX8" fmla="*/ 1651379 w 3163534"/>
                <a:gd name="connsiteY8" fmla="*/ 2265528 h 2279288"/>
                <a:gd name="connsiteX9" fmla="*/ 27296 w 3163534"/>
                <a:gd name="connsiteY9" fmla="*/ 2279176 h 2279288"/>
                <a:gd name="connsiteX10" fmla="*/ 0 w 3163534"/>
                <a:gd name="connsiteY10" fmla="*/ 54592 h 2279288"/>
                <a:gd name="connsiteX0" fmla="*/ 109182 w 3159649"/>
                <a:gd name="connsiteY0" fmla="*/ 0 h 2279288"/>
                <a:gd name="connsiteX1" fmla="*/ 300251 w 3159649"/>
                <a:gd name="connsiteY1" fmla="*/ 272956 h 2279288"/>
                <a:gd name="connsiteX2" fmla="*/ 600502 w 3159649"/>
                <a:gd name="connsiteY2" fmla="*/ 504968 h 2279288"/>
                <a:gd name="connsiteX3" fmla="*/ 887105 w 3159649"/>
                <a:gd name="connsiteY3" fmla="*/ 805218 h 2279288"/>
                <a:gd name="connsiteX4" fmla="*/ 1426507 w 3159649"/>
                <a:gd name="connsiteY4" fmla="*/ 1279561 h 2279288"/>
                <a:gd name="connsiteX5" fmla="*/ 1819706 w 3159649"/>
                <a:gd name="connsiteY5" fmla="*/ 1577213 h 2279288"/>
                <a:gd name="connsiteX6" fmla="*/ 2223113 w 3159649"/>
                <a:gd name="connsiteY6" fmla="*/ 1834267 h 2279288"/>
                <a:gd name="connsiteX7" fmla="*/ 2653190 w 3159649"/>
                <a:gd name="connsiteY7" fmla="*/ 1923633 h 2279288"/>
                <a:gd name="connsiteX8" fmla="*/ 3125338 w 3159649"/>
                <a:gd name="connsiteY8" fmla="*/ 2251881 h 2279288"/>
                <a:gd name="connsiteX9" fmla="*/ 1651379 w 3159649"/>
                <a:gd name="connsiteY9" fmla="*/ 2265528 h 2279288"/>
                <a:gd name="connsiteX10" fmla="*/ 27296 w 3159649"/>
                <a:gd name="connsiteY10" fmla="*/ 2279176 h 2279288"/>
                <a:gd name="connsiteX11" fmla="*/ 0 w 3159649"/>
                <a:gd name="connsiteY11" fmla="*/ 54592 h 227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9649" h="2279288">
                  <a:moveTo>
                    <a:pt x="109182" y="0"/>
                  </a:moveTo>
                  <a:cubicBezTo>
                    <a:pt x="163773" y="94397"/>
                    <a:pt x="218364" y="188795"/>
                    <a:pt x="300251" y="272956"/>
                  </a:cubicBezTo>
                  <a:cubicBezTo>
                    <a:pt x="382138" y="357117"/>
                    <a:pt x="502693" y="416258"/>
                    <a:pt x="600502" y="504968"/>
                  </a:cubicBezTo>
                  <a:cubicBezTo>
                    <a:pt x="698311" y="593678"/>
                    <a:pt x="749438" y="676119"/>
                    <a:pt x="887105" y="805218"/>
                  </a:cubicBezTo>
                  <a:cubicBezTo>
                    <a:pt x="1024772" y="934317"/>
                    <a:pt x="1271074" y="1150895"/>
                    <a:pt x="1426507" y="1279561"/>
                  </a:cubicBezTo>
                  <a:cubicBezTo>
                    <a:pt x="1581940" y="1408227"/>
                    <a:pt x="1686939" y="1484762"/>
                    <a:pt x="1819706" y="1577213"/>
                  </a:cubicBezTo>
                  <a:cubicBezTo>
                    <a:pt x="1952473" y="1669664"/>
                    <a:pt x="2084199" y="1776530"/>
                    <a:pt x="2223113" y="1834267"/>
                  </a:cubicBezTo>
                  <a:cubicBezTo>
                    <a:pt x="2362027" y="1892004"/>
                    <a:pt x="2502819" y="1854031"/>
                    <a:pt x="2653190" y="1923633"/>
                  </a:cubicBezTo>
                  <a:cubicBezTo>
                    <a:pt x="2803561" y="1993235"/>
                    <a:pt x="3292307" y="2194899"/>
                    <a:pt x="3125338" y="2251881"/>
                  </a:cubicBezTo>
                  <a:cubicBezTo>
                    <a:pt x="2958370" y="2308864"/>
                    <a:pt x="2169994" y="2249606"/>
                    <a:pt x="1651379" y="2265528"/>
                  </a:cubicBezTo>
                  <a:cubicBezTo>
                    <a:pt x="1132764" y="2281450"/>
                    <a:pt x="520890" y="2279176"/>
                    <a:pt x="27296" y="2279176"/>
                  </a:cubicBezTo>
                  <a:lnTo>
                    <a:pt x="0" y="54592"/>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orme libre 55"/>
            <p:cNvSpPr/>
            <p:nvPr/>
          </p:nvSpPr>
          <p:spPr>
            <a:xfrm>
              <a:off x="3343701" y="3303555"/>
              <a:ext cx="2187545" cy="2810774"/>
            </a:xfrm>
            <a:custGeom>
              <a:avLst/>
              <a:gdLst>
                <a:gd name="connsiteX0" fmla="*/ 0 w 2398480"/>
                <a:gd name="connsiteY0" fmla="*/ 2789470 h 3047420"/>
                <a:gd name="connsiteX1" fmla="*/ 627798 w 2398480"/>
                <a:gd name="connsiteY1" fmla="*/ 2489220 h 3047420"/>
                <a:gd name="connsiteX2" fmla="*/ 1446663 w 2398480"/>
                <a:gd name="connsiteY2" fmla="*/ 1888718 h 3047420"/>
                <a:gd name="connsiteX3" fmla="*/ 1733266 w 2398480"/>
                <a:gd name="connsiteY3" fmla="*/ 1574820 h 3047420"/>
                <a:gd name="connsiteX4" fmla="*/ 2006221 w 2398480"/>
                <a:gd name="connsiteY4" fmla="*/ 1015261 h 3047420"/>
                <a:gd name="connsiteX5" fmla="*/ 2074460 w 2398480"/>
                <a:gd name="connsiteY5" fmla="*/ 510294 h 3047420"/>
                <a:gd name="connsiteX6" fmla="*/ 2074460 w 2398480"/>
                <a:gd name="connsiteY6" fmla="*/ 87214 h 3047420"/>
                <a:gd name="connsiteX7" fmla="*/ 2347415 w 2398480"/>
                <a:gd name="connsiteY7" fmla="*/ 87214 h 3047420"/>
                <a:gd name="connsiteX8" fmla="*/ 2388359 w 2398480"/>
                <a:gd name="connsiteY8" fmla="*/ 1015261 h 3047420"/>
                <a:gd name="connsiteX9" fmla="*/ 2224586 w 2398480"/>
                <a:gd name="connsiteY9" fmla="*/ 2803118 h 3047420"/>
                <a:gd name="connsiteX10" fmla="*/ 1351129 w 2398480"/>
                <a:gd name="connsiteY10" fmla="*/ 2980539 h 3047420"/>
                <a:gd name="connsiteX11" fmla="*/ 163774 w 2398480"/>
                <a:gd name="connsiteY11" fmla="*/ 3035130 h 3047420"/>
                <a:gd name="connsiteX12" fmla="*/ 54592 w 2398480"/>
                <a:gd name="connsiteY12" fmla="*/ 2762175 h 3047420"/>
                <a:gd name="connsiteX0" fmla="*/ 0 w 2397714"/>
                <a:gd name="connsiteY0" fmla="*/ 2715058 h 2973008"/>
                <a:gd name="connsiteX1" fmla="*/ 627798 w 2397714"/>
                <a:gd name="connsiteY1" fmla="*/ 2414808 h 2973008"/>
                <a:gd name="connsiteX2" fmla="*/ 1446663 w 2397714"/>
                <a:gd name="connsiteY2" fmla="*/ 1814306 h 2973008"/>
                <a:gd name="connsiteX3" fmla="*/ 1733266 w 2397714"/>
                <a:gd name="connsiteY3" fmla="*/ 1500408 h 2973008"/>
                <a:gd name="connsiteX4" fmla="*/ 2006221 w 2397714"/>
                <a:gd name="connsiteY4" fmla="*/ 940849 h 2973008"/>
                <a:gd name="connsiteX5" fmla="*/ 2074460 w 2397714"/>
                <a:gd name="connsiteY5" fmla="*/ 435882 h 2973008"/>
                <a:gd name="connsiteX6" fmla="*/ 2074460 w 2397714"/>
                <a:gd name="connsiteY6" fmla="*/ 12802 h 2973008"/>
                <a:gd name="connsiteX7" fmla="*/ 2388359 w 2397714"/>
                <a:gd name="connsiteY7" fmla="*/ 940849 h 2973008"/>
                <a:gd name="connsiteX8" fmla="*/ 2224586 w 2397714"/>
                <a:gd name="connsiteY8" fmla="*/ 2728706 h 2973008"/>
                <a:gd name="connsiteX9" fmla="*/ 1351129 w 2397714"/>
                <a:gd name="connsiteY9" fmla="*/ 2906127 h 2973008"/>
                <a:gd name="connsiteX10" fmla="*/ 163774 w 2397714"/>
                <a:gd name="connsiteY10" fmla="*/ 2960718 h 2973008"/>
                <a:gd name="connsiteX11" fmla="*/ 54592 w 2397714"/>
                <a:gd name="connsiteY11" fmla="*/ 2687763 h 2973008"/>
                <a:gd name="connsiteX0" fmla="*/ 0 w 2257686"/>
                <a:gd name="connsiteY0" fmla="*/ 2820800 h 3094583"/>
                <a:gd name="connsiteX1" fmla="*/ 627798 w 2257686"/>
                <a:gd name="connsiteY1" fmla="*/ 2520550 h 3094583"/>
                <a:gd name="connsiteX2" fmla="*/ 1446663 w 2257686"/>
                <a:gd name="connsiteY2" fmla="*/ 1920048 h 3094583"/>
                <a:gd name="connsiteX3" fmla="*/ 1733266 w 2257686"/>
                <a:gd name="connsiteY3" fmla="*/ 1606150 h 3094583"/>
                <a:gd name="connsiteX4" fmla="*/ 2006221 w 2257686"/>
                <a:gd name="connsiteY4" fmla="*/ 1046591 h 3094583"/>
                <a:gd name="connsiteX5" fmla="*/ 2074460 w 2257686"/>
                <a:gd name="connsiteY5" fmla="*/ 541624 h 3094583"/>
                <a:gd name="connsiteX6" fmla="*/ 2074460 w 2257686"/>
                <a:gd name="connsiteY6" fmla="*/ 118544 h 3094583"/>
                <a:gd name="connsiteX7" fmla="*/ 2224586 w 2257686"/>
                <a:gd name="connsiteY7" fmla="*/ 2834448 h 3094583"/>
                <a:gd name="connsiteX8" fmla="*/ 1351129 w 2257686"/>
                <a:gd name="connsiteY8" fmla="*/ 3011869 h 3094583"/>
                <a:gd name="connsiteX9" fmla="*/ 163774 w 2257686"/>
                <a:gd name="connsiteY9" fmla="*/ 3066460 h 3094583"/>
                <a:gd name="connsiteX10" fmla="*/ 54592 w 2257686"/>
                <a:gd name="connsiteY10" fmla="*/ 2793505 h 3094583"/>
                <a:gd name="connsiteX0" fmla="*/ 0 w 2130658"/>
                <a:gd name="connsiteY0" fmla="*/ 2832765 h 3090715"/>
                <a:gd name="connsiteX1" fmla="*/ 627798 w 2130658"/>
                <a:gd name="connsiteY1" fmla="*/ 2532515 h 3090715"/>
                <a:gd name="connsiteX2" fmla="*/ 1446663 w 2130658"/>
                <a:gd name="connsiteY2" fmla="*/ 1932013 h 3090715"/>
                <a:gd name="connsiteX3" fmla="*/ 1733266 w 2130658"/>
                <a:gd name="connsiteY3" fmla="*/ 1618115 h 3090715"/>
                <a:gd name="connsiteX4" fmla="*/ 2006221 w 2130658"/>
                <a:gd name="connsiteY4" fmla="*/ 1058556 h 3090715"/>
                <a:gd name="connsiteX5" fmla="*/ 2074460 w 2130658"/>
                <a:gd name="connsiteY5" fmla="*/ 553589 h 3090715"/>
                <a:gd name="connsiteX6" fmla="*/ 2074460 w 2130658"/>
                <a:gd name="connsiteY6" fmla="*/ 130509 h 3090715"/>
                <a:gd name="connsiteX7" fmla="*/ 1351129 w 2130658"/>
                <a:gd name="connsiteY7" fmla="*/ 3023834 h 3090715"/>
                <a:gd name="connsiteX8" fmla="*/ 163774 w 2130658"/>
                <a:gd name="connsiteY8" fmla="*/ 3078425 h 3090715"/>
                <a:gd name="connsiteX9" fmla="*/ 54592 w 2130658"/>
                <a:gd name="connsiteY9" fmla="*/ 2805470 h 3090715"/>
                <a:gd name="connsiteX0" fmla="*/ 37159 w 2242605"/>
                <a:gd name="connsiteY0" fmla="*/ 2823551 h 3070006"/>
                <a:gd name="connsiteX1" fmla="*/ 664957 w 2242605"/>
                <a:gd name="connsiteY1" fmla="*/ 2523301 h 3070006"/>
                <a:gd name="connsiteX2" fmla="*/ 1483822 w 2242605"/>
                <a:gd name="connsiteY2" fmla="*/ 1922799 h 3070006"/>
                <a:gd name="connsiteX3" fmla="*/ 1770425 w 2242605"/>
                <a:gd name="connsiteY3" fmla="*/ 1608901 h 3070006"/>
                <a:gd name="connsiteX4" fmla="*/ 2043380 w 2242605"/>
                <a:gd name="connsiteY4" fmla="*/ 1049342 h 3070006"/>
                <a:gd name="connsiteX5" fmla="*/ 2111619 w 2242605"/>
                <a:gd name="connsiteY5" fmla="*/ 544375 h 3070006"/>
                <a:gd name="connsiteX6" fmla="*/ 2111619 w 2242605"/>
                <a:gd name="connsiteY6" fmla="*/ 121295 h 3070006"/>
                <a:gd name="connsiteX7" fmla="*/ 2097972 w 2242605"/>
                <a:gd name="connsiteY7" fmla="*/ 2878142 h 3070006"/>
                <a:gd name="connsiteX8" fmla="*/ 200933 w 2242605"/>
                <a:gd name="connsiteY8" fmla="*/ 3069211 h 3070006"/>
                <a:gd name="connsiteX9" fmla="*/ 91751 w 2242605"/>
                <a:gd name="connsiteY9" fmla="*/ 2796256 h 3070006"/>
                <a:gd name="connsiteX0" fmla="*/ 37159 w 2127696"/>
                <a:gd name="connsiteY0" fmla="*/ 2823551 h 3204024"/>
                <a:gd name="connsiteX1" fmla="*/ 664957 w 2127696"/>
                <a:gd name="connsiteY1" fmla="*/ 2523301 h 3204024"/>
                <a:gd name="connsiteX2" fmla="*/ 1483822 w 2127696"/>
                <a:gd name="connsiteY2" fmla="*/ 1922799 h 3204024"/>
                <a:gd name="connsiteX3" fmla="*/ 1770425 w 2127696"/>
                <a:gd name="connsiteY3" fmla="*/ 1608901 h 3204024"/>
                <a:gd name="connsiteX4" fmla="*/ 2043380 w 2127696"/>
                <a:gd name="connsiteY4" fmla="*/ 1049342 h 3204024"/>
                <a:gd name="connsiteX5" fmla="*/ 2111619 w 2127696"/>
                <a:gd name="connsiteY5" fmla="*/ 544375 h 3204024"/>
                <a:gd name="connsiteX6" fmla="*/ 2111619 w 2127696"/>
                <a:gd name="connsiteY6" fmla="*/ 121295 h 3204024"/>
                <a:gd name="connsiteX7" fmla="*/ 2097972 w 2127696"/>
                <a:gd name="connsiteY7" fmla="*/ 2878142 h 3204024"/>
                <a:gd name="connsiteX8" fmla="*/ 200933 w 2127696"/>
                <a:gd name="connsiteY8" fmla="*/ 3069211 h 3204024"/>
                <a:gd name="connsiteX9" fmla="*/ 91751 w 2127696"/>
                <a:gd name="connsiteY9" fmla="*/ 2796256 h 3204024"/>
                <a:gd name="connsiteX0" fmla="*/ 37159 w 2133677"/>
                <a:gd name="connsiteY0" fmla="*/ 2823551 h 3159135"/>
                <a:gd name="connsiteX1" fmla="*/ 664957 w 2133677"/>
                <a:gd name="connsiteY1" fmla="*/ 2523301 h 3159135"/>
                <a:gd name="connsiteX2" fmla="*/ 1483822 w 2133677"/>
                <a:gd name="connsiteY2" fmla="*/ 1922799 h 3159135"/>
                <a:gd name="connsiteX3" fmla="*/ 1770425 w 2133677"/>
                <a:gd name="connsiteY3" fmla="*/ 1608901 h 3159135"/>
                <a:gd name="connsiteX4" fmla="*/ 2043380 w 2133677"/>
                <a:gd name="connsiteY4" fmla="*/ 1049342 h 3159135"/>
                <a:gd name="connsiteX5" fmla="*/ 2111619 w 2133677"/>
                <a:gd name="connsiteY5" fmla="*/ 544375 h 3159135"/>
                <a:gd name="connsiteX6" fmla="*/ 2111619 w 2133677"/>
                <a:gd name="connsiteY6" fmla="*/ 121295 h 3159135"/>
                <a:gd name="connsiteX7" fmla="*/ 2097972 w 2133677"/>
                <a:gd name="connsiteY7" fmla="*/ 2878142 h 3159135"/>
                <a:gd name="connsiteX8" fmla="*/ 200933 w 2133677"/>
                <a:gd name="connsiteY8" fmla="*/ 3069211 h 3159135"/>
                <a:gd name="connsiteX9" fmla="*/ 91751 w 2133677"/>
                <a:gd name="connsiteY9" fmla="*/ 2796256 h 3159135"/>
                <a:gd name="connsiteX0" fmla="*/ 0 w 2213529"/>
                <a:gd name="connsiteY0" fmla="*/ 2823551 h 3060297"/>
                <a:gd name="connsiteX1" fmla="*/ 627798 w 2213529"/>
                <a:gd name="connsiteY1" fmla="*/ 2523301 h 3060297"/>
                <a:gd name="connsiteX2" fmla="*/ 1446663 w 2213529"/>
                <a:gd name="connsiteY2" fmla="*/ 1922799 h 3060297"/>
                <a:gd name="connsiteX3" fmla="*/ 1733266 w 2213529"/>
                <a:gd name="connsiteY3" fmla="*/ 1608901 h 3060297"/>
                <a:gd name="connsiteX4" fmla="*/ 2006221 w 2213529"/>
                <a:gd name="connsiteY4" fmla="*/ 1049342 h 3060297"/>
                <a:gd name="connsiteX5" fmla="*/ 2074460 w 2213529"/>
                <a:gd name="connsiteY5" fmla="*/ 544375 h 3060297"/>
                <a:gd name="connsiteX6" fmla="*/ 2074460 w 2213529"/>
                <a:gd name="connsiteY6" fmla="*/ 121295 h 3060297"/>
                <a:gd name="connsiteX7" fmla="*/ 2060813 w 2213529"/>
                <a:gd name="connsiteY7" fmla="*/ 2878142 h 3060297"/>
                <a:gd name="connsiteX8" fmla="*/ 54592 w 2213529"/>
                <a:gd name="connsiteY8" fmla="*/ 2796256 h 3060297"/>
                <a:gd name="connsiteX0" fmla="*/ 0 w 2213529"/>
                <a:gd name="connsiteY0" fmla="*/ 2823551 h 3090922"/>
                <a:gd name="connsiteX1" fmla="*/ 627798 w 2213529"/>
                <a:gd name="connsiteY1" fmla="*/ 2523301 h 3090922"/>
                <a:gd name="connsiteX2" fmla="*/ 1446663 w 2213529"/>
                <a:gd name="connsiteY2" fmla="*/ 1922799 h 3090922"/>
                <a:gd name="connsiteX3" fmla="*/ 1733266 w 2213529"/>
                <a:gd name="connsiteY3" fmla="*/ 1608901 h 3090922"/>
                <a:gd name="connsiteX4" fmla="*/ 2006221 w 2213529"/>
                <a:gd name="connsiteY4" fmla="*/ 1049342 h 3090922"/>
                <a:gd name="connsiteX5" fmla="*/ 2074460 w 2213529"/>
                <a:gd name="connsiteY5" fmla="*/ 544375 h 3090922"/>
                <a:gd name="connsiteX6" fmla="*/ 2074460 w 2213529"/>
                <a:gd name="connsiteY6" fmla="*/ 121295 h 3090922"/>
                <a:gd name="connsiteX7" fmla="*/ 2060813 w 2213529"/>
                <a:gd name="connsiteY7" fmla="*/ 2878142 h 3090922"/>
                <a:gd name="connsiteX8" fmla="*/ 54592 w 2213529"/>
                <a:gd name="connsiteY8" fmla="*/ 2891790 h 3090922"/>
                <a:gd name="connsiteX0" fmla="*/ 0 w 2117612"/>
                <a:gd name="connsiteY0" fmla="*/ 2823551 h 3073013"/>
                <a:gd name="connsiteX1" fmla="*/ 627798 w 2117612"/>
                <a:gd name="connsiteY1" fmla="*/ 2523301 h 3073013"/>
                <a:gd name="connsiteX2" fmla="*/ 1446663 w 2117612"/>
                <a:gd name="connsiteY2" fmla="*/ 1922799 h 3073013"/>
                <a:gd name="connsiteX3" fmla="*/ 1733266 w 2117612"/>
                <a:gd name="connsiteY3" fmla="*/ 1608901 h 3073013"/>
                <a:gd name="connsiteX4" fmla="*/ 2006221 w 2117612"/>
                <a:gd name="connsiteY4" fmla="*/ 1049342 h 3073013"/>
                <a:gd name="connsiteX5" fmla="*/ 2074460 w 2117612"/>
                <a:gd name="connsiteY5" fmla="*/ 544375 h 3073013"/>
                <a:gd name="connsiteX6" fmla="*/ 2074460 w 2117612"/>
                <a:gd name="connsiteY6" fmla="*/ 121295 h 3073013"/>
                <a:gd name="connsiteX7" fmla="*/ 2060813 w 2117612"/>
                <a:gd name="connsiteY7" fmla="*/ 2878142 h 3073013"/>
                <a:gd name="connsiteX8" fmla="*/ 1351129 w 2117612"/>
                <a:gd name="connsiteY8" fmla="*/ 2850847 h 3073013"/>
                <a:gd name="connsiteX9" fmla="*/ 54592 w 2117612"/>
                <a:gd name="connsiteY9" fmla="*/ 2891790 h 3073013"/>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2902475"/>
                <a:gd name="connsiteX1" fmla="*/ 627798 w 2168066"/>
                <a:gd name="connsiteY1" fmla="*/ 2523301 h 2902475"/>
                <a:gd name="connsiteX2" fmla="*/ 1446663 w 2168066"/>
                <a:gd name="connsiteY2" fmla="*/ 1922799 h 2902475"/>
                <a:gd name="connsiteX3" fmla="*/ 1733266 w 2168066"/>
                <a:gd name="connsiteY3" fmla="*/ 1608901 h 2902475"/>
                <a:gd name="connsiteX4" fmla="*/ 2006221 w 2168066"/>
                <a:gd name="connsiteY4" fmla="*/ 1049342 h 2902475"/>
                <a:gd name="connsiteX5" fmla="*/ 2074460 w 2168066"/>
                <a:gd name="connsiteY5" fmla="*/ 544375 h 2902475"/>
                <a:gd name="connsiteX6" fmla="*/ 2074460 w 2168066"/>
                <a:gd name="connsiteY6" fmla="*/ 121295 h 2902475"/>
                <a:gd name="connsiteX7" fmla="*/ 2060813 w 2168066"/>
                <a:gd name="connsiteY7" fmla="*/ 2878142 h 2902475"/>
                <a:gd name="connsiteX8" fmla="*/ 668741 w 2168066"/>
                <a:gd name="connsiteY8" fmla="*/ 2878143 h 2902475"/>
                <a:gd name="connsiteX9" fmla="*/ 54592 w 2168066"/>
                <a:gd name="connsiteY9" fmla="*/ 2891790 h 2902475"/>
                <a:gd name="connsiteX0" fmla="*/ 0 w 2168066"/>
                <a:gd name="connsiteY0" fmla="*/ 2823551 h 2878275"/>
                <a:gd name="connsiteX1" fmla="*/ 627798 w 2168066"/>
                <a:gd name="connsiteY1" fmla="*/ 2523301 h 2878275"/>
                <a:gd name="connsiteX2" fmla="*/ 1446663 w 2168066"/>
                <a:gd name="connsiteY2" fmla="*/ 1922799 h 2878275"/>
                <a:gd name="connsiteX3" fmla="*/ 1733266 w 2168066"/>
                <a:gd name="connsiteY3" fmla="*/ 1608901 h 2878275"/>
                <a:gd name="connsiteX4" fmla="*/ 2006221 w 2168066"/>
                <a:gd name="connsiteY4" fmla="*/ 1049342 h 2878275"/>
                <a:gd name="connsiteX5" fmla="*/ 2074460 w 2168066"/>
                <a:gd name="connsiteY5" fmla="*/ 544375 h 2878275"/>
                <a:gd name="connsiteX6" fmla="*/ 2074460 w 2168066"/>
                <a:gd name="connsiteY6" fmla="*/ 121295 h 2878275"/>
                <a:gd name="connsiteX7" fmla="*/ 2060813 w 2168066"/>
                <a:gd name="connsiteY7" fmla="*/ 2878142 h 2878275"/>
                <a:gd name="connsiteX8" fmla="*/ 668741 w 2168066"/>
                <a:gd name="connsiteY8" fmla="*/ 2878143 h 2878275"/>
                <a:gd name="connsiteX9" fmla="*/ 40944 w 2168066"/>
                <a:gd name="connsiteY9" fmla="*/ 2823551 h 2878275"/>
                <a:gd name="connsiteX0" fmla="*/ 0 w 2187545"/>
                <a:gd name="connsiteY0" fmla="*/ 2756050 h 2810774"/>
                <a:gd name="connsiteX1" fmla="*/ 627798 w 2187545"/>
                <a:gd name="connsiteY1" fmla="*/ 2455800 h 2810774"/>
                <a:gd name="connsiteX2" fmla="*/ 1446663 w 2187545"/>
                <a:gd name="connsiteY2" fmla="*/ 1855298 h 2810774"/>
                <a:gd name="connsiteX3" fmla="*/ 1733266 w 2187545"/>
                <a:gd name="connsiteY3" fmla="*/ 1541400 h 2810774"/>
                <a:gd name="connsiteX4" fmla="*/ 2006221 w 2187545"/>
                <a:gd name="connsiteY4" fmla="*/ 981841 h 2810774"/>
                <a:gd name="connsiteX5" fmla="*/ 2074460 w 2187545"/>
                <a:gd name="connsiteY5" fmla="*/ 476874 h 2810774"/>
                <a:gd name="connsiteX6" fmla="*/ 2074460 w 2187545"/>
                <a:gd name="connsiteY6" fmla="*/ 53794 h 2810774"/>
                <a:gd name="connsiteX7" fmla="*/ 2115403 w 2187545"/>
                <a:gd name="connsiteY7" fmla="*/ 1759765 h 2810774"/>
                <a:gd name="connsiteX8" fmla="*/ 2060813 w 2187545"/>
                <a:gd name="connsiteY8" fmla="*/ 2810641 h 2810774"/>
                <a:gd name="connsiteX9" fmla="*/ 668741 w 2187545"/>
                <a:gd name="connsiteY9" fmla="*/ 2810642 h 2810774"/>
                <a:gd name="connsiteX10" fmla="*/ 40944 w 2187545"/>
                <a:gd name="connsiteY10" fmla="*/ 2756050 h 28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7545" h="2810774">
                  <a:moveTo>
                    <a:pt x="0" y="2756050"/>
                  </a:moveTo>
                  <a:cubicBezTo>
                    <a:pt x="193344" y="2680987"/>
                    <a:pt x="386688" y="2605925"/>
                    <a:pt x="627798" y="2455800"/>
                  </a:cubicBezTo>
                  <a:cubicBezTo>
                    <a:pt x="868908" y="2305675"/>
                    <a:pt x="1262418" y="2007698"/>
                    <a:pt x="1446663" y="1855298"/>
                  </a:cubicBezTo>
                  <a:cubicBezTo>
                    <a:pt x="1630908" y="1702898"/>
                    <a:pt x="1640006" y="1686976"/>
                    <a:pt x="1733266" y="1541400"/>
                  </a:cubicBezTo>
                  <a:cubicBezTo>
                    <a:pt x="1826526" y="1395824"/>
                    <a:pt x="1949355" y="1159262"/>
                    <a:pt x="2006221" y="981841"/>
                  </a:cubicBezTo>
                  <a:cubicBezTo>
                    <a:pt x="2063087" y="804420"/>
                    <a:pt x="2063087" y="631548"/>
                    <a:pt x="2074460" y="476874"/>
                  </a:cubicBezTo>
                  <a:cubicBezTo>
                    <a:pt x="2085833" y="322199"/>
                    <a:pt x="2067636" y="-160021"/>
                    <a:pt x="2074460" y="53794"/>
                  </a:cubicBezTo>
                  <a:cubicBezTo>
                    <a:pt x="2081284" y="267609"/>
                    <a:pt x="2117678" y="1300291"/>
                    <a:pt x="2115403" y="1759765"/>
                  </a:cubicBezTo>
                  <a:cubicBezTo>
                    <a:pt x="2113129" y="2219240"/>
                    <a:pt x="2311022" y="2633220"/>
                    <a:pt x="2060813" y="2810641"/>
                  </a:cubicBezTo>
                  <a:cubicBezTo>
                    <a:pt x="1621811" y="2765149"/>
                    <a:pt x="1003111" y="2808367"/>
                    <a:pt x="668741" y="2810642"/>
                  </a:cubicBezTo>
                  <a:cubicBezTo>
                    <a:pt x="334371" y="2812917"/>
                    <a:pt x="277505" y="2785620"/>
                    <a:pt x="40944" y="275605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e 45"/>
          <p:cNvGrpSpPr/>
          <p:nvPr/>
        </p:nvGrpSpPr>
        <p:grpSpPr>
          <a:xfrm>
            <a:off x="812732" y="2810650"/>
            <a:ext cx="1386560" cy="3469940"/>
            <a:chOff x="4282514" y="323850"/>
            <a:chExt cx="1196428" cy="4143747"/>
          </a:xfrm>
          <a:noFill/>
          <a:scene3d>
            <a:camera prst="orthographicFront">
              <a:rot lat="0" lon="10800000" rev="0"/>
            </a:camera>
            <a:lightRig rig="threePt" dir="t"/>
          </a:scene3d>
        </p:grpSpPr>
        <p:sp>
          <p:nvSpPr>
            <p:cNvPr id="49" name="Forme libre 48"/>
            <p:cNvSpPr/>
            <p:nvPr/>
          </p:nvSpPr>
          <p:spPr>
            <a:xfrm>
              <a:off x="4282514" y="323850"/>
              <a:ext cx="213286" cy="809625"/>
            </a:xfrm>
            <a:custGeom>
              <a:avLst/>
              <a:gdLst>
                <a:gd name="connsiteX0" fmla="*/ 98986 w 213286"/>
                <a:gd name="connsiteY0" fmla="*/ 0 h 809625"/>
                <a:gd name="connsiteX1" fmla="*/ 3736 w 213286"/>
                <a:gd name="connsiteY1" fmla="*/ 533400 h 809625"/>
                <a:gd name="connsiteX2" fmla="*/ 213286 w 213286"/>
                <a:gd name="connsiteY2" fmla="*/ 809625 h 809625"/>
              </a:gdLst>
              <a:ahLst/>
              <a:cxnLst>
                <a:cxn ang="0">
                  <a:pos x="connsiteX0" y="connsiteY0"/>
                </a:cxn>
                <a:cxn ang="0">
                  <a:pos x="connsiteX1" y="connsiteY1"/>
                </a:cxn>
                <a:cxn ang="0">
                  <a:pos x="connsiteX2" y="connsiteY2"/>
                </a:cxn>
              </a:cxnLst>
              <a:rect l="l" t="t" r="r" b="b"/>
              <a:pathLst>
                <a:path w="213286" h="809625">
                  <a:moveTo>
                    <a:pt x="98986" y="0"/>
                  </a:moveTo>
                  <a:cubicBezTo>
                    <a:pt x="41836" y="199231"/>
                    <a:pt x="-15314" y="398463"/>
                    <a:pt x="3736" y="533400"/>
                  </a:cubicBezTo>
                  <a:cubicBezTo>
                    <a:pt x="22786" y="668338"/>
                    <a:pt x="118036" y="738981"/>
                    <a:pt x="213286" y="809625"/>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49"/>
            <p:cNvSpPr/>
            <p:nvPr/>
          </p:nvSpPr>
          <p:spPr>
            <a:xfrm>
              <a:off x="4370951" y="567007"/>
              <a:ext cx="1107991" cy="3900590"/>
            </a:xfrm>
            <a:custGeom>
              <a:avLst/>
              <a:gdLst>
                <a:gd name="connsiteX0" fmla="*/ 80733 w 1121025"/>
                <a:gd name="connsiteY0" fmla="*/ 590550 h 3952986"/>
                <a:gd name="connsiteX1" fmla="*/ 90258 w 1121025"/>
                <a:gd name="connsiteY1" fmla="*/ 1190625 h 3952986"/>
                <a:gd name="connsiteX2" fmla="*/ 195033 w 1121025"/>
                <a:gd name="connsiteY2" fmla="*/ 1647825 h 3952986"/>
                <a:gd name="connsiteX3" fmla="*/ 147408 w 1121025"/>
                <a:gd name="connsiteY3" fmla="*/ 1800225 h 3952986"/>
                <a:gd name="connsiteX4" fmla="*/ 147408 w 1121025"/>
                <a:gd name="connsiteY4" fmla="*/ 1905000 h 3952986"/>
                <a:gd name="connsiteX5" fmla="*/ 118833 w 1121025"/>
                <a:gd name="connsiteY5" fmla="*/ 2038350 h 3952986"/>
                <a:gd name="connsiteX6" fmla="*/ 4533 w 1121025"/>
                <a:gd name="connsiteY6" fmla="*/ 2276475 h 3952986"/>
                <a:gd name="connsiteX7" fmla="*/ 33108 w 1121025"/>
                <a:gd name="connsiteY7" fmla="*/ 2657475 h 3952986"/>
                <a:gd name="connsiteX8" fmla="*/ 128358 w 1121025"/>
                <a:gd name="connsiteY8" fmla="*/ 3067050 h 3952986"/>
                <a:gd name="connsiteX9" fmla="*/ 166458 w 1121025"/>
                <a:gd name="connsiteY9" fmla="*/ 3533775 h 3952986"/>
                <a:gd name="connsiteX10" fmla="*/ 52158 w 1121025"/>
                <a:gd name="connsiteY10" fmla="*/ 3762375 h 3952986"/>
                <a:gd name="connsiteX11" fmla="*/ 80733 w 1121025"/>
                <a:gd name="connsiteY11" fmla="*/ 3905250 h 3952986"/>
                <a:gd name="connsiteX12" fmla="*/ 204558 w 1121025"/>
                <a:gd name="connsiteY12" fmla="*/ 3943350 h 3952986"/>
                <a:gd name="connsiteX13" fmla="*/ 318858 w 1121025"/>
                <a:gd name="connsiteY13" fmla="*/ 3924300 h 3952986"/>
                <a:gd name="connsiteX14" fmla="*/ 404583 w 1121025"/>
                <a:gd name="connsiteY14" fmla="*/ 3952875 h 3952986"/>
                <a:gd name="connsiteX15" fmla="*/ 680808 w 1121025"/>
                <a:gd name="connsiteY15" fmla="*/ 3933825 h 3952986"/>
                <a:gd name="connsiteX16" fmla="*/ 880833 w 1121025"/>
                <a:gd name="connsiteY16" fmla="*/ 3924300 h 3952986"/>
                <a:gd name="connsiteX17" fmla="*/ 957033 w 1121025"/>
                <a:gd name="connsiteY17" fmla="*/ 3914775 h 3952986"/>
                <a:gd name="connsiteX18" fmla="*/ 1090383 w 1121025"/>
                <a:gd name="connsiteY18" fmla="*/ 3905250 h 3952986"/>
                <a:gd name="connsiteX19" fmla="*/ 1118958 w 1121025"/>
                <a:gd name="connsiteY19" fmla="*/ 3848100 h 3952986"/>
                <a:gd name="connsiteX20" fmla="*/ 1052283 w 1121025"/>
                <a:gd name="connsiteY20" fmla="*/ 3810000 h 3952986"/>
                <a:gd name="connsiteX21" fmla="*/ 995133 w 1121025"/>
                <a:gd name="connsiteY21" fmla="*/ 3800475 h 3952986"/>
                <a:gd name="connsiteX22" fmla="*/ 614133 w 1121025"/>
                <a:gd name="connsiteY22" fmla="*/ 3619500 h 3952986"/>
                <a:gd name="connsiteX23" fmla="*/ 547458 w 1121025"/>
                <a:gd name="connsiteY23" fmla="*/ 3581400 h 3952986"/>
                <a:gd name="connsiteX24" fmla="*/ 480783 w 1121025"/>
                <a:gd name="connsiteY24" fmla="*/ 3438525 h 3952986"/>
                <a:gd name="connsiteX25" fmla="*/ 499833 w 1121025"/>
                <a:gd name="connsiteY25" fmla="*/ 3124200 h 3952986"/>
                <a:gd name="connsiteX26" fmla="*/ 595083 w 1121025"/>
                <a:gd name="connsiteY26" fmla="*/ 2295525 h 3952986"/>
                <a:gd name="connsiteX27" fmla="*/ 595083 w 1121025"/>
                <a:gd name="connsiteY27" fmla="*/ 2238375 h 3952986"/>
                <a:gd name="connsiteX28" fmla="*/ 652233 w 1121025"/>
                <a:gd name="connsiteY28" fmla="*/ 2028825 h 3952986"/>
                <a:gd name="connsiteX29" fmla="*/ 642708 w 1121025"/>
                <a:gd name="connsiteY29" fmla="*/ 1990725 h 3952986"/>
                <a:gd name="connsiteX30" fmla="*/ 718908 w 1121025"/>
                <a:gd name="connsiteY30" fmla="*/ 1714500 h 3952986"/>
                <a:gd name="connsiteX31" fmla="*/ 680808 w 1121025"/>
                <a:gd name="connsiteY31" fmla="*/ 1543050 h 3952986"/>
                <a:gd name="connsiteX32" fmla="*/ 785583 w 1121025"/>
                <a:gd name="connsiteY32" fmla="*/ 1257300 h 3952986"/>
                <a:gd name="connsiteX33" fmla="*/ 871308 w 1121025"/>
                <a:gd name="connsiteY33" fmla="*/ 762000 h 3952986"/>
                <a:gd name="connsiteX34" fmla="*/ 871308 w 1121025"/>
                <a:gd name="connsiteY34" fmla="*/ 552450 h 3952986"/>
                <a:gd name="connsiteX35" fmla="*/ 871308 w 1121025"/>
                <a:gd name="connsiteY35" fmla="*/ 361950 h 3952986"/>
                <a:gd name="connsiteX36" fmla="*/ 776058 w 1121025"/>
                <a:gd name="connsiteY36" fmla="*/ 0 h 3952986"/>
                <a:gd name="connsiteX0" fmla="*/ 60487 w 1100779"/>
                <a:gd name="connsiteY0" fmla="*/ 590550 h 3952986"/>
                <a:gd name="connsiteX1" fmla="*/ 70012 w 1100779"/>
                <a:gd name="connsiteY1" fmla="*/ 1190625 h 3952986"/>
                <a:gd name="connsiteX2" fmla="*/ 174787 w 1100779"/>
                <a:gd name="connsiteY2" fmla="*/ 1647825 h 3952986"/>
                <a:gd name="connsiteX3" fmla="*/ 127162 w 1100779"/>
                <a:gd name="connsiteY3" fmla="*/ 1800225 h 3952986"/>
                <a:gd name="connsiteX4" fmla="*/ 127162 w 1100779"/>
                <a:gd name="connsiteY4" fmla="*/ 1905000 h 3952986"/>
                <a:gd name="connsiteX5" fmla="*/ 98587 w 1100779"/>
                <a:gd name="connsiteY5" fmla="*/ 2038350 h 3952986"/>
                <a:gd name="connsiteX6" fmla="*/ 10166 w 1100779"/>
                <a:gd name="connsiteY6" fmla="*/ 2293728 h 3952986"/>
                <a:gd name="connsiteX7" fmla="*/ 12862 w 1100779"/>
                <a:gd name="connsiteY7" fmla="*/ 2657475 h 3952986"/>
                <a:gd name="connsiteX8" fmla="*/ 108112 w 1100779"/>
                <a:gd name="connsiteY8" fmla="*/ 3067050 h 3952986"/>
                <a:gd name="connsiteX9" fmla="*/ 146212 w 1100779"/>
                <a:gd name="connsiteY9" fmla="*/ 3533775 h 3952986"/>
                <a:gd name="connsiteX10" fmla="*/ 31912 w 1100779"/>
                <a:gd name="connsiteY10" fmla="*/ 3762375 h 3952986"/>
                <a:gd name="connsiteX11" fmla="*/ 60487 w 1100779"/>
                <a:gd name="connsiteY11" fmla="*/ 3905250 h 3952986"/>
                <a:gd name="connsiteX12" fmla="*/ 184312 w 1100779"/>
                <a:gd name="connsiteY12" fmla="*/ 3943350 h 3952986"/>
                <a:gd name="connsiteX13" fmla="*/ 298612 w 1100779"/>
                <a:gd name="connsiteY13" fmla="*/ 3924300 h 3952986"/>
                <a:gd name="connsiteX14" fmla="*/ 384337 w 1100779"/>
                <a:gd name="connsiteY14" fmla="*/ 3952875 h 3952986"/>
                <a:gd name="connsiteX15" fmla="*/ 660562 w 1100779"/>
                <a:gd name="connsiteY15" fmla="*/ 3933825 h 3952986"/>
                <a:gd name="connsiteX16" fmla="*/ 860587 w 1100779"/>
                <a:gd name="connsiteY16" fmla="*/ 3924300 h 3952986"/>
                <a:gd name="connsiteX17" fmla="*/ 936787 w 1100779"/>
                <a:gd name="connsiteY17" fmla="*/ 3914775 h 3952986"/>
                <a:gd name="connsiteX18" fmla="*/ 1070137 w 1100779"/>
                <a:gd name="connsiteY18" fmla="*/ 3905250 h 3952986"/>
                <a:gd name="connsiteX19" fmla="*/ 1098712 w 1100779"/>
                <a:gd name="connsiteY19" fmla="*/ 3848100 h 3952986"/>
                <a:gd name="connsiteX20" fmla="*/ 1032037 w 1100779"/>
                <a:gd name="connsiteY20" fmla="*/ 3810000 h 3952986"/>
                <a:gd name="connsiteX21" fmla="*/ 974887 w 1100779"/>
                <a:gd name="connsiteY21" fmla="*/ 3800475 h 3952986"/>
                <a:gd name="connsiteX22" fmla="*/ 593887 w 1100779"/>
                <a:gd name="connsiteY22" fmla="*/ 3619500 h 3952986"/>
                <a:gd name="connsiteX23" fmla="*/ 527212 w 1100779"/>
                <a:gd name="connsiteY23" fmla="*/ 3581400 h 3952986"/>
                <a:gd name="connsiteX24" fmla="*/ 460537 w 1100779"/>
                <a:gd name="connsiteY24" fmla="*/ 3438525 h 3952986"/>
                <a:gd name="connsiteX25" fmla="*/ 479587 w 1100779"/>
                <a:gd name="connsiteY25" fmla="*/ 3124200 h 3952986"/>
                <a:gd name="connsiteX26" fmla="*/ 574837 w 1100779"/>
                <a:gd name="connsiteY26" fmla="*/ 2295525 h 3952986"/>
                <a:gd name="connsiteX27" fmla="*/ 574837 w 1100779"/>
                <a:gd name="connsiteY27" fmla="*/ 2238375 h 3952986"/>
                <a:gd name="connsiteX28" fmla="*/ 631987 w 1100779"/>
                <a:gd name="connsiteY28" fmla="*/ 2028825 h 3952986"/>
                <a:gd name="connsiteX29" fmla="*/ 622462 w 1100779"/>
                <a:gd name="connsiteY29" fmla="*/ 1990725 h 3952986"/>
                <a:gd name="connsiteX30" fmla="*/ 698662 w 1100779"/>
                <a:gd name="connsiteY30" fmla="*/ 1714500 h 3952986"/>
                <a:gd name="connsiteX31" fmla="*/ 660562 w 1100779"/>
                <a:gd name="connsiteY31" fmla="*/ 1543050 h 3952986"/>
                <a:gd name="connsiteX32" fmla="*/ 765337 w 1100779"/>
                <a:gd name="connsiteY32" fmla="*/ 1257300 h 3952986"/>
                <a:gd name="connsiteX33" fmla="*/ 851062 w 1100779"/>
                <a:gd name="connsiteY33" fmla="*/ 762000 h 3952986"/>
                <a:gd name="connsiteX34" fmla="*/ 851062 w 1100779"/>
                <a:gd name="connsiteY34" fmla="*/ 552450 h 3952986"/>
                <a:gd name="connsiteX35" fmla="*/ 851062 w 1100779"/>
                <a:gd name="connsiteY35" fmla="*/ 361950 h 3952986"/>
                <a:gd name="connsiteX36" fmla="*/ 755812 w 1100779"/>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72549 w 1107991"/>
                <a:gd name="connsiteY32" fmla="*/ 1257300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27544 w 1107991"/>
                <a:gd name="connsiteY9" fmla="*/ 3542401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705874 w 1107991"/>
                <a:gd name="connsiteY30" fmla="*/ 1714500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32395 w 1107991"/>
                <a:gd name="connsiteY34" fmla="*/ 561076 h 3943722"/>
                <a:gd name="connsiteX35" fmla="*/ 858274 w 1107991"/>
                <a:gd name="connsiteY35" fmla="*/ 361950 h 3943722"/>
                <a:gd name="connsiteX36" fmla="*/ 763024 w 1107991"/>
                <a:gd name="connsiteY36" fmla="*/ 0 h 3943722"/>
                <a:gd name="connsiteX0" fmla="*/ 67699 w 1107991"/>
                <a:gd name="connsiteY0" fmla="*/ 487033 h 3840205"/>
                <a:gd name="connsiteX1" fmla="*/ 77224 w 1107991"/>
                <a:gd name="connsiteY1" fmla="*/ 1087108 h 3840205"/>
                <a:gd name="connsiteX2" fmla="*/ 181999 w 1107991"/>
                <a:gd name="connsiteY2" fmla="*/ 1544308 h 3840205"/>
                <a:gd name="connsiteX3" fmla="*/ 134374 w 1107991"/>
                <a:gd name="connsiteY3" fmla="*/ 1696708 h 3840205"/>
                <a:gd name="connsiteX4" fmla="*/ 134374 w 1107991"/>
                <a:gd name="connsiteY4" fmla="*/ 1801483 h 3840205"/>
                <a:gd name="connsiteX5" fmla="*/ 105799 w 1107991"/>
                <a:gd name="connsiteY5" fmla="*/ 1934833 h 3840205"/>
                <a:gd name="connsiteX6" fmla="*/ 17378 w 1107991"/>
                <a:gd name="connsiteY6" fmla="*/ 2190211 h 3840205"/>
                <a:gd name="connsiteX7" fmla="*/ 20074 w 1107991"/>
                <a:gd name="connsiteY7" fmla="*/ 2553958 h 3840205"/>
                <a:gd name="connsiteX8" fmla="*/ 115324 w 1107991"/>
                <a:gd name="connsiteY8" fmla="*/ 2963533 h 3840205"/>
                <a:gd name="connsiteX9" fmla="*/ 127544 w 1107991"/>
                <a:gd name="connsiteY9" fmla="*/ 3438884 h 3840205"/>
                <a:gd name="connsiteX10" fmla="*/ 39124 w 1107991"/>
                <a:gd name="connsiteY10" fmla="*/ 3658858 h 3840205"/>
                <a:gd name="connsiteX11" fmla="*/ 67699 w 1107991"/>
                <a:gd name="connsiteY11" fmla="*/ 3801733 h 3840205"/>
                <a:gd name="connsiteX12" fmla="*/ 191524 w 1107991"/>
                <a:gd name="connsiteY12" fmla="*/ 3839833 h 3840205"/>
                <a:gd name="connsiteX13" fmla="*/ 305824 w 1107991"/>
                <a:gd name="connsiteY13" fmla="*/ 3820783 h 3840205"/>
                <a:gd name="connsiteX14" fmla="*/ 400176 w 1107991"/>
                <a:gd name="connsiteY14" fmla="*/ 3814853 h 3840205"/>
                <a:gd name="connsiteX15" fmla="*/ 667774 w 1107991"/>
                <a:gd name="connsiteY15" fmla="*/ 3830308 h 3840205"/>
                <a:gd name="connsiteX16" fmla="*/ 867799 w 1107991"/>
                <a:gd name="connsiteY16" fmla="*/ 3820783 h 3840205"/>
                <a:gd name="connsiteX17" fmla="*/ 943999 w 1107991"/>
                <a:gd name="connsiteY17" fmla="*/ 3811258 h 3840205"/>
                <a:gd name="connsiteX18" fmla="*/ 1077349 w 1107991"/>
                <a:gd name="connsiteY18" fmla="*/ 3801733 h 3840205"/>
                <a:gd name="connsiteX19" fmla="*/ 1105924 w 1107991"/>
                <a:gd name="connsiteY19" fmla="*/ 3744583 h 3840205"/>
                <a:gd name="connsiteX20" fmla="*/ 1039249 w 1107991"/>
                <a:gd name="connsiteY20" fmla="*/ 3706483 h 3840205"/>
                <a:gd name="connsiteX21" fmla="*/ 982099 w 1107991"/>
                <a:gd name="connsiteY21" fmla="*/ 3696958 h 3840205"/>
                <a:gd name="connsiteX22" fmla="*/ 601099 w 1107991"/>
                <a:gd name="connsiteY22" fmla="*/ 3515983 h 3840205"/>
                <a:gd name="connsiteX23" fmla="*/ 534424 w 1107991"/>
                <a:gd name="connsiteY23" fmla="*/ 3477883 h 3840205"/>
                <a:gd name="connsiteX24" fmla="*/ 467749 w 1107991"/>
                <a:gd name="connsiteY24" fmla="*/ 3335008 h 3840205"/>
                <a:gd name="connsiteX25" fmla="*/ 486799 w 1107991"/>
                <a:gd name="connsiteY25" fmla="*/ 3020683 h 3840205"/>
                <a:gd name="connsiteX26" fmla="*/ 582049 w 1107991"/>
                <a:gd name="connsiteY26" fmla="*/ 2192008 h 3840205"/>
                <a:gd name="connsiteX27" fmla="*/ 582049 w 1107991"/>
                <a:gd name="connsiteY27" fmla="*/ 2134858 h 3840205"/>
                <a:gd name="connsiteX28" fmla="*/ 639199 w 1107991"/>
                <a:gd name="connsiteY28" fmla="*/ 1925308 h 3840205"/>
                <a:gd name="connsiteX29" fmla="*/ 629674 w 1107991"/>
                <a:gd name="connsiteY29" fmla="*/ 1887208 h 3840205"/>
                <a:gd name="connsiteX30" fmla="*/ 688621 w 1107991"/>
                <a:gd name="connsiteY30" fmla="*/ 1602356 h 3840205"/>
                <a:gd name="connsiteX31" fmla="*/ 667774 w 1107991"/>
                <a:gd name="connsiteY31" fmla="*/ 1439533 h 3840205"/>
                <a:gd name="connsiteX32" fmla="*/ 746670 w 1107991"/>
                <a:gd name="connsiteY32" fmla="*/ 1145157 h 3840205"/>
                <a:gd name="connsiteX33" fmla="*/ 823768 w 1107991"/>
                <a:gd name="connsiteY33" fmla="*/ 658483 h 3840205"/>
                <a:gd name="connsiteX34" fmla="*/ 832395 w 1107991"/>
                <a:gd name="connsiteY34" fmla="*/ 457559 h 3840205"/>
                <a:gd name="connsiteX35" fmla="*/ 858274 w 1107991"/>
                <a:gd name="connsiteY35" fmla="*/ 258433 h 3840205"/>
                <a:gd name="connsiteX36" fmla="*/ 763024 w 1107991"/>
                <a:gd name="connsiteY36" fmla="*/ 0 h 3840205"/>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82049 w 1107991"/>
                <a:gd name="connsiteY26" fmla="*/ 2252393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62225 w 1107991"/>
                <a:gd name="connsiteY30" fmla="*/ 1866092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709933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58228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7991" h="3900590">
                  <a:moveTo>
                    <a:pt x="67699" y="547418"/>
                  </a:moveTo>
                  <a:cubicBezTo>
                    <a:pt x="62936" y="759349"/>
                    <a:pt x="58174" y="971281"/>
                    <a:pt x="77224" y="1147493"/>
                  </a:cubicBezTo>
                  <a:cubicBezTo>
                    <a:pt x="96274" y="1323706"/>
                    <a:pt x="164523" y="1503093"/>
                    <a:pt x="181999" y="1604693"/>
                  </a:cubicBezTo>
                  <a:cubicBezTo>
                    <a:pt x="199475" y="1706293"/>
                    <a:pt x="186043" y="1714231"/>
                    <a:pt x="182081" y="1757093"/>
                  </a:cubicBezTo>
                  <a:cubicBezTo>
                    <a:pt x="178119" y="1799956"/>
                    <a:pt x="170942" y="1822181"/>
                    <a:pt x="158228" y="1861868"/>
                  </a:cubicBezTo>
                  <a:cubicBezTo>
                    <a:pt x="145514" y="1901556"/>
                    <a:pt x="129274" y="1930430"/>
                    <a:pt x="105799" y="1995218"/>
                  </a:cubicBezTo>
                  <a:cubicBezTo>
                    <a:pt x="82324" y="2060006"/>
                    <a:pt x="48918" y="2104277"/>
                    <a:pt x="17378" y="2250596"/>
                  </a:cubicBezTo>
                  <a:cubicBezTo>
                    <a:pt x="-14162" y="2396915"/>
                    <a:pt x="3750" y="2485456"/>
                    <a:pt x="20074" y="2614343"/>
                  </a:cubicBezTo>
                  <a:cubicBezTo>
                    <a:pt x="36398" y="2743230"/>
                    <a:pt x="97412" y="2876430"/>
                    <a:pt x="115324" y="3023918"/>
                  </a:cubicBezTo>
                  <a:cubicBezTo>
                    <a:pt x="133236" y="3171406"/>
                    <a:pt x="140244" y="3383382"/>
                    <a:pt x="127544" y="3499269"/>
                  </a:cubicBezTo>
                  <a:cubicBezTo>
                    <a:pt x="114844" y="3615156"/>
                    <a:pt x="49098" y="3658768"/>
                    <a:pt x="39124" y="3719243"/>
                  </a:cubicBezTo>
                  <a:cubicBezTo>
                    <a:pt x="29150" y="3779718"/>
                    <a:pt x="42299" y="3831955"/>
                    <a:pt x="67699" y="3862118"/>
                  </a:cubicBezTo>
                  <a:cubicBezTo>
                    <a:pt x="93099" y="3892281"/>
                    <a:pt x="151837" y="3897043"/>
                    <a:pt x="191524" y="3900218"/>
                  </a:cubicBezTo>
                  <a:cubicBezTo>
                    <a:pt x="231211" y="3903393"/>
                    <a:pt x="271049" y="3885331"/>
                    <a:pt x="305824" y="3881168"/>
                  </a:cubicBezTo>
                  <a:cubicBezTo>
                    <a:pt x="340599" y="3877005"/>
                    <a:pt x="339851" y="3873651"/>
                    <a:pt x="400176" y="3875238"/>
                  </a:cubicBezTo>
                  <a:cubicBezTo>
                    <a:pt x="460501" y="3876825"/>
                    <a:pt x="589837" y="3889705"/>
                    <a:pt x="667774" y="3890693"/>
                  </a:cubicBezTo>
                  <a:cubicBezTo>
                    <a:pt x="745711" y="3891681"/>
                    <a:pt x="821762" y="3884343"/>
                    <a:pt x="867799" y="3881168"/>
                  </a:cubicBezTo>
                  <a:cubicBezTo>
                    <a:pt x="913836" y="3877993"/>
                    <a:pt x="909074" y="3874818"/>
                    <a:pt x="943999" y="3871643"/>
                  </a:cubicBezTo>
                  <a:cubicBezTo>
                    <a:pt x="978924" y="3868468"/>
                    <a:pt x="1050362" y="3873230"/>
                    <a:pt x="1077349" y="3862118"/>
                  </a:cubicBezTo>
                  <a:cubicBezTo>
                    <a:pt x="1104336" y="3851006"/>
                    <a:pt x="1112274" y="3820843"/>
                    <a:pt x="1105924" y="3804968"/>
                  </a:cubicBezTo>
                  <a:cubicBezTo>
                    <a:pt x="1099574" y="3789093"/>
                    <a:pt x="1059887" y="3774806"/>
                    <a:pt x="1039249" y="3766868"/>
                  </a:cubicBezTo>
                  <a:cubicBezTo>
                    <a:pt x="1018612" y="3758931"/>
                    <a:pt x="1055124" y="3789093"/>
                    <a:pt x="982099" y="3757343"/>
                  </a:cubicBezTo>
                  <a:cubicBezTo>
                    <a:pt x="909074" y="3725593"/>
                    <a:pt x="675711" y="3612880"/>
                    <a:pt x="601099" y="3576368"/>
                  </a:cubicBezTo>
                  <a:cubicBezTo>
                    <a:pt x="526487" y="3539856"/>
                    <a:pt x="556649" y="3568430"/>
                    <a:pt x="534424" y="3538268"/>
                  </a:cubicBezTo>
                  <a:cubicBezTo>
                    <a:pt x="512199" y="3508106"/>
                    <a:pt x="475686" y="3471593"/>
                    <a:pt x="467749" y="3395393"/>
                  </a:cubicBezTo>
                  <a:cubicBezTo>
                    <a:pt x="459812" y="3319193"/>
                    <a:pt x="469521" y="3259163"/>
                    <a:pt x="486799" y="3081068"/>
                  </a:cubicBezTo>
                  <a:cubicBezTo>
                    <a:pt x="504077" y="2902973"/>
                    <a:pt x="555541" y="2474458"/>
                    <a:pt x="571416" y="2326821"/>
                  </a:cubicBezTo>
                  <a:cubicBezTo>
                    <a:pt x="587291" y="2179184"/>
                    <a:pt x="577378" y="2238845"/>
                    <a:pt x="582049" y="2195243"/>
                  </a:cubicBezTo>
                  <a:cubicBezTo>
                    <a:pt x="586720" y="2151641"/>
                    <a:pt x="591505" y="2106481"/>
                    <a:pt x="599442" y="2065206"/>
                  </a:cubicBezTo>
                  <a:cubicBezTo>
                    <a:pt x="607379" y="2023931"/>
                    <a:pt x="616560" y="1983429"/>
                    <a:pt x="629674" y="1947593"/>
                  </a:cubicBezTo>
                  <a:cubicBezTo>
                    <a:pt x="642788" y="1911757"/>
                    <a:pt x="668304" y="1897664"/>
                    <a:pt x="678128" y="1850189"/>
                  </a:cubicBezTo>
                  <a:cubicBezTo>
                    <a:pt x="687952" y="1802714"/>
                    <a:pt x="716835" y="1734387"/>
                    <a:pt x="720426" y="1670692"/>
                  </a:cubicBezTo>
                  <a:cubicBezTo>
                    <a:pt x="724017" y="1606997"/>
                    <a:pt x="695298" y="1545546"/>
                    <a:pt x="699672" y="1468021"/>
                  </a:cubicBezTo>
                  <a:cubicBezTo>
                    <a:pt x="704046" y="1390496"/>
                    <a:pt x="725987" y="1330401"/>
                    <a:pt x="746670" y="1205542"/>
                  </a:cubicBezTo>
                  <a:cubicBezTo>
                    <a:pt x="767353" y="1080683"/>
                    <a:pt x="809481" y="833468"/>
                    <a:pt x="823768" y="718868"/>
                  </a:cubicBezTo>
                  <a:cubicBezTo>
                    <a:pt x="838055" y="604268"/>
                    <a:pt x="826644" y="584619"/>
                    <a:pt x="832395" y="517944"/>
                  </a:cubicBezTo>
                  <a:cubicBezTo>
                    <a:pt x="838146" y="451269"/>
                    <a:pt x="872711" y="405142"/>
                    <a:pt x="858274" y="318818"/>
                  </a:cubicBezTo>
                  <a:cubicBezTo>
                    <a:pt x="843837" y="232494"/>
                    <a:pt x="745772" y="0"/>
                    <a:pt x="745772" y="0"/>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50"/>
            <p:cNvSpPr/>
            <p:nvPr/>
          </p:nvSpPr>
          <p:spPr>
            <a:xfrm>
              <a:off x="5175849" y="623340"/>
              <a:ext cx="75651" cy="118532"/>
            </a:xfrm>
            <a:custGeom>
              <a:avLst/>
              <a:gdLst>
                <a:gd name="connsiteX0" fmla="*/ 0 w 75651"/>
                <a:gd name="connsiteY0" fmla="*/ 118532 h 118532"/>
                <a:gd name="connsiteX1" fmla="*/ 69011 w 75651"/>
                <a:gd name="connsiteY1" fmla="*/ 6388 h 118532"/>
                <a:gd name="connsiteX2" fmla="*/ 69011 w 75651"/>
                <a:gd name="connsiteY2" fmla="*/ 23641 h 118532"/>
              </a:gdLst>
              <a:ahLst/>
              <a:cxnLst>
                <a:cxn ang="0">
                  <a:pos x="connsiteX0" y="connsiteY0"/>
                </a:cxn>
                <a:cxn ang="0">
                  <a:pos x="connsiteX1" y="connsiteY1"/>
                </a:cxn>
                <a:cxn ang="0">
                  <a:pos x="connsiteX2" y="connsiteY2"/>
                </a:cxn>
              </a:cxnLst>
              <a:rect l="l" t="t" r="r" b="b"/>
              <a:pathLst>
                <a:path w="75651" h="118532">
                  <a:moveTo>
                    <a:pt x="0" y="118532"/>
                  </a:moveTo>
                  <a:cubicBezTo>
                    <a:pt x="28754" y="70367"/>
                    <a:pt x="57509" y="22203"/>
                    <a:pt x="69011" y="6388"/>
                  </a:cubicBezTo>
                  <a:cubicBezTo>
                    <a:pt x="80513" y="-9427"/>
                    <a:pt x="74762" y="7107"/>
                    <a:pt x="69011" y="23641"/>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0" name="Cube 59"/>
          <p:cNvSpPr/>
          <p:nvPr/>
        </p:nvSpPr>
        <p:spPr>
          <a:xfrm>
            <a:off x="765645" y="1700808"/>
            <a:ext cx="2023939" cy="4621656"/>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ZoneTexte 61"/>
          <p:cNvSpPr txBox="1"/>
          <p:nvPr/>
        </p:nvSpPr>
        <p:spPr>
          <a:xfrm>
            <a:off x="4943991" y="3488623"/>
            <a:ext cx="715160" cy="369332"/>
          </a:xfrm>
          <a:prstGeom prst="rect">
            <a:avLst/>
          </a:prstGeom>
          <a:noFill/>
        </p:spPr>
        <p:txBody>
          <a:bodyPr wrap="square" rtlCol="0">
            <a:spAutoFit/>
          </a:bodyPr>
          <a:lstStyle/>
          <a:p>
            <a:r>
              <a:rPr lang="en-US" dirty="0">
                <a:solidFill>
                  <a:srgbClr val="FF0000"/>
                </a:solidFill>
              </a:rPr>
              <a:t>Pc</a:t>
            </a:r>
            <a:r>
              <a:rPr lang="en-US" dirty="0"/>
              <a:t> </a:t>
            </a:r>
          </a:p>
        </p:txBody>
      </p:sp>
      <p:grpSp>
        <p:nvGrpSpPr>
          <p:cNvPr id="89" name="Groupe 88"/>
          <p:cNvGrpSpPr/>
          <p:nvPr/>
        </p:nvGrpSpPr>
        <p:grpSpPr>
          <a:xfrm>
            <a:off x="2135505" y="4016505"/>
            <a:ext cx="1008286" cy="2235474"/>
            <a:chOff x="1835522" y="4016505"/>
            <a:chExt cx="1008286" cy="2235474"/>
          </a:xfrm>
        </p:grpSpPr>
        <p:cxnSp>
          <p:nvCxnSpPr>
            <p:cNvPr id="65" name="Connecteur droit avec flèche 64"/>
            <p:cNvCxnSpPr/>
            <p:nvPr/>
          </p:nvCxnSpPr>
          <p:spPr>
            <a:xfrm rot="5400000">
              <a:off x="2021601" y="4611247"/>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p:nvPr/>
          </p:nvCxnSpPr>
          <p:spPr>
            <a:xfrm flipH="1">
              <a:off x="1835696" y="6235418"/>
              <a:ext cx="1008112" cy="1656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p:nvPr/>
          </p:nvCxnSpPr>
          <p:spPr>
            <a:xfrm flipH="1">
              <a:off x="1835696" y="4365104"/>
              <a:ext cx="287945"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flipH="1">
              <a:off x="1835522" y="5301208"/>
              <a:ext cx="576238"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flipH="1">
              <a:off x="1835696" y="5753418"/>
              <a:ext cx="683568"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flipH="1">
              <a:off x="1861335" y="4016505"/>
              <a:ext cx="185905" cy="1710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sp>
        <p:nvSpPr>
          <p:cNvPr id="85" name="ZoneTexte 84"/>
          <p:cNvSpPr txBox="1"/>
          <p:nvPr/>
        </p:nvSpPr>
        <p:spPr>
          <a:xfrm>
            <a:off x="3719855" y="5790314"/>
            <a:ext cx="5137360" cy="523220"/>
          </a:xfrm>
          <a:prstGeom prst="rect">
            <a:avLst/>
          </a:prstGeom>
          <a:noFill/>
        </p:spPr>
        <p:txBody>
          <a:bodyPr wrap="square" rtlCol="0">
            <a:spAutoFit/>
          </a:bodyPr>
          <a:lstStyle/>
          <a:p>
            <a:pPr lvl="2"/>
            <a:r>
              <a:rPr lang="en-US" sz="2800" dirty="0">
                <a:solidFill>
                  <a:schemeClr val="bg1"/>
                </a:solidFill>
              </a:rPr>
              <a:t>Horizontally  </a:t>
            </a:r>
            <a:r>
              <a:rPr lang="en-US" sz="2800" dirty="0" err="1">
                <a:solidFill>
                  <a:schemeClr val="bg1"/>
                </a:solidFill>
              </a:rPr>
              <a:t>isostatic</a:t>
            </a:r>
            <a:endParaRPr lang="en-US" sz="2800" dirty="0">
              <a:solidFill>
                <a:schemeClr val="bg1"/>
              </a:solidFill>
            </a:endParaRPr>
          </a:p>
        </p:txBody>
      </p:sp>
      <p:sp>
        <p:nvSpPr>
          <p:cNvPr id="86" name="ZoneTexte 85"/>
          <p:cNvSpPr txBox="1"/>
          <p:nvPr/>
        </p:nvSpPr>
        <p:spPr>
          <a:xfrm>
            <a:off x="-24561" y="2228671"/>
            <a:ext cx="2843808" cy="1200329"/>
          </a:xfrm>
          <a:prstGeom prst="rect">
            <a:avLst/>
          </a:prstGeom>
          <a:noFill/>
        </p:spPr>
        <p:txBody>
          <a:bodyPr wrap="square" rtlCol="0">
            <a:spAutoFit/>
          </a:bodyPr>
          <a:lstStyle/>
          <a:p>
            <a:pPr lvl="2"/>
            <a:r>
              <a:rPr lang="en-US" sz="2400" dirty="0" smtClean="0"/>
              <a:t>Downwards vertically progressive</a:t>
            </a:r>
            <a:endParaRPr lang="en-US" sz="2400" dirty="0"/>
          </a:p>
        </p:txBody>
      </p:sp>
      <p:grpSp>
        <p:nvGrpSpPr>
          <p:cNvPr id="90" name="Groupe 89"/>
          <p:cNvGrpSpPr/>
          <p:nvPr/>
        </p:nvGrpSpPr>
        <p:grpSpPr>
          <a:xfrm rot="10800000" flipV="1">
            <a:off x="191464" y="4005064"/>
            <a:ext cx="1008286" cy="2235474"/>
            <a:chOff x="1835522" y="4016505"/>
            <a:chExt cx="1008286" cy="2235474"/>
          </a:xfrm>
        </p:grpSpPr>
        <p:cxnSp>
          <p:nvCxnSpPr>
            <p:cNvPr id="91" name="Connecteur droit avec flèche 90"/>
            <p:cNvCxnSpPr/>
            <p:nvPr/>
          </p:nvCxnSpPr>
          <p:spPr>
            <a:xfrm rot="5400000">
              <a:off x="2021601" y="4611247"/>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p:nvPr/>
          </p:nvCxnSpPr>
          <p:spPr>
            <a:xfrm flipH="1">
              <a:off x="1835696" y="6235418"/>
              <a:ext cx="1008112" cy="1656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flipH="1">
              <a:off x="1835696" y="4365104"/>
              <a:ext cx="287945"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4" name="Connecteur droit avec flèche 93"/>
            <p:cNvCxnSpPr/>
            <p:nvPr/>
          </p:nvCxnSpPr>
          <p:spPr>
            <a:xfrm flipH="1">
              <a:off x="1835522" y="5301208"/>
              <a:ext cx="576238"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5" name="Connecteur droit avec flèche 94"/>
            <p:cNvCxnSpPr/>
            <p:nvPr/>
          </p:nvCxnSpPr>
          <p:spPr>
            <a:xfrm flipH="1">
              <a:off x="1835696" y="5753418"/>
              <a:ext cx="683568"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p:nvPr/>
          </p:nvCxnSpPr>
          <p:spPr>
            <a:xfrm flipH="1">
              <a:off x="1861335" y="4016505"/>
              <a:ext cx="185905" cy="1710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8045571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31784" y="557972"/>
            <a:ext cx="7625448" cy="2585323"/>
          </a:xfrm>
          <a:prstGeom prst="rect">
            <a:avLst/>
          </a:prstGeom>
          <a:noFill/>
        </p:spPr>
        <p:txBody>
          <a:bodyPr wrap="square" rtlCol="0">
            <a:spAutoFit/>
          </a:bodyPr>
          <a:lstStyle/>
          <a:p>
            <a:r>
              <a:rPr lang="en-US" dirty="0"/>
              <a:t>	</a:t>
            </a:r>
            <a:r>
              <a:rPr lang="en-US" sz="2400" dirty="0" smtClean="0"/>
              <a:t>Pneumatic  compression (pressure by fluid density):</a:t>
            </a:r>
          </a:p>
          <a:p>
            <a:r>
              <a:rPr lang="en-US" sz="2400" dirty="0" smtClean="0"/>
              <a:t>		Independent on the leg geometry : uniformly distributed.</a:t>
            </a:r>
            <a:endParaRPr lang="en-US" dirty="0" smtClean="0"/>
          </a:p>
          <a:p>
            <a:pPr lvl="2"/>
            <a:r>
              <a:rPr lang="en-US" dirty="0"/>
              <a:t>	</a:t>
            </a:r>
            <a:r>
              <a:rPr lang="en-US" dirty="0" smtClean="0"/>
              <a:t>	-Horizontally  </a:t>
            </a:r>
            <a:r>
              <a:rPr lang="en-US" dirty="0" err="1" smtClean="0"/>
              <a:t>isostatic</a:t>
            </a:r>
            <a:endParaRPr lang="en-US" dirty="0"/>
          </a:p>
          <a:p>
            <a:pPr lvl="2"/>
            <a:r>
              <a:rPr lang="en-US" dirty="0" smtClean="0"/>
              <a:t>		-Vertically  </a:t>
            </a:r>
            <a:r>
              <a:rPr lang="en-US" dirty="0" err="1" smtClean="0"/>
              <a:t>isostatic</a:t>
            </a:r>
            <a:endParaRPr lang="en-US" dirty="0" smtClean="0"/>
          </a:p>
          <a:p>
            <a:pPr lvl="2"/>
            <a:r>
              <a:rPr lang="en-US" dirty="0"/>
              <a:t>	</a:t>
            </a:r>
            <a:r>
              <a:rPr lang="en-US" dirty="0" smtClean="0"/>
              <a:t>Dependent  of the inflation pressure</a:t>
            </a:r>
          </a:p>
          <a:p>
            <a:pPr lvl="2"/>
            <a:r>
              <a:rPr lang="en-US" dirty="0"/>
              <a:t>	</a:t>
            </a:r>
            <a:r>
              <a:rPr lang="en-US" dirty="0" smtClean="0"/>
              <a:t>Independent of </a:t>
            </a:r>
            <a:r>
              <a:rPr lang="en-US" dirty="0"/>
              <a:t>gravitational pressure and  </a:t>
            </a:r>
            <a:r>
              <a:rPr lang="en-US" dirty="0" smtClean="0"/>
              <a:t>density			</a:t>
            </a:r>
            <a:endParaRPr lang="en-US" dirty="0"/>
          </a:p>
        </p:txBody>
      </p:sp>
      <p:sp>
        <p:nvSpPr>
          <p:cNvPr id="7" name="Rectangle 6"/>
          <p:cNvSpPr/>
          <p:nvPr/>
        </p:nvSpPr>
        <p:spPr>
          <a:xfrm>
            <a:off x="4194406" y="3299668"/>
            <a:ext cx="4071737" cy="2935750"/>
          </a:xfrm>
          <a:custGeom>
            <a:avLst/>
            <a:gdLst>
              <a:gd name="connsiteX0" fmla="*/ 0 w 5343778"/>
              <a:gd name="connsiteY0" fmla="*/ 0 h 2935750"/>
              <a:gd name="connsiteX1" fmla="*/ 5343778 w 5343778"/>
              <a:gd name="connsiteY1" fmla="*/ 0 h 2935750"/>
              <a:gd name="connsiteX2" fmla="*/ 5343778 w 5343778"/>
              <a:gd name="connsiteY2" fmla="*/ 2935750 h 2935750"/>
              <a:gd name="connsiteX3" fmla="*/ 0 w 5343778"/>
              <a:gd name="connsiteY3" fmla="*/ 2935750 h 2935750"/>
              <a:gd name="connsiteX4" fmla="*/ 0 w 5343778"/>
              <a:gd name="connsiteY4" fmla="*/ 0 h 2935750"/>
              <a:gd name="connsiteX0" fmla="*/ 0 w 5343778"/>
              <a:gd name="connsiteY0" fmla="*/ 0 h 2935750"/>
              <a:gd name="connsiteX1" fmla="*/ 5343778 w 5343778"/>
              <a:gd name="connsiteY1" fmla="*/ 0 h 2935750"/>
              <a:gd name="connsiteX2" fmla="*/ 5343778 w 5343778"/>
              <a:gd name="connsiteY2" fmla="*/ 2935750 h 2935750"/>
              <a:gd name="connsiteX3" fmla="*/ 0 w 5343778"/>
              <a:gd name="connsiteY3" fmla="*/ 2935750 h 2935750"/>
              <a:gd name="connsiteX4" fmla="*/ 0 w 5343778"/>
              <a:gd name="connsiteY4" fmla="*/ 0 h 2935750"/>
              <a:gd name="connsiteX0" fmla="*/ 0 w 5343778"/>
              <a:gd name="connsiteY0" fmla="*/ 0 h 2935750"/>
              <a:gd name="connsiteX1" fmla="*/ 5343778 w 5343778"/>
              <a:gd name="connsiteY1" fmla="*/ 0 h 2935750"/>
              <a:gd name="connsiteX2" fmla="*/ 5343778 w 5343778"/>
              <a:gd name="connsiteY2" fmla="*/ 2935750 h 2935750"/>
              <a:gd name="connsiteX3" fmla="*/ 0 w 5343778"/>
              <a:gd name="connsiteY3" fmla="*/ 2935750 h 2935750"/>
              <a:gd name="connsiteX4" fmla="*/ 0 w 5343778"/>
              <a:gd name="connsiteY4" fmla="*/ 0 h 2935750"/>
              <a:gd name="connsiteX0" fmla="*/ 0 w 5343778"/>
              <a:gd name="connsiteY0" fmla="*/ 0 h 2935750"/>
              <a:gd name="connsiteX1" fmla="*/ 5343778 w 5343778"/>
              <a:gd name="connsiteY1" fmla="*/ 0 h 2935750"/>
              <a:gd name="connsiteX2" fmla="*/ 5343778 w 5343778"/>
              <a:gd name="connsiteY2" fmla="*/ 2935750 h 2935750"/>
              <a:gd name="connsiteX3" fmla="*/ 0 w 5343778"/>
              <a:gd name="connsiteY3" fmla="*/ 2935750 h 2935750"/>
              <a:gd name="connsiteX4" fmla="*/ 0 w 5343778"/>
              <a:gd name="connsiteY4" fmla="*/ 0 h 2935750"/>
              <a:gd name="connsiteX0" fmla="*/ 0 w 5343778"/>
              <a:gd name="connsiteY0" fmla="*/ 0 h 2935750"/>
              <a:gd name="connsiteX1" fmla="*/ 5343778 w 5343778"/>
              <a:gd name="connsiteY1" fmla="*/ 0 h 2935750"/>
              <a:gd name="connsiteX2" fmla="*/ 5343778 w 5343778"/>
              <a:gd name="connsiteY2" fmla="*/ 2935750 h 2935750"/>
              <a:gd name="connsiteX3" fmla="*/ 0 w 5343778"/>
              <a:gd name="connsiteY3" fmla="*/ 2935750 h 2935750"/>
              <a:gd name="connsiteX4" fmla="*/ 0 w 5343778"/>
              <a:gd name="connsiteY4" fmla="*/ 0 h 293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778" h="2935750">
                <a:moveTo>
                  <a:pt x="0" y="0"/>
                </a:moveTo>
                <a:cubicBezTo>
                  <a:pt x="890630" y="-489292"/>
                  <a:pt x="4453148" y="-489292"/>
                  <a:pt x="5343778" y="0"/>
                </a:cubicBezTo>
                <a:cubicBezTo>
                  <a:pt x="6234408" y="489292"/>
                  <a:pt x="6234408" y="2446458"/>
                  <a:pt x="5343778" y="2935750"/>
                </a:cubicBezTo>
                <a:cubicBezTo>
                  <a:pt x="4453148" y="3425042"/>
                  <a:pt x="890630" y="3425042"/>
                  <a:pt x="0" y="2935750"/>
                </a:cubicBezTo>
                <a:cubicBezTo>
                  <a:pt x="-890630" y="2446458"/>
                  <a:pt x="-890630" y="489292"/>
                  <a:pt x="0" y="0"/>
                </a:cubicBez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llipse 1"/>
          <p:cNvSpPr/>
          <p:nvPr/>
        </p:nvSpPr>
        <p:spPr>
          <a:xfrm>
            <a:off x="4409578" y="4146519"/>
            <a:ext cx="1463521" cy="1382277"/>
          </a:xfrm>
          <a:prstGeom prst="ellipse">
            <a:avLst/>
          </a:pr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rme libre 2"/>
          <p:cNvSpPr/>
          <p:nvPr/>
        </p:nvSpPr>
        <p:spPr>
          <a:xfrm>
            <a:off x="7043917" y="4092696"/>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286785"/>
                  <a:pt x="268676" y="1218468"/>
                </a:cubicBezTo>
                <a:cubicBezTo>
                  <a:pt x="336993" y="1176427"/>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p:cNvSpPr txBox="1"/>
          <p:nvPr/>
        </p:nvSpPr>
        <p:spPr>
          <a:xfrm>
            <a:off x="5873098" y="3457003"/>
            <a:ext cx="1662901" cy="830997"/>
          </a:xfrm>
          <a:prstGeom prst="rect">
            <a:avLst/>
          </a:prstGeom>
          <a:noFill/>
        </p:spPr>
        <p:txBody>
          <a:bodyPr wrap="square" rtlCol="0">
            <a:spAutoFit/>
          </a:bodyPr>
          <a:lstStyle/>
          <a:p>
            <a:r>
              <a:rPr lang="fr-FR" sz="2400" dirty="0" smtClean="0">
                <a:solidFill>
                  <a:schemeClr val="bg1"/>
                </a:solidFill>
              </a:rPr>
              <a:t>Gaz </a:t>
            </a:r>
            <a:r>
              <a:rPr lang="fr-FR" sz="2400" dirty="0" err="1" smtClean="0">
                <a:solidFill>
                  <a:schemeClr val="bg1"/>
                </a:solidFill>
              </a:rPr>
              <a:t>cuff</a:t>
            </a:r>
            <a:r>
              <a:rPr lang="fr-FR" sz="2400" dirty="0" smtClean="0">
                <a:solidFill>
                  <a:schemeClr val="bg1"/>
                </a:solidFill>
              </a:rPr>
              <a:t> pressure </a:t>
            </a:r>
            <a:endParaRPr lang="en-US" sz="2400" dirty="0">
              <a:solidFill>
                <a:schemeClr val="bg1"/>
              </a:solidFill>
            </a:endParaRPr>
          </a:p>
        </p:txBody>
      </p:sp>
      <p:grpSp>
        <p:nvGrpSpPr>
          <p:cNvPr id="26" name="Groupe 25"/>
          <p:cNvGrpSpPr/>
          <p:nvPr/>
        </p:nvGrpSpPr>
        <p:grpSpPr>
          <a:xfrm>
            <a:off x="4040637" y="3781783"/>
            <a:ext cx="2207141" cy="2114894"/>
            <a:chOff x="1701804" y="3035804"/>
            <a:chExt cx="2932079" cy="2697452"/>
          </a:xfrm>
        </p:grpSpPr>
        <p:cxnSp>
          <p:nvCxnSpPr>
            <p:cNvPr id="18" name="Connecteur droit avec flèche 17"/>
            <p:cNvCxnSpPr/>
            <p:nvPr/>
          </p:nvCxnSpPr>
          <p:spPr>
            <a:xfrm>
              <a:off x="3166746" y="3035804"/>
              <a:ext cx="0" cy="465204"/>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rot="10800000">
              <a:off x="3233862" y="5268052"/>
              <a:ext cx="0" cy="465204"/>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5400000">
              <a:off x="4386918" y="4118139"/>
              <a:ext cx="0" cy="49393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rot="16200000">
              <a:off x="1948770" y="4118139"/>
              <a:ext cx="0" cy="49393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cxnSp>
        <p:nvCxnSpPr>
          <p:cNvPr id="28" name="Connecteur droit avec flèche 27"/>
          <p:cNvCxnSpPr/>
          <p:nvPr/>
        </p:nvCxnSpPr>
        <p:spPr>
          <a:xfrm rot="2589165">
            <a:off x="5756214" y="3984281"/>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rot="13389165">
            <a:off x="4598211" y="5356658"/>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7989165">
            <a:off x="5794775" y="5278638"/>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18789165">
            <a:off x="4477120" y="4014498"/>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2589165">
            <a:off x="8148585" y="4163357"/>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rot="13389165">
            <a:off x="7273939" y="5226329"/>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rot="7989165">
            <a:off x="8017158" y="516572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rot="18789165">
            <a:off x="6915091" y="4133985"/>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7536000" y="3751322"/>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10800000">
            <a:off x="7586522" y="5501481"/>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rot="5400000">
            <a:off x="8175848" y="460763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rot="16200000">
            <a:off x="6990971" y="460763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4943991" y="3488623"/>
            <a:ext cx="715160" cy="369332"/>
          </a:xfrm>
          <a:prstGeom prst="rect">
            <a:avLst/>
          </a:prstGeom>
          <a:noFill/>
        </p:spPr>
        <p:txBody>
          <a:bodyPr wrap="square" rtlCol="0">
            <a:spAutoFit/>
          </a:bodyPr>
          <a:lstStyle/>
          <a:p>
            <a:r>
              <a:rPr lang="en-US" dirty="0">
                <a:solidFill>
                  <a:srgbClr val="FF0000"/>
                </a:solidFill>
              </a:rPr>
              <a:t>Pc</a:t>
            </a:r>
            <a:r>
              <a:rPr lang="en-US" dirty="0"/>
              <a:t> </a:t>
            </a:r>
          </a:p>
        </p:txBody>
      </p:sp>
      <p:sp>
        <p:nvSpPr>
          <p:cNvPr id="85" name="ZoneTexte 84"/>
          <p:cNvSpPr txBox="1"/>
          <p:nvPr/>
        </p:nvSpPr>
        <p:spPr>
          <a:xfrm>
            <a:off x="3719855" y="5790314"/>
            <a:ext cx="5137360" cy="523220"/>
          </a:xfrm>
          <a:prstGeom prst="rect">
            <a:avLst/>
          </a:prstGeom>
          <a:noFill/>
        </p:spPr>
        <p:txBody>
          <a:bodyPr wrap="square" rtlCol="0">
            <a:spAutoFit/>
          </a:bodyPr>
          <a:lstStyle/>
          <a:p>
            <a:pPr lvl="2"/>
            <a:r>
              <a:rPr lang="en-US" sz="2800" dirty="0">
                <a:solidFill>
                  <a:schemeClr val="bg1"/>
                </a:solidFill>
              </a:rPr>
              <a:t>Horizontally  </a:t>
            </a:r>
            <a:r>
              <a:rPr lang="en-US" sz="2800" dirty="0" err="1">
                <a:solidFill>
                  <a:schemeClr val="bg1"/>
                </a:solidFill>
              </a:rPr>
              <a:t>isostatic</a:t>
            </a:r>
            <a:endParaRPr lang="en-US" sz="2800" dirty="0">
              <a:solidFill>
                <a:schemeClr val="bg1"/>
              </a:solidFill>
            </a:endParaRPr>
          </a:p>
        </p:txBody>
      </p:sp>
      <p:grpSp>
        <p:nvGrpSpPr>
          <p:cNvPr id="88" name="Groupe 87"/>
          <p:cNvGrpSpPr/>
          <p:nvPr/>
        </p:nvGrpSpPr>
        <p:grpSpPr>
          <a:xfrm rot="5400000">
            <a:off x="760048" y="1695542"/>
            <a:ext cx="1287199" cy="2304256"/>
            <a:chOff x="549291" y="2810650"/>
            <a:chExt cx="2006485" cy="3693945"/>
          </a:xfrm>
        </p:grpSpPr>
        <p:grpSp>
          <p:nvGrpSpPr>
            <p:cNvPr id="97" name="Groupe 96"/>
            <p:cNvGrpSpPr/>
            <p:nvPr/>
          </p:nvGrpSpPr>
          <p:grpSpPr>
            <a:xfrm>
              <a:off x="1543921" y="5753418"/>
              <a:ext cx="409554" cy="145602"/>
              <a:chOff x="7021142" y="4001343"/>
              <a:chExt cx="536851" cy="363860"/>
            </a:xfrm>
            <a:solidFill>
              <a:schemeClr val="tx2">
                <a:lumMod val="60000"/>
                <a:lumOff val="40000"/>
              </a:schemeClr>
            </a:solidFill>
          </p:grpSpPr>
          <p:pic>
            <p:nvPicPr>
              <p:cNvPr id="121" name="Picture 2" descr="C:\Users\darty\Dropbox\dossiers communs 2 ordinateurs\compression Vasculab\anatomie M Inf\cheville.jpg"/>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15000"/>
                        </a14:imgEffect>
                      </a14:imgLayer>
                    </a14:imgProps>
                  </a:ext>
                  <a:ext uri="{28A0092B-C50C-407E-A947-70E740481C1C}">
                    <a14:useLocalDpi xmlns:a14="http://schemas.microsoft.com/office/drawing/2010/main" xmlns="" val="0"/>
                  </a:ext>
                </a:extLst>
              </a:blip>
              <a:srcRect l="34602" t="14217" r="37260" b="58833"/>
              <a:stretch/>
            </p:blipFill>
            <p:spPr bwMode="auto">
              <a:xfrm rot="16200000">
                <a:off x="7107702" y="3916014"/>
                <a:ext cx="361827" cy="534947"/>
              </a:xfrm>
              <a:prstGeom prst="rect">
                <a:avLst/>
              </a:prstGeom>
              <a:grpFill/>
              <a:scene3d>
                <a:camera prst="orthographicFront">
                  <a:rot lat="10800000" lon="0" rev="0"/>
                </a:camera>
                <a:lightRig rig="threePt" dir="t"/>
              </a:scene3d>
              <a:extLst/>
            </p:spPr>
          </p:pic>
          <p:sp>
            <p:nvSpPr>
              <p:cNvPr id="122" name="Forme libre 121"/>
              <p:cNvSpPr/>
              <p:nvPr/>
            </p:nvSpPr>
            <p:spPr>
              <a:xfrm>
                <a:off x="7022012" y="4001343"/>
                <a:ext cx="535981" cy="363860"/>
              </a:xfrm>
              <a:custGeom>
                <a:avLst/>
                <a:gdLst>
                  <a:gd name="connsiteX0" fmla="*/ 909976 w 2380688"/>
                  <a:gd name="connsiteY0" fmla="*/ 134354 h 2065975"/>
                  <a:gd name="connsiteX1" fmla="*/ 548026 w 2380688"/>
                  <a:gd name="connsiteY1" fmla="*/ 324854 h 2065975"/>
                  <a:gd name="connsiteX2" fmla="*/ 287676 w 2380688"/>
                  <a:gd name="connsiteY2" fmla="*/ 712204 h 2065975"/>
                  <a:gd name="connsiteX3" fmla="*/ 262276 w 2380688"/>
                  <a:gd name="connsiteY3" fmla="*/ 1334504 h 2065975"/>
                  <a:gd name="connsiteX4" fmla="*/ 808376 w 2380688"/>
                  <a:gd name="connsiteY4" fmla="*/ 1817104 h 2065975"/>
                  <a:gd name="connsiteX5" fmla="*/ 1925976 w 2380688"/>
                  <a:gd name="connsiteY5" fmla="*/ 1563104 h 2065975"/>
                  <a:gd name="connsiteX6" fmla="*/ 2211726 w 2380688"/>
                  <a:gd name="connsiteY6" fmla="*/ 858254 h 2065975"/>
                  <a:gd name="connsiteX7" fmla="*/ 1938676 w 2380688"/>
                  <a:gd name="connsiteY7" fmla="*/ 280404 h 2065975"/>
                  <a:gd name="connsiteX8" fmla="*/ 1487826 w 2380688"/>
                  <a:gd name="connsiteY8" fmla="*/ 134354 h 2065975"/>
                  <a:gd name="connsiteX9" fmla="*/ 1621176 w 2380688"/>
                  <a:gd name="connsiteY9" fmla="*/ 140704 h 2065975"/>
                  <a:gd name="connsiteX10" fmla="*/ 2218076 w 2380688"/>
                  <a:gd name="connsiteY10" fmla="*/ 147054 h 2065975"/>
                  <a:gd name="connsiteX11" fmla="*/ 2199026 w 2380688"/>
                  <a:gd name="connsiteY11" fmla="*/ 1848854 h 2065975"/>
                  <a:gd name="connsiteX12" fmla="*/ 173376 w 2380688"/>
                  <a:gd name="connsiteY12" fmla="*/ 1855204 h 2065975"/>
                  <a:gd name="connsiteX13" fmla="*/ 192426 w 2380688"/>
                  <a:gd name="connsiteY13" fmla="*/ 134354 h 2065975"/>
                  <a:gd name="connsiteX14" fmla="*/ 909976 w 2380688"/>
                  <a:gd name="connsiteY14" fmla="*/ 134354 h 2065975"/>
                  <a:gd name="connsiteX0" fmla="*/ 909976 w 2380688"/>
                  <a:gd name="connsiteY0" fmla="*/ 134354 h 1855204"/>
                  <a:gd name="connsiteX1" fmla="*/ 548026 w 2380688"/>
                  <a:gd name="connsiteY1" fmla="*/ 324854 h 1855204"/>
                  <a:gd name="connsiteX2" fmla="*/ 287676 w 2380688"/>
                  <a:gd name="connsiteY2" fmla="*/ 712204 h 1855204"/>
                  <a:gd name="connsiteX3" fmla="*/ 262276 w 2380688"/>
                  <a:gd name="connsiteY3" fmla="*/ 1334504 h 1855204"/>
                  <a:gd name="connsiteX4" fmla="*/ 808376 w 2380688"/>
                  <a:gd name="connsiteY4" fmla="*/ 1817104 h 1855204"/>
                  <a:gd name="connsiteX5" fmla="*/ 1925976 w 2380688"/>
                  <a:gd name="connsiteY5" fmla="*/ 1563104 h 1855204"/>
                  <a:gd name="connsiteX6" fmla="*/ 2211726 w 2380688"/>
                  <a:gd name="connsiteY6" fmla="*/ 858254 h 1855204"/>
                  <a:gd name="connsiteX7" fmla="*/ 1938676 w 2380688"/>
                  <a:gd name="connsiteY7" fmla="*/ 280404 h 1855204"/>
                  <a:gd name="connsiteX8" fmla="*/ 1487826 w 2380688"/>
                  <a:gd name="connsiteY8" fmla="*/ 134354 h 1855204"/>
                  <a:gd name="connsiteX9" fmla="*/ 1621176 w 2380688"/>
                  <a:gd name="connsiteY9" fmla="*/ 140704 h 1855204"/>
                  <a:gd name="connsiteX10" fmla="*/ 2218076 w 2380688"/>
                  <a:gd name="connsiteY10" fmla="*/ 147054 h 1855204"/>
                  <a:gd name="connsiteX11" fmla="*/ 2199026 w 2380688"/>
                  <a:gd name="connsiteY11" fmla="*/ 1848854 h 1855204"/>
                  <a:gd name="connsiteX12" fmla="*/ 173376 w 2380688"/>
                  <a:gd name="connsiteY12" fmla="*/ 1855204 h 1855204"/>
                  <a:gd name="connsiteX13" fmla="*/ 192426 w 2380688"/>
                  <a:gd name="connsiteY13" fmla="*/ 134354 h 1855204"/>
                  <a:gd name="connsiteX14" fmla="*/ 909976 w 2380688"/>
                  <a:gd name="connsiteY14" fmla="*/ 134354 h 1855204"/>
                  <a:gd name="connsiteX0" fmla="*/ 736600 w 2207312"/>
                  <a:gd name="connsiteY0" fmla="*/ 134354 h 1855204"/>
                  <a:gd name="connsiteX1" fmla="*/ 374650 w 2207312"/>
                  <a:gd name="connsiteY1" fmla="*/ 324854 h 1855204"/>
                  <a:gd name="connsiteX2" fmla="*/ 114300 w 2207312"/>
                  <a:gd name="connsiteY2" fmla="*/ 712204 h 1855204"/>
                  <a:gd name="connsiteX3" fmla="*/ 88900 w 2207312"/>
                  <a:gd name="connsiteY3" fmla="*/ 1334504 h 1855204"/>
                  <a:gd name="connsiteX4" fmla="*/ 635000 w 2207312"/>
                  <a:gd name="connsiteY4" fmla="*/ 1817104 h 1855204"/>
                  <a:gd name="connsiteX5" fmla="*/ 1752600 w 2207312"/>
                  <a:gd name="connsiteY5" fmla="*/ 1563104 h 1855204"/>
                  <a:gd name="connsiteX6" fmla="*/ 2038350 w 2207312"/>
                  <a:gd name="connsiteY6" fmla="*/ 858254 h 1855204"/>
                  <a:gd name="connsiteX7" fmla="*/ 1765300 w 2207312"/>
                  <a:gd name="connsiteY7" fmla="*/ 280404 h 1855204"/>
                  <a:gd name="connsiteX8" fmla="*/ 1314450 w 2207312"/>
                  <a:gd name="connsiteY8" fmla="*/ 134354 h 1855204"/>
                  <a:gd name="connsiteX9" fmla="*/ 1447800 w 2207312"/>
                  <a:gd name="connsiteY9" fmla="*/ 140704 h 1855204"/>
                  <a:gd name="connsiteX10" fmla="*/ 2044700 w 2207312"/>
                  <a:gd name="connsiteY10" fmla="*/ 147054 h 1855204"/>
                  <a:gd name="connsiteX11" fmla="*/ 2025650 w 2207312"/>
                  <a:gd name="connsiteY11" fmla="*/ 1848854 h 1855204"/>
                  <a:gd name="connsiteX12" fmla="*/ 0 w 2207312"/>
                  <a:gd name="connsiteY12" fmla="*/ 1855204 h 1855204"/>
                  <a:gd name="connsiteX13" fmla="*/ 19050 w 2207312"/>
                  <a:gd name="connsiteY13" fmla="*/ 134354 h 1855204"/>
                  <a:gd name="connsiteX14" fmla="*/ 736600 w 2207312"/>
                  <a:gd name="connsiteY14" fmla="*/ 134354 h 1855204"/>
                  <a:gd name="connsiteX0" fmla="*/ 736600 w 2044700"/>
                  <a:gd name="connsiteY0" fmla="*/ 134354 h 1855204"/>
                  <a:gd name="connsiteX1" fmla="*/ 374650 w 2044700"/>
                  <a:gd name="connsiteY1" fmla="*/ 324854 h 1855204"/>
                  <a:gd name="connsiteX2" fmla="*/ 114300 w 2044700"/>
                  <a:gd name="connsiteY2" fmla="*/ 712204 h 1855204"/>
                  <a:gd name="connsiteX3" fmla="*/ 88900 w 2044700"/>
                  <a:gd name="connsiteY3" fmla="*/ 1334504 h 1855204"/>
                  <a:gd name="connsiteX4" fmla="*/ 635000 w 2044700"/>
                  <a:gd name="connsiteY4" fmla="*/ 1817104 h 1855204"/>
                  <a:gd name="connsiteX5" fmla="*/ 1752600 w 2044700"/>
                  <a:gd name="connsiteY5" fmla="*/ 1563104 h 1855204"/>
                  <a:gd name="connsiteX6" fmla="*/ 2038350 w 2044700"/>
                  <a:gd name="connsiteY6" fmla="*/ 858254 h 1855204"/>
                  <a:gd name="connsiteX7" fmla="*/ 1765300 w 2044700"/>
                  <a:gd name="connsiteY7" fmla="*/ 280404 h 1855204"/>
                  <a:gd name="connsiteX8" fmla="*/ 1314450 w 2044700"/>
                  <a:gd name="connsiteY8" fmla="*/ 134354 h 1855204"/>
                  <a:gd name="connsiteX9" fmla="*/ 1447800 w 2044700"/>
                  <a:gd name="connsiteY9" fmla="*/ 140704 h 1855204"/>
                  <a:gd name="connsiteX10" fmla="*/ 2044700 w 2044700"/>
                  <a:gd name="connsiteY10" fmla="*/ 147054 h 1855204"/>
                  <a:gd name="connsiteX11" fmla="*/ 2025650 w 2044700"/>
                  <a:gd name="connsiteY11" fmla="*/ 1848854 h 1855204"/>
                  <a:gd name="connsiteX12" fmla="*/ 0 w 2044700"/>
                  <a:gd name="connsiteY12" fmla="*/ 1855204 h 1855204"/>
                  <a:gd name="connsiteX13" fmla="*/ 19050 w 2044700"/>
                  <a:gd name="connsiteY13" fmla="*/ 134354 h 1855204"/>
                  <a:gd name="connsiteX14" fmla="*/ 736600 w 2044700"/>
                  <a:gd name="connsiteY14" fmla="*/ 134354 h 1855204"/>
                  <a:gd name="connsiteX0" fmla="*/ 736600 w 2044700"/>
                  <a:gd name="connsiteY0" fmla="*/ 115018 h 1835868"/>
                  <a:gd name="connsiteX1" fmla="*/ 374650 w 2044700"/>
                  <a:gd name="connsiteY1" fmla="*/ 305518 h 1835868"/>
                  <a:gd name="connsiteX2" fmla="*/ 114300 w 2044700"/>
                  <a:gd name="connsiteY2" fmla="*/ 692868 h 1835868"/>
                  <a:gd name="connsiteX3" fmla="*/ 88900 w 2044700"/>
                  <a:gd name="connsiteY3" fmla="*/ 1315168 h 1835868"/>
                  <a:gd name="connsiteX4" fmla="*/ 635000 w 2044700"/>
                  <a:gd name="connsiteY4" fmla="*/ 1797768 h 1835868"/>
                  <a:gd name="connsiteX5" fmla="*/ 1752600 w 2044700"/>
                  <a:gd name="connsiteY5" fmla="*/ 1543768 h 1835868"/>
                  <a:gd name="connsiteX6" fmla="*/ 2038350 w 2044700"/>
                  <a:gd name="connsiteY6" fmla="*/ 838918 h 1835868"/>
                  <a:gd name="connsiteX7" fmla="*/ 1765300 w 2044700"/>
                  <a:gd name="connsiteY7" fmla="*/ 261068 h 1835868"/>
                  <a:gd name="connsiteX8" fmla="*/ 1314450 w 2044700"/>
                  <a:gd name="connsiteY8" fmla="*/ 115018 h 1835868"/>
                  <a:gd name="connsiteX9" fmla="*/ 1447800 w 2044700"/>
                  <a:gd name="connsiteY9" fmla="*/ 121368 h 1835868"/>
                  <a:gd name="connsiteX10" fmla="*/ 2044700 w 2044700"/>
                  <a:gd name="connsiteY10" fmla="*/ 127718 h 1835868"/>
                  <a:gd name="connsiteX11" fmla="*/ 2025650 w 2044700"/>
                  <a:gd name="connsiteY11" fmla="*/ 1829518 h 1835868"/>
                  <a:gd name="connsiteX12" fmla="*/ 0 w 2044700"/>
                  <a:gd name="connsiteY12" fmla="*/ 1835868 h 1835868"/>
                  <a:gd name="connsiteX13" fmla="*/ 19050 w 2044700"/>
                  <a:gd name="connsiteY13" fmla="*/ 115018 h 1835868"/>
                  <a:gd name="connsiteX14" fmla="*/ 736600 w 2044700"/>
                  <a:gd name="connsiteY14" fmla="*/ 115018 h 1835868"/>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52600 w 2044700"/>
                  <a:gd name="connsiteY5" fmla="*/ 14376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165100 w 2044700"/>
                  <a:gd name="connsiteY3" fmla="*/ 12471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84261"/>
                  <a:gd name="connsiteY0" fmla="*/ 116700 h 1837550"/>
                  <a:gd name="connsiteX1" fmla="*/ 374650 w 2084261"/>
                  <a:gd name="connsiteY1" fmla="*/ 307200 h 1837550"/>
                  <a:gd name="connsiteX2" fmla="*/ 114300 w 2084261"/>
                  <a:gd name="connsiteY2" fmla="*/ 694550 h 1837550"/>
                  <a:gd name="connsiteX3" fmla="*/ 165100 w 2084261"/>
                  <a:gd name="connsiteY3" fmla="*/ 1354950 h 1837550"/>
                  <a:gd name="connsiteX4" fmla="*/ 635000 w 2084261"/>
                  <a:gd name="connsiteY4" fmla="*/ 1799450 h 1837550"/>
                  <a:gd name="connsiteX5" fmla="*/ 1733550 w 2084261"/>
                  <a:gd name="connsiteY5" fmla="*/ 1507350 h 1837550"/>
                  <a:gd name="connsiteX6" fmla="*/ 2038350 w 2084261"/>
                  <a:gd name="connsiteY6" fmla="*/ 840600 h 1837550"/>
                  <a:gd name="connsiteX7" fmla="*/ 1765300 w 2084261"/>
                  <a:gd name="connsiteY7" fmla="*/ 262750 h 1837550"/>
                  <a:gd name="connsiteX8" fmla="*/ 1314450 w 2084261"/>
                  <a:gd name="connsiteY8" fmla="*/ 116700 h 1837550"/>
                  <a:gd name="connsiteX9" fmla="*/ 1447800 w 2084261"/>
                  <a:gd name="connsiteY9" fmla="*/ 116700 h 1837550"/>
                  <a:gd name="connsiteX10" fmla="*/ 2044700 w 2084261"/>
                  <a:gd name="connsiteY10" fmla="*/ 129400 h 1837550"/>
                  <a:gd name="connsiteX11" fmla="*/ 2025650 w 2084261"/>
                  <a:gd name="connsiteY11" fmla="*/ 1831200 h 1837550"/>
                  <a:gd name="connsiteX12" fmla="*/ 0 w 2084261"/>
                  <a:gd name="connsiteY12" fmla="*/ 1837550 h 1837550"/>
                  <a:gd name="connsiteX13" fmla="*/ 19050 w 2084261"/>
                  <a:gd name="connsiteY13" fmla="*/ 116700 h 1837550"/>
                  <a:gd name="connsiteX14" fmla="*/ 736600 w 2084261"/>
                  <a:gd name="connsiteY14" fmla="*/ 116700 h 1837550"/>
                  <a:gd name="connsiteX0" fmla="*/ 736600 w 2084261"/>
                  <a:gd name="connsiteY0" fmla="*/ 10819 h 1731669"/>
                  <a:gd name="connsiteX1" fmla="*/ 374650 w 2084261"/>
                  <a:gd name="connsiteY1" fmla="*/ 201319 h 1731669"/>
                  <a:gd name="connsiteX2" fmla="*/ 114300 w 2084261"/>
                  <a:gd name="connsiteY2" fmla="*/ 588669 h 1731669"/>
                  <a:gd name="connsiteX3" fmla="*/ 165100 w 2084261"/>
                  <a:gd name="connsiteY3" fmla="*/ 1249069 h 1731669"/>
                  <a:gd name="connsiteX4" fmla="*/ 635000 w 2084261"/>
                  <a:gd name="connsiteY4" fmla="*/ 1693569 h 1731669"/>
                  <a:gd name="connsiteX5" fmla="*/ 1733550 w 2084261"/>
                  <a:gd name="connsiteY5" fmla="*/ 1401469 h 1731669"/>
                  <a:gd name="connsiteX6" fmla="*/ 2038350 w 2084261"/>
                  <a:gd name="connsiteY6" fmla="*/ 734719 h 1731669"/>
                  <a:gd name="connsiteX7" fmla="*/ 1765300 w 2084261"/>
                  <a:gd name="connsiteY7" fmla="*/ 156869 h 1731669"/>
                  <a:gd name="connsiteX8" fmla="*/ 1314450 w 2084261"/>
                  <a:gd name="connsiteY8" fmla="*/ 10819 h 1731669"/>
                  <a:gd name="connsiteX9" fmla="*/ 1447800 w 2084261"/>
                  <a:gd name="connsiteY9" fmla="*/ 10819 h 1731669"/>
                  <a:gd name="connsiteX10" fmla="*/ 2044700 w 2084261"/>
                  <a:gd name="connsiteY10" fmla="*/ 23519 h 1731669"/>
                  <a:gd name="connsiteX11" fmla="*/ 2025650 w 2084261"/>
                  <a:gd name="connsiteY11" fmla="*/ 1725319 h 1731669"/>
                  <a:gd name="connsiteX12" fmla="*/ 0 w 2084261"/>
                  <a:gd name="connsiteY12" fmla="*/ 1731669 h 1731669"/>
                  <a:gd name="connsiteX13" fmla="*/ 19050 w 2084261"/>
                  <a:gd name="connsiteY13" fmla="*/ 10819 h 1731669"/>
                  <a:gd name="connsiteX14" fmla="*/ 736600 w 2084261"/>
                  <a:gd name="connsiteY14" fmla="*/ 10819 h 1731669"/>
                  <a:gd name="connsiteX0" fmla="*/ 736600 w 2212758"/>
                  <a:gd name="connsiteY0" fmla="*/ 11057 h 1853744"/>
                  <a:gd name="connsiteX1" fmla="*/ 374650 w 2212758"/>
                  <a:gd name="connsiteY1" fmla="*/ 201557 h 1853744"/>
                  <a:gd name="connsiteX2" fmla="*/ 114300 w 2212758"/>
                  <a:gd name="connsiteY2" fmla="*/ 588907 h 1853744"/>
                  <a:gd name="connsiteX3" fmla="*/ 165100 w 2212758"/>
                  <a:gd name="connsiteY3" fmla="*/ 1249307 h 1853744"/>
                  <a:gd name="connsiteX4" fmla="*/ 635000 w 2212758"/>
                  <a:gd name="connsiteY4" fmla="*/ 1693807 h 1853744"/>
                  <a:gd name="connsiteX5" fmla="*/ 1733550 w 2212758"/>
                  <a:gd name="connsiteY5" fmla="*/ 1401707 h 1853744"/>
                  <a:gd name="connsiteX6" fmla="*/ 2038350 w 2212758"/>
                  <a:gd name="connsiteY6" fmla="*/ 734957 h 1853744"/>
                  <a:gd name="connsiteX7" fmla="*/ 1765300 w 2212758"/>
                  <a:gd name="connsiteY7" fmla="*/ 157107 h 1853744"/>
                  <a:gd name="connsiteX8" fmla="*/ 1314450 w 2212758"/>
                  <a:gd name="connsiteY8" fmla="*/ 11057 h 1853744"/>
                  <a:gd name="connsiteX9" fmla="*/ 1447800 w 2212758"/>
                  <a:gd name="connsiteY9" fmla="*/ 11057 h 1853744"/>
                  <a:gd name="connsiteX10" fmla="*/ 2057400 w 2212758"/>
                  <a:gd name="connsiteY10" fmla="*/ 17407 h 1853744"/>
                  <a:gd name="connsiteX11" fmla="*/ 2025650 w 2212758"/>
                  <a:gd name="connsiteY11" fmla="*/ 1725557 h 1853744"/>
                  <a:gd name="connsiteX12" fmla="*/ 0 w 2212758"/>
                  <a:gd name="connsiteY12" fmla="*/ 1731907 h 1853744"/>
                  <a:gd name="connsiteX13" fmla="*/ 19050 w 2212758"/>
                  <a:gd name="connsiteY13" fmla="*/ 11057 h 1853744"/>
                  <a:gd name="connsiteX14" fmla="*/ 736600 w 2212758"/>
                  <a:gd name="connsiteY14" fmla="*/ 11057 h 1853744"/>
                  <a:gd name="connsiteX0" fmla="*/ 736600 w 2057400"/>
                  <a:gd name="connsiteY0" fmla="*/ 11057 h 1853744"/>
                  <a:gd name="connsiteX1" fmla="*/ 374650 w 2057400"/>
                  <a:gd name="connsiteY1" fmla="*/ 201557 h 1853744"/>
                  <a:gd name="connsiteX2" fmla="*/ 114300 w 2057400"/>
                  <a:gd name="connsiteY2" fmla="*/ 588907 h 1853744"/>
                  <a:gd name="connsiteX3" fmla="*/ 165100 w 2057400"/>
                  <a:gd name="connsiteY3" fmla="*/ 1249307 h 1853744"/>
                  <a:gd name="connsiteX4" fmla="*/ 635000 w 2057400"/>
                  <a:gd name="connsiteY4" fmla="*/ 1693807 h 1853744"/>
                  <a:gd name="connsiteX5" fmla="*/ 1733550 w 2057400"/>
                  <a:gd name="connsiteY5" fmla="*/ 1401707 h 1853744"/>
                  <a:gd name="connsiteX6" fmla="*/ 2038350 w 2057400"/>
                  <a:gd name="connsiteY6" fmla="*/ 734957 h 1853744"/>
                  <a:gd name="connsiteX7" fmla="*/ 1765300 w 2057400"/>
                  <a:gd name="connsiteY7" fmla="*/ 157107 h 1853744"/>
                  <a:gd name="connsiteX8" fmla="*/ 1314450 w 2057400"/>
                  <a:gd name="connsiteY8" fmla="*/ 11057 h 1853744"/>
                  <a:gd name="connsiteX9" fmla="*/ 1447800 w 2057400"/>
                  <a:gd name="connsiteY9" fmla="*/ 11057 h 1853744"/>
                  <a:gd name="connsiteX10" fmla="*/ 2057400 w 2057400"/>
                  <a:gd name="connsiteY10" fmla="*/ 17407 h 1853744"/>
                  <a:gd name="connsiteX11" fmla="*/ 2025650 w 2057400"/>
                  <a:gd name="connsiteY11" fmla="*/ 1725557 h 1853744"/>
                  <a:gd name="connsiteX12" fmla="*/ 0 w 2057400"/>
                  <a:gd name="connsiteY12" fmla="*/ 1731907 h 1853744"/>
                  <a:gd name="connsiteX13" fmla="*/ 19050 w 2057400"/>
                  <a:gd name="connsiteY13" fmla="*/ 11057 h 1853744"/>
                  <a:gd name="connsiteX14" fmla="*/ 736600 w 2057400"/>
                  <a:gd name="connsiteY14" fmla="*/ 11057 h 1853744"/>
                  <a:gd name="connsiteX0" fmla="*/ 736600 w 2057400"/>
                  <a:gd name="connsiteY0" fmla="*/ 11057 h 1731907"/>
                  <a:gd name="connsiteX1" fmla="*/ 374650 w 2057400"/>
                  <a:gd name="connsiteY1" fmla="*/ 201557 h 1731907"/>
                  <a:gd name="connsiteX2" fmla="*/ 114300 w 2057400"/>
                  <a:gd name="connsiteY2" fmla="*/ 588907 h 1731907"/>
                  <a:gd name="connsiteX3" fmla="*/ 165100 w 2057400"/>
                  <a:gd name="connsiteY3" fmla="*/ 1249307 h 1731907"/>
                  <a:gd name="connsiteX4" fmla="*/ 635000 w 2057400"/>
                  <a:gd name="connsiteY4" fmla="*/ 1693807 h 1731907"/>
                  <a:gd name="connsiteX5" fmla="*/ 1733550 w 2057400"/>
                  <a:gd name="connsiteY5" fmla="*/ 1401707 h 1731907"/>
                  <a:gd name="connsiteX6" fmla="*/ 2038350 w 2057400"/>
                  <a:gd name="connsiteY6" fmla="*/ 734957 h 1731907"/>
                  <a:gd name="connsiteX7" fmla="*/ 1765300 w 2057400"/>
                  <a:gd name="connsiteY7" fmla="*/ 157107 h 1731907"/>
                  <a:gd name="connsiteX8" fmla="*/ 1314450 w 2057400"/>
                  <a:gd name="connsiteY8" fmla="*/ 11057 h 1731907"/>
                  <a:gd name="connsiteX9" fmla="*/ 1447800 w 2057400"/>
                  <a:gd name="connsiteY9" fmla="*/ 11057 h 1731907"/>
                  <a:gd name="connsiteX10" fmla="*/ 2057400 w 2057400"/>
                  <a:gd name="connsiteY10" fmla="*/ 17407 h 1731907"/>
                  <a:gd name="connsiteX11" fmla="*/ 2025650 w 2057400"/>
                  <a:gd name="connsiteY11" fmla="*/ 1725557 h 1731907"/>
                  <a:gd name="connsiteX12" fmla="*/ 0 w 2057400"/>
                  <a:gd name="connsiteY12" fmla="*/ 1731907 h 1731907"/>
                  <a:gd name="connsiteX13" fmla="*/ 19050 w 2057400"/>
                  <a:gd name="connsiteY13" fmla="*/ 11057 h 1731907"/>
                  <a:gd name="connsiteX14" fmla="*/ 736600 w 2057400"/>
                  <a:gd name="connsiteY14" fmla="*/ 11057 h 1731907"/>
                  <a:gd name="connsiteX0" fmla="*/ 736600 w 2182446"/>
                  <a:gd name="connsiteY0" fmla="*/ 12700 h 1856798"/>
                  <a:gd name="connsiteX1" fmla="*/ 374650 w 2182446"/>
                  <a:gd name="connsiteY1" fmla="*/ 203200 h 1856798"/>
                  <a:gd name="connsiteX2" fmla="*/ 114300 w 2182446"/>
                  <a:gd name="connsiteY2" fmla="*/ 590550 h 1856798"/>
                  <a:gd name="connsiteX3" fmla="*/ 165100 w 2182446"/>
                  <a:gd name="connsiteY3" fmla="*/ 1250950 h 1856798"/>
                  <a:gd name="connsiteX4" fmla="*/ 635000 w 2182446"/>
                  <a:gd name="connsiteY4" fmla="*/ 1695450 h 1856798"/>
                  <a:gd name="connsiteX5" fmla="*/ 1733550 w 2182446"/>
                  <a:gd name="connsiteY5" fmla="*/ 1403350 h 1856798"/>
                  <a:gd name="connsiteX6" fmla="*/ 2038350 w 2182446"/>
                  <a:gd name="connsiteY6" fmla="*/ 736600 h 1856798"/>
                  <a:gd name="connsiteX7" fmla="*/ 1765300 w 2182446"/>
                  <a:gd name="connsiteY7" fmla="*/ 158750 h 1856798"/>
                  <a:gd name="connsiteX8" fmla="*/ 1314450 w 2182446"/>
                  <a:gd name="connsiteY8" fmla="*/ 12700 h 1856798"/>
                  <a:gd name="connsiteX9" fmla="*/ 1447800 w 2182446"/>
                  <a:gd name="connsiteY9" fmla="*/ 12700 h 1856798"/>
                  <a:gd name="connsiteX10" fmla="*/ 2051050 w 2182446"/>
                  <a:gd name="connsiteY10" fmla="*/ 0 h 1856798"/>
                  <a:gd name="connsiteX11" fmla="*/ 2025650 w 2182446"/>
                  <a:gd name="connsiteY11" fmla="*/ 1727200 h 1856798"/>
                  <a:gd name="connsiteX12" fmla="*/ 0 w 2182446"/>
                  <a:gd name="connsiteY12" fmla="*/ 1733550 h 1856798"/>
                  <a:gd name="connsiteX13" fmla="*/ 19050 w 2182446"/>
                  <a:gd name="connsiteY13" fmla="*/ 12700 h 1856798"/>
                  <a:gd name="connsiteX14" fmla="*/ 736600 w 2182446"/>
                  <a:gd name="connsiteY14" fmla="*/ 12700 h 1856798"/>
                  <a:gd name="connsiteX0" fmla="*/ 736600 w 2051050"/>
                  <a:gd name="connsiteY0" fmla="*/ 12700 h 1856798"/>
                  <a:gd name="connsiteX1" fmla="*/ 374650 w 2051050"/>
                  <a:gd name="connsiteY1" fmla="*/ 203200 h 1856798"/>
                  <a:gd name="connsiteX2" fmla="*/ 114300 w 2051050"/>
                  <a:gd name="connsiteY2" fmla="*/ 590550 h 1856798"/>
                  <a:gd name="connsiteX3" fmla="*/ 165100 w 2051050"/>
                  <a:gd name="connsiteY3" fmla="*/ 1250950 h 1856798"/>
                  <a:gd name="connsiteX4" fmla="*/ 635000 w 2051050"/>
                  <a:gd name="connsiteY4" fmla="*/ 1695450 h 1856798"/>
                  <a:gd name="connsiteX5" fmla="*/ 1733550 w 2051050"/>
                  <a:gd name="connsiteY5" fmla="*/ 1403350 h 1856798"/>
                  <a:gd name="connsiteX6" fmla="*/ 2038350 w 2051050"/>
                  <a:gd name="connsiteY6" fmla="*/ 736600 h 1856798"/>
                  <a:gd name="connsiteX7" fmla="*/ 1765300 w 2051050"/>
                  <a:gd name="connsiteY7" fmla="*/ 158750 h 1856798"/>
                  <a:gd name="connsiteX8" fmla="*/ 1314450 w 2051050"/>
                  <a:gd name="connsiteY8" fmla="*/ 12700 h 1856798"/>
                  <a:gd name="connsiteX9" fmla="*/ 1447800 w 2051050"/>
                  <a:gd name="connsiteY9" fmla="*/ 12700 h 1856798"/>
                  <a:gd name="connsiteX10" fmla="*/ 2051050 w 2051050"/>
                  <a:gd name="connsiteY10" fmla="*/ 0 h 1856798"/>
                  <a:gd name="connsiteX11" fmla="*/ 2025650 w 2051050"/>
                  <a:gd name="connsiteY11" fmla="*/ 1727200 h 1856798"/>
                  <a:gd name="connsiteX12" fmla="*/ 0 w 2051050"/>
                  <a:gd name="connsiteY12" fmla="*/ 1733550 h 1856798"/>
                  <a:gd name="connsiteX13" fmla="*/ 19050 w 2051050"/>
                  <a:gd name="connsiteY13" fmla="*/ 12700 h 1856798"/>
                  <a:gd name="connsiteX14" fmla="*/ 736600 w 2051050"/>
                  <a:gd name="connsiteY14" fmla="*/ 12700 h 1856798"/>
                  <a:gd name="connsiteX0" fmla="*/ 736600 w 2051050"/>
                  <a:gd name="connsiteY0" fmla="*/ 12700 h 1733550"/>
                  <a:gd name="connsiteX1" fmla="*/ 374650 w 2051050"/>
                  <a:gd name="connsiteY1" fmla="*/ 203200 h 1733550"/>
                  <a:gd name="connsiteX2" fmla="*/ 114300 w 2051050"/>
                  <a:gd name="connsiteY2" fmla="*/ 590550 h 1733550"/>
                  <a:gd name="connsiteX3" fmla="*/ 165100 w 2051050"/>
                  <a:gd name="connsiteY3" fmla="*/ 1250950 h 1733550"/>
                  <a:gd name="connsiteX4" fmla="*/ 635000 w 2051050"/>
                  <a:gd name="connsiteY4" fmla="*/ 1695450 h 1733550"/>
                  <a:gd name="connsiteX5" fmla="*/ 1733550 w 2051050"/>
                  <a:gd name="connsiteY5" fmla="*/ 1403350 h 1733550"/>
                  <a:gd name="connsiteX6" fmla="*/ 2038350 w 2051050"/>
                  <a:gd name="connsiteY6" fmla="*/ 736600 h 1733550"/>
                  <a:gd name="connsiteX7" fmla="*/ 1765300 w 2051050"/>
                  <a:gd name="connsiteY7" fmla="*/ 158750 h 1733550"/>
                  <a:gd name="connsiteX8" fmla="*/ 1314450 w 2051050"/>
                  <a:gd name="connsiteY8" fmla="*/ 12700 h 1733550"/>
                  <a:gd name="connsiteX9" fmla="*/ 1447800 w 2051050"/>
                  <a:gd name="connsiteY9" fmla="*/ 12700 h 1733550"/>
                  <a:gd name="connsiteX10" fmla="*/ 2051050 w 2051050"/>
                  <a:gd name="connsiteY10" fmla="*/ 0 h 1733550"/>
                  <a:gd name="connsiteX11" fmla="*/ 2025650 w 2051050"/>
                  <a:gd name="connsiteY11" fmla="*/ 1727200 h 1733550"/>
                  <a:gd name="connsiteX12" fmla="*/ 0 w 2051050"/>
                  <a:gd name="connsiteY12" fmla="*/ 1733550 h 1733550"/>
                  <a:gd name="connsiteX13" fmla="*/ 19050 w 2051050"/>
                  <a:gd name="connsiteY13" fmla="*/ 12700 h 1733550"/>
                  <a:gd name="connsiteX14" fmla="*/ 736600 w 2051050"/>
                  <a:gd name="connsiteY14" fmla="*/ 1270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1050" h="1733550">
                    <a:moveTo>
                      <a:pt x="736600" y="12700"/>
                    </a:moveTo>
                    <a:cubicBezTo>
                      <a:pt x="795867" y="44450"/>
                      <a:pt x="478367" y="106892"/>
                      <a:pt x="374650" y="203200"/>
                    </a:cubicBezTo>
                    <a:cubicBezTo>
                      <a:pt x="270933" y="299508"/>
                      <a:pt x="149225" y="415925"/>
                      <a:pt x="114300" y="590550"/>
                    </a:cubicBezTo>
                    <a:cubicBezTo>
                      <a:pt x="79375" y="765175"/>
                      <a:pt x="78317" y="1066800"/>
                      <a:pt x="165100" y="1250950"/>
                    </a:cubicBezTo>
                    <a:cubicBezTo>
                      <a:pt x="251883" y="1435100"/>
                      <a:pt x="373592" y="1670050"/>
                      <a:pt x="635000" y="1695450"/>
                    </a:cubicBezTo>
                    <a:cubicBezTo>
                      <a:pt x="896408" y="1720850"/>
                      <a:pt x="1499658" y="1563158"/>
                      <a:pt x="1733550" y="1403350"/>
                    </a:cubicBezTo>
                    <a:cubicBezTo>
                      <a:pt x="1967442" y="1243542"/>
                      <a:pt x="2033058" y="944033"/>
                      <a:pt x="2038350" y="736600"/>
                    </a:cubicBezTo>
                    <a:cubicBezTo>
                      <a:pt x="2043642" y="529167"/>
                      <a:pt x="1885950" y="279400"/>
                      <a:pt x="1765300" y="158750"/>
                    </a:cubicBezTo>
                    <a:cubicBezTo>
                      <a:pt x="1644650" y="38100"/>
                      <a:pt x="1367367" y="37042"/>
                      <a:pt x="1314450" y="12700"/>
                    </a:cubicBezTo>
                    <a:cubicBezTo>
                      <a:pt x="1261533" y="-11642"/>
                      <a:pt x="1325033" y="14817"/>
                      <a:pt x="1447800" y="12700"/>
                    </a:cubicBezTo>
                    <a:lnTo>
                      <a:pt x="2051050" y="0"/>
                    </a:lnTo>
                    <a:lnTo>
                      <a:pt x="2025650" y="1727200"/>
                    </a:lnTo>
                    <a:lnTo>
                      <a:pt x="0" y="1733550"/>
                    </a:lnTo>
                    <a:lnTo>
                      <a:pt x="19050" y="12700"/>
                    </a:lnTo>
                    <a:lnTo>
                      <a:pt x="736600" y="1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e 97"/>
            <p:cNvGrpSpPr/>
            <p:nvPr/>
          </p:nvGrpSpPr>
          <p:grpSpPr>
            <a:xfrm rot="16389844">
              <a:off x="1545658" y="4633889"/>
              <a:ext cx="450933" cy="829998"/>
              <a:chOff x="-26857" y="393708"/>
              <a:chExt cx="5560353" cy="6069758"/>
            </a:xfrm>
            <a:solidFill>
              <a:schemeClr val="accent1">
                <a:lumMod val="40000"/>
                <a:lumOff val="60000"/>
              </a:schemeClr>
            </a:solidFill>
            <a:scene3d>
              <a:camera prst="orthographicFront">
                <a:rot lat="10800000" lon="0" rev="0"/>
              </a:camera>
              <a:lightRig rig="threePt" dir="t"/>
            </a:scene3d>
          </p:grpSpPr>
          <p:pic>
            <p:nvPicPr>
              <p:cNvPr id="116" name="Picture 2" descr="C:\Users\darty\Dropbox\dossiers communs 2 ordinateurs\compression Vasculab\anatomie M Inf\mollet.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8011" t="14300" r="39915" b="60434"/>
              <a:stretch/>
            </p:blipFill>
            <p:spPr bwMode="auto">
              <a:xfrm>
                <a:off x="323528" y="556280"/>
                <a:ext cx="5091146" cy="5515410"/>
              </a:xfrm>
              <a:prstGeom prst="rect">
                <a:avLst/>
              </a:prstGeom>
              <a:grpFill/>
              <a:ln>
                <a:noFill/>
              </a:ln>
              <a:extLst/>
            </p:spPr>
          </p:pic>
          <p:sp>
            <p:nvSpPr>
              <p:cNvPr id="117" name="Forme libre 116"/>
              <p:cNvSpPr/>
              <p:nvPr/>
            </p:nvSpPr>
            <p:spPr>
              <a:xfrm>
                <a:off x="256243" y="502427"/>
                <a:ext cx="2205156" cy="3559719"/>
              </a:xfrm>
              <a:custGeom>
                <a:avLst/>
                <a:gdLst>
                  <a:gd name="connsiteX0" fmla="*/ 285835 w 1322321"/>
                  <a:gd name="connsiteY0" fmla="*/ 2391580 h 2583568"/>
                  <a:gd name="connsiteX1" fmla="*/ 463256 w 1322321"/>
                  <a:gd name="connsiteY1" fmla="*/ 1832022 h 2583568"/>
                  <a:gd name="connsiteX2" fmla="*/ 504199 w 1322321"/>
                  <a:gd name="connsiteY2" fmla="*/ 1791079 h 2583568"/>
                  <a:gd name="connsiteX3" fmla="*/ 586086 w 1322321"/>
                  <a:gd name="connsiteY3" fmla="*/ 1422589 h 2583568"/>
                  <a:gd name="connsiteX4" fmla="*/ 654325 w 1322321"/>
                  <a:gd name="connsiteY4" fmla="*/ 999509 h 2583568"/>
                  <a:gd name="connsiteX5" fmla="*/ 872689 w 1322321"/>
                  <a:gd name="connsiteY5" fmla="*/ 644667 h 2583568"/>
                  <a:gd name="connsiteX6" fmla="*/ 1295769 w 1322321"/>
                  <a:gd name="connsiteY6" fmla="*/ 221586 h 2583568"/>
                  <a:gd name="connsiteX7" fmla="*/ 1254826 w 1322321"/>
                  <a:gd name="connsiteY7" fmla="*/ 221586 h 2583568"/>
                  <a:gd name="connsiteX8" fmla="*/ 1063757 w 1322321"/>
                  <a:gd name="connsiteY8" fmla="*/ 3222 h 2583568"/>
                  <a:gd name="connsiteX9" fmla="*/ 449608 w 1322321"/>
                  <a:gd name="connsiteY9" fmla="*/ 412655 h 2583568"/>
                  <a:gd name="connsiteX10" fmla="*/ 272187 w 1322321"/>
                  <a:gd name="connsiteY10" fmla="*/ 876679 h 2583568"/>
                  <a:gd name="connsiteX11" fmla="*/ 81119 w 1322321"/>
                  <a:gd name="connsiteY11" fmla="*/ 1695544 h 2583568"/>
                  <a:gd name="connsiteX12" fmla="*/ 12880 w 1322321"/>
                  <a:gd name="connsiteY12" fmla="*/ 2487115 h 2583568"/>
                  <a:gd name="connsiteX13" fmla="*/ 326778 w 1322321"/>
                  <a:gd name="connsiteY13" fmla="*/ 2541706 h 2583568"/>
                  <a:gd name="connsiteX0" fmla="*/ 285835 w 2347933"/>
                  <a:gd name="connsiteY0" fmla="*/ 3058898 h 3250886"/>
                  <a:gd name="connsiteX1" fmla="*/ 463256 w 2347933"/>
                  <a:gd name="connsiteY1" fmla="*/ 2499340 h 3250886"/>
                  <a:gd name="connsiteX2" fmla="*/ 504199 w 2347933"/>
                  <a:gd name="connsiteY2" fmla="*/ 2458397 h 3250886"/>
                  <a:gd name="connsiteX3" fmla="*/ 586086 w 2347933"/>
                  <a:gd name="connsiteY3" fmla="*/ 2089907 h 3250886"/>
                  <a:gd name="connsiteX4" fmla="*/ 654325 w 2347933"/>
                  <a:gd name="connsiteY4" fmla="*/ 1666827 h 3250886"/>
                  <a:gd name="connsiteX5" fmla="*/ 872689 w 2347933"/>
                  <a:gd name="connsiteY5" fmla="*/ 1311985 h 3250886"/>
                  <a:gd name="connsiteX6" fmla="*/ 1295769 w 2347933"/>
                  <a:gd name="connsiteY6" fmla="*/ 888904 h 3250886"/>
                  <a:gd name="connsiteX7" fmla="*/ 2346647 w 2347933"/>
                  <a:gd name="connsiteY7" fmla="*/ 1800 h 3250886"/>
                  <a:gd name="connsiteX8" fmla="*/ 1063757 w 2347933"/>
                  <a:gd name="connsiteY8" fmla="*/ 670540 h 3250886"/>
                  <a:gd name="connsiteX9" fmla="*/ 449608 w 2347933"/>
                  <a:gd name="connsiteY9" fmla="*/ 1079973 h 3250886"/>
                  <a:gd name="connsiteX10" fmla="*/ 272187 w 2347933"/>
                  <a:gd name="connsiteY10" fmla="*/ 1543997 h 3250886"/>
                  <a:gd name="connsiteX11" fmla="*/ 81119 w 2347933"/>
                  <a:gd name="connsiteY11" fmla="*/ 2362862 h 3250886"/>
                  <a:gd name="connsiteX12" fmla="*/ 12880 w 2347933"/>
                  <a:gd name="connsiteY12" fmla="*/ 3154433 h 3250886"/>
                  <a:gd name="connsiteX13" fmla="*/ 326778 w 2347933"/>
                  <a:gd name="connsiteY13" fmla="*/ 3209024 h 3250886"/>
                  <a:gd name="connsiteX0" fmla="*/ 285835 w 2347933"/>
                  <a:gd name="connsiteY0" fmla="*/ 3303478 h 3495466"/>
                  <a:gd name="connsiteX1" fmla="*/ 463256 w 2347933"/>
                  <a:gd name="connsiteY1" fmla="*/ 2743920 h 3495466"/>
                  <a:gd name="connsiteX2" fmla="*/ 504199 w 2347933"/>
                  <a:gd name="connsiteY2" fmla="*/ 2702977 h 3495466"/>
                  <a:gd name="connsiteX3" fmla="*/ 586086 w 2347933"/>
                  <a:gd name="connsiteY3" fmla="*/ 2334487 h 3495466"/>
                  <a:gd name="connsiteX4" fmla="*/ 654325 w 2347933"/>
                  <a:gd name="connsiteY4" fmla="*/ 1911407 h 3495466"/>
                  <a:gd name="connsiteX5" fmla="*/ 872689 w 2347933"/>
                  <a:gd name="connsiteY5" fmla="*/ 1556565 h 3495466"/>
                  <a:gd name="connsiteX6" fmla="*/ 1295769 w 2347933"/>
                  <a:gd name="connsiteY6" fmla="*/ 1133484 h 3495466"/>
                  <a:gd name="connsiteX7" fmla="*/ 2346647 w 2347933"/>
                  <a:gd name="connsiteY7" fmla="*/ 246380 h 3495466"/>
                  <a:gd name="connsiteX8" fmla="*/ 1063757 w 2347933"/>
                  <a:gd name="connsiteY8" fmla="*/ 915120 h 3495466"/>
                  <a:gd name="connsiteX9" fmla="*/ 244892 w 2347933"/>
                  <a:gd name="connsiteY9" fmla="*/ 14368 h 3495466"/>
                  <a:gd name="connsiteX10" fmla="*/ 272187 w 2347933"/>
                  <a:gd name="connsiteY10" fmla="*/ 1788577 h 3495466"/>
                  <a:gd name="connsiteX11" fmla="*/ 81119 w 2347933"/>
                  <a:gd name="connsiteY11" fmla="*/ 2607442 h 3495466"/>
                  <a:gd name="connsiteX12" fmla="*/ 12880 w 2347933"/>
                  <a:gd name="connsiteY12" fmla="*/ 3399013 h 3495466"/>
                  <a:gd name="connsiteX13" fmla="*/ 326778 w 2347933"/>
                  <a:gd name="connsiteY13" fmla="*/ 3453604 h 3495466"/>
                  <a:gd name="connsiteX0" fmla="*/ 284638 w 2346736"/>
                  <a:gd name="connsiteY0" fmla="*/ 3303478 h 3495466"/>
                  <a:gd name="connsiteX1" fmla="*/ 462059 w 2346736"/>
                  <a:gd name="connsiteY1" fmla="*/ 2743920 h 3495466"/>
                  <a:gd name="connsiteX2" fmla="*/ 503002 w 2346736"/>
                  <a:gd name="connsiteY2" fmla="*/ 2702977 h 3495466"/>
                  <a:gd name="connsiteX3" fmla="*/ 584889 w 2346736"/>
                  <a:gd name="connsiteY3" fmla="*/ 2334487 h 3495466"/>
                  <a:gd name="connsiteX4" fmla="*/ 653128 w 2346736"/>
                  <a:gd name="connsiteY4" fmla="*/ 1911407 h 3495466"/>
                  <a:gd name="connsiteX5" fmla="*/ 871492 w 2346736"/>
                  <a:gd name="connsiteY5" fmla="*/ 1556565 h 3495466"/>
                  <a:gd name="connsiteX6" fmla="*/ 1294572 w 2346736"/>
                  <a:gd name="connsiteY6" fmla="*/ 1133484 h 3495466"/>
                  <a:gd name="connsiteX7" fmla="*/ 2345450 w 2346736"/>
                  <a:gd name="connsiteY7" fmla="*/ 246380 h 3495466"/>
                  <a:gd name="connsiteX8" fmla="*/ 1062560 w 2346736"/>
                  <a:gd name="connsiteY8" fmla="*/ 915120 h 3495466"/>
                  <a:gd name="connsiteX9" fmla="*/ 243695 w 2346736"/>
                  <a:gd name="connsiteY9" fmla="*/ 14368 h 3495466"/>
                  <a:gd name="connsiteX10" fmla="*/ 270990 w 2346736"/>
                  <a:gd name="connsiteY10" fmla="*/ 1788577 h 3495466"/>
                  <a:gd name="connsiteX11" fmla="*/ 202752 w 2346736"/>
                  <a:gd name="connsiteY11" fmla="*/ 2075180 h 3495466"/>
                  <a:gd name="connsiteX12" fmla="*/ 79922 w 2346736"/>
                  <a:gd name="connsiteY12" fmla="*/ 2607442 h 3495466"/>
                  <a:gd name="connsiteX13" fmla="*/ 11683 w 2346736"/>
                  <a:gd name="connsiteY13" fmla="*/ 3399013 h 3495466"/>
                  <a:gd name="connsiteX14" fmla="*/ 325581 w 2346736"/>
                  <a:gd name="connsiteY14" fmla="*/ 3453604 h 3495466"/>
                  <a:gd name="connsiteX0" fmla="*/ 284638 w 2346736"/>
                  <a:gd name="connsiteY0" fmla="*/ 3312741 h 3504729"/>
                  <a:gd name="connsiteX1" fmla="*/ 462059 w 2346736"/>
                  <a:gd name="connsiteY1" fmla="*/ 2753183 h 3504729"/>
                  <a:gd name="connsiteX2" fmla="*/ 503002 w 2346736"/>
                  <a:gd name="connsiteY2" fmla="*/ 2712240 h 3504729"/>
                  <a:gd name="connsiteX3" fmla="*/ 584889 w 2346736"/>
                  <a:gd name="connsiteY3" fmla="*/ 2343750 h 3504729"/>
                  <a:gd name="connsiteX4" fmla="*/ 653128 w 2346736"/>
                  <a:gd name="connsiteY4" fmla="*/ 1920670 h 3504729"/>
                  <a:gd name="connsiteX5" fmla="*/ 871492 w 2346736"/>
                  <a:gd name="connsiteY5" fmla="*/ 1565828 h 3504729"/>
                  <a:gd name="connsiteX6" fmla="*/ 1294572 w 2346736"/>
                  <a:gd name="connsiteY6" fmla="*/ 1142747 h 3504729"/>
                  <a:gd name="connsiteX7" fmla="*/ 2345450 w 2346736"/>
                  <a:gd name="connsiteY7" fmla="*/ 255643 h 3504729"/>
                  <a:gd name="connsiteX8" fmla="*/ 1062560 w 2346736"/>
                  <a:gd name="connsiteY8" fmla="*/ 924383 h 3504729"/>
                  <a:gd name="connsiteX9" fmla="*/ 243695 w 2346736"/>
                  <a:gd name="connsiteY9" fmla="*/ 23631 h 3504729"/>
                  <a:gd name="connsiteX10" fmla="*/ 202752 w 2346736"/>
                  <a:gd name="connsiteY10" fmla="*/ 2084443 h 3504729"/>
                  <a:gd name="connsiteX11" fmla="*/ 79922 w 2346736"/>
                  <a:gd name="connsiteY11" fmla="*/ 2616705 h 3504729"/>
                  <a:gd name="connsiteX12" fmla="*/ 11683 w 2346736"/>
                  <a:gd name="connsiteY12" fmla="*/ 3408276 h 3504729"/>
                  <a:gd name="connsiteX13" fmla="*/ 325581 w 2346736"/>
                  <a:gd name="connsiteY13" fmla="*/ 3462867 h 3504729"/>
                  <a:gd name="connsiteX0" fmla="*/ 284638 w 2346736"/>
                  <a:gd name="connsiteY0" fmla="*/ 3333787 h 3525775"/>
                  <a:gd name="connsiteX1" fmla="*/ 462059 w 2346736"/>
                  <a:gd name="connsiteY1" fmla="*/ 2774229 h 3525775"/>
                  <a:gd name="connsiteX2" fmla="*/ 503002 w 2346736"/>
                  <a:gd name="connsiteY2" fmla="*/ 2733286 h 3525775"/>
                  <a:gd name="connsiteX3" fmla="*/ 584889 w 2346736"/>
                  <a:gd name="connsiteY3" fmla="*/ 2364796 h 3525775"/>
                  <a:gd name="connsiteX4" fmla="*/ 653128 w 2346736"/>
                  <a:gd name="connsiteY4" fmla="*/ 1941716 h 3525775"/>
                  <a:gd name="connsiteX5" fmla="*/ 871492 w 2346736"/>
                  <a:gd name="connsiteY5" fmla="*/ 1586874 h 3525775"/>
                  <a:gd name="connsiteX6" fmla="*/ 1294572 w 2346736"/>
                  <a:gd name="connsiteY6" fmla="*/ 1163793 h 3525775"/>
                  <a:gd name="connsiteX7" fmla="*/ 2345450 w 2346736"/>
                  <a:gd name="connsiteY7" fmla="*/ 276689 h 3525775"/>
                  <a:gd name="connsiteX8" fmla="*/ 1062560 w 2346736"/>
                  <a:gd name="connsiteY8" fmla="*/ 945429 h 3525775"/>
                  <a:gd name="connsiteX9" fmla="*/ 243695 w 2346736"/>
                  <a:gd name="connsiteY9" fmla="*/ 44677 h 3525775"/>
                  <a:gd name="connsiteX10" fmla="*/ 79922 w 2346736"/>
                  <a:gd name="connsiteY10" fmla="*/ 2637751 h 3525775"/>
                  <a:gd name="connsiteX11" fmla="*/ 11683 w 2346736"/>
                  <a:gd name="connsiteY11" fmla="*/ 3429322 h 3525775"/>
                  <a:gd name="connsiteX12" fmla="*/ 325581 w 2346736"/>
                  <a:gd name="connsiteY12" fmla="*/ 3483913 h 3525775"/>
                  <a:gd name="connsiteX0" fmla="*/ 274605 w 2336703"/>
                  <a:gd name="connsiteY0" fmla="*/ 3371642 h 3563630"/>
                  <a:gd name="connsiteX1" fmla="*/ 452026 w 2336703"/>
                  <a:gd name="connsiteY1" fmla="*/ 2812084 h 3563630"/>
                  <a:gd name="connsiteX2" fmla="*/ 492969 w 2336703"/>
                  <a:gd name="connsiteY2" fmla="*/ 2771141 h 3563630"/>
                  <a:gd name="connsiteX3" fmla="*/ 574856 w 2336703"/>
                  <a:gd name="connsiteY3" fmla="*/ 2402651 h 3563630"/>
                  <a:gd name="connsiteX4" fmla="*/ 643095 w 2336703"/>
                  <a:gd name="connsiteY4" fmla="*/ 1979571 h 3563630"/>
                  <a:gd name="connsiteX5" fmla="*/ 861459 w 2336703"/>
                  <a:gd name="connsiteY5" fmla="*/ 1624729 h 3563630"/>
                  <a:gd name="connsiteX6" fmla="*/ 1284539 w 2336703"/>
                  <a:gd name="connsiteY6" fmla="*/ 1201648 h 3563630"/>
                  <a:gd name="connsiteX7" fmla="*/ 2335417 w 2336703"/>
                  <a:gd name="connsiteY7" fmla="*/ 314544 h 3563630"/>
                  <a:gd name="connsiteX8" fmla="*/ 1052527 w 2336703"/>
                  <a:gd name="connsiteY8" fmla="*/ 983284 h 3563630"/>
                  <a:gd name="connsiteX9" fmla="*/ 233662 w 2336703"/>
                  <a:gd name="connsiteY9" fmla="*/ 82532 h 3563630"/>
                  <a:gd name="connsiteX10" fmla="*/ 1650 w 2336703"/>
                  <a:gd name="connsiteY10" fmla="*/ 3467177 h 3563630"/>
                  <a:gd name="connsiteX11" fmla="*/ 315548 w 2336703"/>
                  <a:gd name="connsiteY11" fmla="*/ 3521768 h 3563630"/>
                  <a:gd name="connsiteX0" fmla="*/ 285785 w 2347883"/>
                  <a:gd name="connsiteY0" fmla="*/ 3410805 h 3789950"/>
                  <a:gd name="connsiteX1" fmla="*/ 463206 w 2347883"/>
                  <a:gd name="connsiteY1" fmla="*/ 2851247 h 3789950"/>
                  <a:gd name="connsiteX2" fmla="*/ 504149 w 2347883"/>
                  <a:gd name="connsiteY2" fmla="*/ 2810304 h 3789950"/>
                  <a:gd name="connsiteX3" fmla="*/ 586036 w 2347883"/>
                  <a:gd name="connsiteY3" fmla="*/ 2441814 h 3789950"/>
                  <a:gd name="connsiteX4" fmla="*/ 654275 w 2347883"/>
                  <a:gd name="connsiteY4" fmla="*/ 2018734 h 3789950"/>
                  <a:gd name="connsiteX5" fmla="*/ 872639 w 2347883"/>
                  <a:gd name="connsiteY5" fmla="*/ 1663892 h 3789950"/>
                  <a:gd name="connsiteX6" fmla="*/ 1295719 w 2347883"/>
                  <a:gd name="connsiteY6" fmla="*/ 1240811 h 3789950"/>
                  <a:gd name="connsiteX7" fmla="*/ 2346597 w 2347883"/>
                  <a:gd name="connsiteY7" fmla="*/ 353707 h 3789950"/>
                  <a:gd name="connsiteX8" fmla="*/ 1063707 w 2347883"/>
                  <a:gd name="connsiteY8" fmla="*/ 1022447 h 3789950"/>
                  <a:gd name="connsiteX9" fmla="*/ 162955 w 2347883"/>
                  <a:gd name="connsiteY9" fmla="*/ 80752 h 3789950"/>
                  <a:gd name="connsiteX10" fmla="*/ 12830 w 2347883"/>
                  <a:gd name="connsiteY10" fmla="*/ 3506340 h 3789950"/>
                  <a:gd name="connsiteX11" fmla="*/ 326728 w 2347883"/>
                  <a:gd name="connsiteY11" fmla="*/ 3560931 h 3789950"/>
                  <a:gd name="connsiteX0" fmla="*/ 302730 w 2364918"/>
                  <a:gd name="connsiteY0" fmla="*/ 3584823 h 3963968"/>
                  <a:gd name="connsiteX1" fmla="*/ 480151 w 2364918"/>
                  <a:gd name="connsiteY1" fmla="*/ 3025265 h 3963968"/>
                  <a:gd name="connsiteX2" fmla="*/ 521094 w 2364918"/>
                  <a:gd name="connsiteY2" fmla="*/ 2984322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480151 w 2364918"/>
                  <a:gd name="connsiteY1" fmla="*/ 3025265 h 3963968"/>
                  <a:gd name="connsiteX2" fmla="*/ 602981 w 2364918"/>
                  <a:gd name="connsiteY2" fmla="*/ 2615832 h 3963968"/>
                  <a:gd name="connsiteX3" fmla="*/ 671220 w 2364918"/>
                  <a:gd name="connsiteY3" fmla="*/ 2192752 h 3963968"/>
                  <a:gd name="connsiteX4" fmla="*/ 889584 w 2364918"/>
                  <a:gd name="connsiteY4" fmla="*/ 1837910 h 3963968"/>
                  <a:gd name="connsiteX5" fmla="*/ 1312664 w 2364918"/>
                  <a:gd name="connsiteY5" fmla="*/ 1414829 h 3963968"/>
                  <a:gd name="connsiteX6" fmla="*/ 2363542 w 2364918"/>
                  <a:gd name="connsiteY6" fmla="*/ 527725 h 3963968"/>
                  <a:gd name="connsiteX7" fmla="*/ 1503733 w 2364918"/>
                  <a:gd name="connsiteY7" fmla="*/ 282065 h 3963968"/>
                  <a:gd name="connsiteX8" fmla="*/ 179900 w 2364918"/>
                  <a:gd name="connsiteY8" fmla="*/ 254770 h 3963968"/>
                  <a:gd name="connsiteX9" fmla="*/ 29775 w 2364918"/>
                  <a:gd name="connsiteY9" fmla="*/ 3680358 h 3963968"/>
                  <a:gd name="connsiteX10" fmla="*/ 343673 w 2364918"/>
                  <a:gd name="connsiteY10" fmla="*/ 3734949 h 3963968"/>
                  <a:gd name="connsiteX0" fmla="*/ 302730 w 2364918"/>
                  <a:gd name="connsiteY0" fmla="*/ 3584823 h 3963968"/>
                  <a:gd name="connsiteX1" fmla="*/ 302729 w 2364918"/>
                  <a:gd name="connsiteY1" fmla="*/ 3352812 h 3963968"/>
                  <a:gd name="connsiteX2" fmla="*/ 480151 w 2364918"/>
                  <a:gd name="connsiteY2" fmla="*/ 3025265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302729 w 2364918"/>
                  <a:gd name="connsiteY1" fmla="*/ 3352812 h 3963968"/>
                  <a:gd name="connsiteX2" fmla="*/ 493799 w 2364918"/>
                  <a:gd name="connsiteY2" fmla="*/ 3066209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671220 w 2367988"/>
                  <a:gd name="connsiteY4" fmla="*/ 2192752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712163 w 2367988"/>
                  <a:gd name="connsiteY4" fmla="*/ 2233695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65736 w 2430994"/>
                  <a:gd name="connsiteY0" fmla="*/ 3340406 h 3692517"/>
                  <a:gd name="connsiteX1" fmla="*/ 365735 w 2430994"/>
                  <a:gd name="connsiteY1" fmla="*/ 3108395 h 3692517"/>
                  <a:gd name="connsiteX2" fmla="*/ 556805 w 2430994"/>
                  <a:gd name="connsiteY2" fmla="*/ 2821792 h 3692517"/>
                  <a:gd name="connsiteX3" fmla="*/ 665987 w 2430994"/>
                  <a:gd name="connsiteY3" fmla="*/ 2371415 h 3692517"/>
                  <a:gd name="connsiteX4" fmla="*/ 775169 w 2430994"/>
                  <a:gd name="connsiteY4" fmla="*/ 1989278 h 3692517"/>
                  <a:gd name="connsiteX5" fmla="*/ 952590 w 2430994"/>
                  <a:gd name="connsiteY5" fmla="*/ 1593493 h 3692517"/>
                  <a:gd name="connsiteX6" fmla="*/ 1375670 w 2430994"/>
                  <a:gd name="connsiteY6" fmla="*/ 1170412 h 3692517"/>
                  <a:gd name="connsiteX7" fmla="*/ 1880637 w 2430994"/>
                  <a:gd name="connsiteY7" fmla="*/ 774628 h 3692517"/>
                  <a:gd name="connsiteX8" fmla="*/ 2426548 w 2430994"/>
                  <a:gd name="connsiteY8" fmla="*/ 283308 h 3692517"/>
                  <a:gd name="connsiteX9" fmla="*/ 1566739 w 2430994"/>
                  <a:gd name="connsiteY9" fmla="*/ 37648 h 3692517"/>
                  <a:gd name="connsiteX10" fmla="*/ 133724 w 2430994"/>
                  <a:gd name="connsiteY10" fmla="*/ 378842 h 3692517"/>
                  <a:gd name="connsiteX11" fmla="*/ 92781 w 2430994"/>
                  <a:gd name="connsiteY11" fmla="*/ 3435941 h 3692517"/>
                  <a:gd name="connsiteX12" fmla="*/ 406679 w 2430994"/>
                  <a:gd name="connsiteY12" fmla="*/ 3490532 h 3692517"/>
                  <a:gd name="connsiteX0" fmla="*/ 364766 w 2430378"/>
                  <a:gd name="connsiteY0" fmla="*/ 3265451 h 3617562"/>
                  <a:gd name="connsiteX1" fmla="*/ 364765 w 2430378"/>
                  <a:gd name="connsiteY1" fmla="*/ 3033440 h 3617562"/>
                  <a:gd name="connsiteX2" fmla="*/ 555835 w 2430378"/>
                  <a:gd name="connsiteY2" fmla="*/ 2746837 h 3617562"/>
                  <a:gd name="connsiteX3" fmla="*/ 665017 w 2430378"/>
                  <a:gd name="connsiteY3" fmla="*/ 2296460 h 3617562"/>
                  <a:gd name="connsiteX4" fmla="*/ 774199 w 2430378"/>
                  <a:gd name="connsiteY4" fmla="*/ 1914323 h 3617562"/>
                  <a:gd name="connsiteX5" fmla="*/ 951620 w 2430378"/>
                  <a:gd name="connsiteY5" fmla="*/ 1518538 h 3617562"/>
                  <a:gd name="connsiteX6" fmla="*/ 1374700 w 2430378"/>
                  <a:gd name="connsiteY6" fmla="*/ 1095457 h 3617562"/>
                  <a:gd name="connsiteX7" fmla="*/ 1879667 w 2430378"/>
                  <a:gd name="connsiteY7" fmla="*/ 699673 h 3617562"/>
                  <a:gd name="connsiteX8" fmla="*/ 2425578 w 2430378"/>
                  <a:gd name="connsiteY8" fmla="*/ 208353 h 3617562"/>
                  <a:gd name="connsiteX9" fmla="*/ 1552121 w 2430378"/>
                  <a:gd name="connsiteY9" fmla="*/ 99171 h 3617562"/>
                  <a:gd name="connsiteX10" fmla="*/ 132754 w 2430378"/>
                  <a:gd name="connsiteY10" fmla="*/ 303887 h 3617562"/>
                  <a:gd name="connsiteX11" fmla="*/ 91811 w 2430378"/>
                  <a:gd name="connsiteY11" fmla="*/ 3360986 h 3617562"/>
                  <a:gd name="connsiteX12" fmla="*/ 405709 w 2430378"/>
                  <a:gd name="connsiteY12" fmla="*/ 3415577 h 3617562"/>
                  <a:gd name="connsiteX0" fmla="*/ 292343 w 2357955"/>
                  <a:gd name="connsiteY0" fmla="*/ 3266071 h 3618182"/>
                  <a:gd name="connsiteX1" fmla="*/ 292342 w 2357955"/>
                  <a:gd name="connsiteY1" fmla="*/ 3034060 h 3618182"/>
                  <a:gd name="connsiteX2" fmla="*/ 483412 w 2357955"/>
                  <a:gd name="connsiteY2" fmla="*/ 2747457 h 3618182"/>
                  <a:gd name="connsiteX3" fmla="*/ 592594 w 2357955"/>
                  <a:gd name="connsiteY3" fmla="*/ 2297080 h 3618182"/>
                  <a:gd name="connsiteX4" fmla="*/ 701776 w 2357955"/>
                  <a:gd name="connsiteY4" fmla="*/ 1914943 h 3618182"/>
                  <a:gd name="connsiteX5" fmla="*/ 879197 w 2357955"/>
                  <a:gd name="connsiteY5" fmla="*/ 1519158 h 3618182"/>
                  <a:gd name="connsiteX6" fmla="*/ 1302277 w 2357955"/>
                  <a:gd name="connsiteY6" fmla="*/ 1096077 h 3618182"/>
                  <a:gd name="connsiteX7" fmla="*/ 1807244 w 2357955"/>
                  <a:gd name="connsiteY7" fmla="*/ 700293 h 3618182"/>
                  <a:gd name="connsiteX8" fmla="*/ 2353155 w 2357955"/>
                  <a:gd name="connsiteY8" fmla="*/ 208973 h 3618182"/>
                  <a:gd name="connsiteX9" fmla="*/ 1479698 w 2357955"/>
                  <a:gd name="connsiteY9" fmla="*/ 99791 h 3618182"/>
                  <a:gd name="connsiteX10" fmla="*/ 278694 w 2357955"/>
                  <a:gd name="connsiteY10" fmla="*/ 86143 h 3618182"/>
                  <a:gd name="connsiteX11" fmla="*/ 60331 w 2357955"/>
                  <a:gd name="connsiteY11" fmla="*/ 304507 h 3618182"/>
                  <a:gd name="connsiteX12" fmla="*/ 19388 w 2357955"/>
                  <a:gd name="connsiteY12" fmla="*/ 3361606 h 3618182"/>
                  <a:gd name="connsiteX13" fmla="*/ 333286 w 2357955"/>
                  <a:gd name="connsiteY13" fmla="*/ 3416197 h 3618182"/>
                  <a:gd name="connsiteX0" fmla="*/ 275196 w 2340808"/>
                  <a:gd name="connsiteY0" fmla="*/ 3196115 h 3531241"/>
                  <a:gd name="connsiteX1" fmla="*/ 275195 w 2340808"/>
                  <a:gd name="connsiteY1" fmla="*/ 2964104 h 3531241"/>
                  <a:gd name="connsiteX2" fmla="*/ 466265 w 2340808"/>
                  <a:gd name="connsiteY2" fmla="*/ 2677501 h 3531241"/>
                  <a:gd name="connsiteX3" fmla="*/ 575447 w 2340808"/>
                  <a:gd name="connsiteY3" fmla="*/ 2227124 h 3531241"/>
                  <a:gd name="connsiteX4" fmla="*/ 684629 w 2340808"/>
                  <a:gd name="connsiteY4" fmla="*/ 1844987 h 3531241"/>
                  <a:gd name="connsiteX5" fmla="*/ 862050 w 2340808"/>
                  <a:gd name="connsiteY5" fmla="*/ 1449202 h 3531241"/>
                  <a:gd name="connsiteX6" fmla="*/ 1285130 w 2340808"/>
                  <a:gd name="connsiteY6" fmla="*/ 1026121 h 3531241"/>
                  <a:gd name="connsiteX7" fmla="*/ 1790097 w 2340808"/>
                  <a:gd name="connsiteY7" fmla="*/ 630337 h 3531241"/>
                  <a:gd name="connsiteX8" fmla="*/ 2336008 w 2340808"/>
                  <a:gd name="connsiteY8" fmla="*/ 139017 h 3531241"/>
                  <a:gd name="connsiteX9" fmla="*/ 1462551 w 2340808"/>
                  <a:gd name="connsiteY9" fmla="*/ 29835 h 3531241"/>
                  <a:gd name="connsiteX10" fmla="*/ 261547 w 2340808"/>
                  <a:gd name="connsiteY10" fmla="*/ 16187 h 3531241"/>
                  <a:gd name="connsiteX11" fmla="*/ 179662 w 2340808"/>
                  <a:gd name="connsiteY11" fmla="*/ 466563 h 3531241"/>
                  <a:gd name="connsiteX12" fmla="*/ 2241 w 2340808"/>
                  <a:gd name="connsiteY12" fmla="*/ 3291650 h 3531241"/>
                  <a:gd name="connsiteX13" fmla="*/ 316139 w 2340808"/>
                  <a:gd name="connsiteY13" fmla="*/ 3346241 h 3531241"/>
                  <a:gd name="connsiteX0" fmla="*/ 139544 w 2205156"/>
                  <a:gd name="connsiteY0" fmla="*/ 3196115 h 3559719"/>
                  <a:gd name="connsiteX1" fmla="*/ 139543 w 2205156"/>
                  <a:gd name="connsiteY1" fmla="*/ 2964104 h 3559719"/>
                  <a:gd name="connsiteX2" fmla="*/ 330613 w 2205156"/>
                  <a:gd name="connsiteY2" fmla="*/ 2677501 h 3559719"/>
                  <a:gd name="connsiteX3" fmla="*/ 439795 w 2205156"/>
                  <a:gd name="connsiteY3" fmla="*/ 2227124 h 3559719"/>
                  <a:gd name="connsiteX4" fmla="*/ 548977 w 2205156"/>
                  <a:gd name="connsiteY4" fmla="*/ 1844987 h 3559719"/>
                  <a:gd name="connsiteX5" fmla="*/ 726398 w 2205156"/>
                  <a:gd name="connsiteY5" fmla="*/ 1449202 h 3559719"/>
                  <a:gd name="connsiteX6" fmla="*/ 1149478 w 2205156"/>
                  <a:gd name="connsiteY6" fmla="*/ 1026121 h 3559719"/>
                  <a:gd name="connsiteX7" fmla="*/ 1654445 w 2205156"/>
                  <a:gd name="connsiteY7" fmla="*/ 630337 h 3559719"/>
                  <a:gd name="connsiteX8" fmla="*/ 2200356 w 2205156"/>
                  <a:gd name="connsiteY8" fmla="*/ 139017 h 3559719"/>
                  <a:gd name="connsiteX9" fmla="*/ 1326899 w 2205156"/>
                  <a:gd name="connsiteY9" fmla="*/ 29835 h 3559719"/>
                  <a:gd name="connsiteX10" fmla="*/ 125895 w 2205156"/>
                  <a:gd name="connsiteY10" fmla="*/ 16187 h 3559719"/>
                  <a:gd name="connsiteX11" fmla="*/ 44010 w 2205156"/>
                  <a:gd name="connsiteY11" fmla="*/ 466563 h 3559719"/>
                  <a:gd name="connsiteX12" fmla="*/ 16714 w 2205156"/>
                  <a:gd name="connsiteY12" fmla="*/ 3332593 h 3559719"/>
                  <a:gd name="connsiteX13" fmla="*/ 180487 w 2205156"/>
                  <a:gd name="connsiteY13" fmla="*/ 3346241 h 355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5156" h="3559719">
                    <a:moveTo>
                      <a:pt x="139544" y="3196115"/>
                    </a:moveTo>
                    <a:cubicBezTo>
                      <a:pt x="153192" y="3155172"/>
                      <a:pt x="109973" y="3057364"/>
                      <a:pt x="139543" y="2964104"/>
                    </a:cubicBezTo>
                    <a:cubicBezTo>
                      <a:pt x="169113" y="2870844"/>
                      <a:pt x="280571" y="2800331"/>
                      <a:pt x="330613" y="2677501"/>
                    </a:cubicBezTo>
                    <a:cubicBezTo>
                      <a:pt x="380655" y="2554671"/>
                      <a:pt x="403401" y="2365876"/>
                      <a:pt x="439795" y="2227124"/>
                    </a:cubicBezTo>
                    <a:cubicBezTo>
                      <a:pt x="476189" y="2088372"/>
                      <a:pt x="501210" y="1974641"/>
                      <a:pt x="548977" y="1844987"/>
                    </a:cubicBezTo>
                    <a:cubicBezTo>
                      <a:pt x="596744" y="1715333"/>
                      <a:pt x="626314" y="1585680"/>
                      <a:pt x="726398" y="1449202"/>
                    </a:cubicBezTo>
                    <a:cubicBezTo>
                      <a:pt x="826482" y="1312724"/>
                      <a:pt x="994804" y="1162598"/>
                      <a:pt x="1149478" y="1026121"/>
                    </a:cubicBezTo>
                    <a:cubicBezTo>
                      <a:pt x="1304152" y="889644"/>
                      <a:pt x="1479299" y="778188"/>
                      <a:pt x="1654445" y="630337"/>
                    </a:cubicBezTo>
                    <a:cubicBezTo>
                      <a:pt x="1829591" y="482486"/>
                      <a:pt x="2254947" y="239101"/>
                      <a:pt x="2200356" y="139017"/>
                    </a:cubicBezTo>
                    <a:cubicBezTo>
                      <a:pt x="2145765" y="38933"/>
                      <a:pt x="1672643" y="50307"/>
                      <a:pt x="1326899" y="29835"/>
                    </a:cubicBezTo>
                    <a:cubicBezTo>
                      <a:pt x="981156" y="9363"/>
                      <a:pt x="362456" y="-17932"/>
                      <a:pt x="125895" y="16187"/>
                    </a:cubicBezTo>
                    <a:cubicBezTo>
                      <a:pt x="-110666" y="50306"/>
                      <a:pt x="62207" y="-86171"/>
                      <a:pt x="44010" y="466563"/>
                    </a:cubicBezTo>
                    <a:cubicBezTo>
                      <a:pt x="25813" y="1019297"/>
                      <a:pt x="-6032" y="2852647"/>
                      <a:pt x="16714" y="3332593"/>
                    </a:cubicBezTo>
                    <a:cubicBezTo>
                      <a:pt x="39460" y="3812539"/>
                      <a:pt x="44009" y="3389459"/>
                      <a:pt x="180487" y="334624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orme libre 117"/>
              <p:cNvSpPr/>
              <p:nvPr/>
            </p:nvSpPr>
            <p:spPr>
              <a:xfrm>
                <a:off x="2273377" y="393708"/>
                <a:ext cx="3260119" cy="3071233"/>
              </a:xfrm>
              <a:custGeom>
                <a:avLst/>
                <a:gdLst>
                  <a:gd name="connsiteX0" fmla="*/ 133597 w 3740354"/>
                  <a:gd name="connsiteY0" fmla="*/ 436728 h 3094410"/>
                  <a:gd name="connsiteX1" fmla="*/ 406552 w 3740354"/>
                  <a:gd name="connsiteY1" fmla="*/ 341194 h 3094410"/>
                  <a:gd name="connsiteX2" fmla="*/ 966111 w 3740354"/>
                  <a:gd name="connsiteY2" fmla="*/ 300250 h 3094410"/>
                  <a:gd name="connsiteX3" fmla="*/ 1252714 w 3740354"/>
                  <a:gd name="connsiteY3" fmla="*/ 354841 h 3094410"/>
                  <a:gd name="connsiteX4" fmla="*/ 1853215 w 3740354"/>
                  <a:gd name="connsiteY4" fmla="*/ 859808 h 3094410"/>
                  <a:gd name="connsiteX5" fmla="*/ 2508308 w 3740354"/>
                  <a:gd name="connsiteY5" fmla="*/ 1801504 h 3094410"/>
                  <a:gd name="connsiteX6" fmla="*/ 2999627 w 3740354"/>
                  <a:gd name="connsiteY6" fmla="*/ 2661313 h 3094410"/>
                  <a:gd name="connsiteX7" fmla="*/ 3108809 w 3740354"/>
                  <a:gd name="connsiteY7" fmla="*/ 3016155 h 3094410"/>
                  <a:gd name="connsiteX8" fmla="*/ 3654720 w 3740354"/>
                  <a:gd name="connsiteY8" fmla="*/ 2961564 h 3094410"/>
                  <a:gd name="connsiteX9" fmla="*/ 3722958 w 3740354"/>
                  <a:gd name="connsiteY9" fmla="*/ 1651379 h 3094410"/>
                  <a:gd name="connsiteX10" fmla="*/ 3490947 w 3740354"/>
                  <a:gd name="connsiteY10" fmla="*/ 464023 h 3094410"/>
                  <a:gd name="connsiteX11" fmla="*/ 2945036 w 3740354"/>
                  <a:gd name="connsiteY11" fmla="*/ 122829 h 3094410"/>
                  <a:gd name="connsiteX12" fmla="*/ 652212 w 3740354"/>
                  <a:gd name="connsiteY12" fmla="*/ 0 h 3094410"/>
                  <a:gd name="connsiteX13" fmla="*/ 24415 w 3740354"/>
                  <a:gd name="connsiteY13" fmla="*/ 122829 h 3094410"/>
                  <a:gd name="connsiteX14" fmla="*/ 188188 w 3740354"/>
                  <a:gd name="connsiteY14" fmla="*/ 504967 h 3094410"/>
                  <a:gd name="connsiteX0" fmla="*/ 133597 w 3740354"/>
                  <a:gd name="connsiteY0" fmla="*/ 438178 h 3095860"/>
                  <a:gd name="connsiteX1" fmla="*/ 406552 w 3740354"/>
                  <a:gd name="connsiteY1" fmla="*/ 342644 h 3095860"/>
                  <a:gd name="connsiteX2" fmla="*/ 966111 w 3740354"/>
                  <a:gd name="connsiteY2" fmla="*/ 301700 h 3095860"/>
                  <a:gd name="connsiteX3" fmla="*/ 1252714 w 3740354"/>
                  <a:gd name="connsiteY3" fmla="*/ 356291 h 3095860"/>
                  <a:gd name="connsiteX4" fmla="*/ 1853215 w 3740354"/>
                  <a:gd name="connsiteY4" fmla="*/ 861258 h 3095860"/>
                  <a:gd name="connsiteX5" fmla="*/ 2508308 w 3740354"/>
                  <a:gd name="connsiteY5" fmla="*/ 1802954 h 3095860"/>
                  <a:gd name="connsiteX6" fmla="*/ 2999627 w 3740354"/>
                  <a:gd name="connsiteY6" fmla="*/ 2662763 h 3095860"/>
                  <a:gd name="connsiteX7" fmla="*/ 3108809 w 3740354"/>
                  <a:gd name="connsiteY7" fmla="*/ 3017605 h 3095860"/>
                  <a:gd name="connsiteX8" fmla="*/ 3654720 w 3740354"/>
                  <a:gd name="connsiteY8" fmla="*/ 2963014 h 3095860"/>
                  <a:gd name="connsiteX9" fmla="*/ 3722958 w 3740354"/>
                  <a:gd name="connsiteY9" fmla="*/ 1652829 h 3095860"/>
                  <a:gd name="connsiteX10" fmla="*/ 3490947 w 3740354"/>
                  <a:gd name="connsiteY10" fmla="*/ 465473 h 3095860"/>
                  <a:gd name="connsiteX11" fmla="*/ 2945036 w 3740354"/>
                  <a:gd name="connsiteY11" fmla="*/ 124279 h 3095860"/>
                  <a:gd name="connsiteX12" fmla="*/ 652212 w 3740354"/>
                  <a:gd name="connsiteY12" fmla="*/ 1450 h 3095860"/>
                  <a:gd name="connsiteX13" fmla="*/ 24415 w 3740354"/>
                  <a:gd name="connsiteY13" fmla="*/ 192518 h 3095860"/>
                  <a:gd name="connsiteX14" fmla="*/ 188188 w 3740354"/>
                  <a:gd name="connsiteY14" fmla="*/ 506417 h 3095860"/>
                  <a:gd name="connsiteX0" fmla="*/ 135429 w 3742186"/>
                  <a:gd name="connsiteY0" fmla="*/ 320777 h 2978459"/>
                  <a:gd name="connsiteX1" fmla="*/ 408384 w 3742186"/>
                  <a:gd name="connsiteY1" fmla="*/ 225243 h 2978459"/>
                  <a:gd name="connsiteX2" fmla="*/ 967943 w 3742186"/>
                  <a:gd name="connsiteY2" fmla="*/ 184299 h 2978459"/>
                  <a:gd name="connsiteX3" fmla="*/ 1254546 w 3742186"/>
                  <a:gd name="connsiteY3" fmla="*/ 238890 h 2978459"/>
                  <a:gd name="connsiteX4" fmla="*/ 1855047 w 3742186"/>
                  <a:gd name="connsiteY4" fmla="*/ 743857 h 2978459"/>
                  <a:gd name="connsiteX5" fmla="*/ 2510140 w 3742186"/>
                  <a:gd name="connsiteY5" fmla="*/ 1685553 h 2978459"/>
                  <a:gd name="connsiteX6" fmla="*/ 3001459 w 3742186"/>
                  <a:gd name="connsiteY6" fmla="*/ 2545362 h 2978459"/>
                  <a:gd name="connsiteX7" fmla="*/ 3110641 w 3742186"/>
                  <a:gd name="connsiteY7" fmla="*/ 2900204 h 2978459"/>
                  <a:gd name="connsiteX8" fmla="*/ 3656552 w 3742186"/>
                  <a:gd name="connsiteY8" fmla="*/ 2845613 h 2978459"/>
                  <a:gd name="connsiteX9" fmla="*/ 3724790 w 3742186"/>
                  <a:gd name="connsiteY9" fmla="*/ 1535428 h 2978459"/>
                  <a:gd name="connsiteX10" fmla="*/ 3492779 w 3742186"/>
                  <a:gd name="connsiteY10" fmla="*/ 348072 h 2978459"/>
                  <a:gd name="connsiteX11" fmla="*/ 2946868 w 3742186"/>
                  <a:gd name="connsiteY11" fmla="*/ 6878 h 2978459"/>
                  <a:gd name="connsiteX12" fmla="*/ 681339 w 3742186"/>
                  <a:gd name="connsiteY12" fmla="*/ 116061 h 2978459"/>
                  <a:gd name="connsiteX13" fmla="*/ 26247 w 3742186"/>
                  <a:gd name="connsiteY13" fmla="*/ 75117 h 2978459"/>
                  <a:gd name="connsiteX14" fmla="*/ 190020 w 3742186"/>
                  <a:gd name="connsiteY14" fmla="*/ 389016 h 297845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3492779 w 3769368"/>
                  <a:gd name="connsiteY11" fmla="*/ 286922 h 2917309"/>
                  <a:gd name="connsiteX12" fmla="*/ 2919572 w 3769368"/>
                  <a:gd name="connsiteY12" fmla="*/ 54910 h 2917309"/>
                  <a:gd name="connsiteX13" fmla="*/ 681339 w 3769368"/>
                  <a:gd name="connsiteY13" fmla="*/ 54911 h 2917309"/>
                  <a:gd name="connsiteX14" fmla="*/ 26247 w 3769368"/>
                  <a:gd name="connsiteY14" fmla="*/ 13967 h 2917309"/>
                  <a:gd name="connsiteX15" fmla="*/ 190020 w 3769368"/>
                  <a:gd name="connsiteY15"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2919572 w 3769368"/>
                  <a:gd name="connsiteY11" fmla="*/ 54910 h 2917309"/>
                  <a:gd name="connsiteX12" fmla="*/ 681339 w 3769368"/>
                  <a:gd name="connsiteY12" fmla="*/ 54911 h 2917309"/>
                  <a:gd name="connsiteX13" fmla="*/ 26247 w 3769368"/>
                  <a:gd name="connsiteY13" fmla="*/ 13967 h 2917309"/>
                  <a:gd name="connsiteX14" fmla="*/ 190020 w 3769368"/>
                  <a:gd name="connsiteY14" fmla="*/ 327866 h 2917309"/>
                  <a:gd name="connsiteX0" fmla="*/ 135429 w 3656561"/>
                  <a:gd name="connsiteY0" fmla="*/ 259627 h 2968435"/>
                  <a:gd name="connsiteX1" fmla="*/ 408384 w 3656561"/>
                  <a:gd name="connsiteY1" fmla="*/ 164093 h 2968435"/>
                  <a:gd name="connsiteX2" fmla="*/ 967943 w 3656561"/>
                  <a:gd name="connsiteY2" fmla="*/ 123149 h 2968435"/>
                  <a:gd name="connsiteX3" fmla="*/ 1254546 w 3656561"/>
                  <a:gd name="connsiteY3" fmla="*/ 177740 h 2968435"/>
                  <a:gd name="connsiteX4" fmla="*/ 1855047 w 3656561"/>
                  <a:gd name="connsiteY4" fmla="*/ 682707 h 2968435"/>
                  <a:gd name="connsiteX5" fmla="*/ 2510140 w 3656561"/>
                  <a:gd name="connsiteY5" fmla="*/ 1624403 h 2968435"/>
                  <a:gd name="connsiteX6" fmla="*/ 3001459 w 3656561"/>
                  <a:gd name="connsiteY6" fmla="*/ 2484212 h 2968435"/>
                  <a:gd name="connsiteX7" fmla="*/ 3110641 w 3656561"/>
                  <a:gd name="connsiteY7" fmla="*/ 2839054 h 2968435"/>
                  <a:gd name="connsiteX8" fmla="*/ 3656552 w 3656561"/>
                  <a:gd name="connsiteY8" fmla="*/ 2784463 h 2968435"/>
                  <a:gd name="connsiteX9" fmla="*/ 3124289 w 3656561"/>
                  <a:gd name="connsiteY9" fmla="*/ 750946 h 2968435"/>
                  <a:gd name="connsiteX10" fmla="*/ 2919572 w 3656561"/>
                  <a:gd name="connsiteY10" fmla="*/ 54910 h 2968435"/>
                  <a:gd name="connsiteX11" fmla="*/ 681339 w 3656561"/>
                  <a:gd name="connsiteY11" fmla="*/ 54911 h 2968435"/>
                  <a:gd name="connsiteX12" fmla="*/ 26247 w 3656561"/>
                  <a:gd name="connsiteY12" fmla="*/ 13967 h 2968435"/>
                  <a:gd name="connsiteX13" fmla="*/ 190020 w 3656561"/>
                  <a:gd name="connsiteY13" fmla="*/ 327866 h 2968435"/>
                  <a:gd name="connsiteX0" fmla="*/ 135429 w 3139465"/>
                  <a:gd name="connsiteY0" fmla="*/ 259627 h 2934320"/>
                  <a:gd name="connsiteX1" fmla="*/ 408384 w 3139465"/>
                  <a:gd name="connsiteY1" fmla="*/ 164093 h 2934320"/>
                  <a:gd name="connsiteX2" fmla="*/ 967943 w 3139465"/>
                  <a:gd name="connsiteY2" fmla="*/ 123149 h 2934320"/>
                  <a:gd name="connsiteX3" fmla="*/ 1254546 w 3139465"/>
                  <a:gd name="connsiteY3" fmla="*/ 177740 h 2934320"/>
                  <a:gd name="connsiteX4" fmla="*/ 1855047 w 3139465"/>
                  <a:gd name="connsiteY4" fmla="*/ 682707 h 2934320"/>
                  <a:gd name="connsiteX5" fmla="*/ 2510140 w 3139465"/>
                  <a:gd name="connsiteY5" fmla="*/ 1624403 h 2934320"/>
                  <a:gd name="connsiteX6" fmla="*/ 3001459 w 3139465"/>
                  <a:gd name="connsiteY6" fmla="*/ 2484212 h 2934320"/>
                  <a:gd name="connsiteX7" fmla="*/ 3110641 w 3139465"/>
                  <a:gd name="connsiteY7" fmla="*/ 2839054 h 2934320"/>
                  <a:gd name="connsiteX8" fmla="*/ 3124289 w 3139465"/>
                  <a:gd name="connsiteY8" fmla="*/ 750946 h 2934320"/>
                  <a:gd name="connsiteX9" fmla="*/ 2919572 w 3139465"/>
                  <a:gd name="connsiteY9" fmla="*/ 54910 h 2934320"/>
                  <a:gd name="connsiteX10" fmla="*/ 681339 w 3139465"/>
                  <a:gd name="connsiteY10" fmla="*/ 54911 h 2934320"/>
                  <a:gd name="connsiteX11" fmla="*/ 26247 w 3139465"/>
                  <a:gd name="connsiteY11" fmla="*/ 13967 h 2934320"/>
                  <a:gd name="connsiteX12" fmla="*/ 190020 w 3139465"/>
                  <a:gd name="connsiteY12" fmla="*/ 327866 h 2934320"/>
                  <a:gd name="connsiteX0" fmla="*/ 135429 w 3225978"/>
                  <a:gd name="connsiteY0" fmla="*/ 259627 h 2973940"/>
                  <a:gd name="connsiteX1" fmla="*/ 408384 w 3225978"/>
                  <a:gd name="connsiteY1" fmla="*/ 164093 h 2973940"/>
                  <a:gd name="connsiteX2" fmla="*/ 967943 w 3225978"/>
                  <a:gd name="connsiteY2" fmla="*/ 123149 h 2973940"/>
                  <a:gd name="connsiteX3" fmla="*/ 1254546 w 3225978"/>
                  <a:gd name="connsiteY3" fmla="*/ 177740 h 2973940"/>
                  <a:gd name="connsiteX4" fmla="*/ 1855047 w 3225978"/>
                  <a:gd name="connsiteY4" fmla="*/ 682707 h 2973940"/>
                  <a:gd name="connsiteX5" fmla="*/ 2510140 w 3225978"/>
                  <a:gd name="connsiteY5" fmla="*/ 1624403 h 2973940"/>
                  <a:gd name="connsiteX6" fmla="*/ 3001459 w 3225978"/>
                  <a:gd name="connsiteY6" fmla="*/ 2484212 h 2973940"/>
                  <a:gd name="connsiteX7" fmla="*/ 3110641 w 3225978"/>
                  <a:gd name="connsiteY7" fmla="*/ 2839054 h 2973940"/>
                  <a:gd name="connsiteX8" fmla="*/ 3220038 w 3225978"/>
                  <a:gd name="connsiteY8" fmla="*/ 182259 h 2973940"/>
                  <a:gd name="connsiteX9" fmla="*/ 2919572 w 3225978"/>
                  <a:gd name="connsiteY9" fmla="*/ 54910 h 2973940"/>
                  <a:gd name="connsiteX10" fmla="*/ 681339 w 3225978"/>
                  <a:gd name="connsiteY10" fmla="*/ 54911 h 2973940"/>
                  <a:gd name="connsiteX11" fmla="*/ 26247 w 3225978"/>
                  <a:gd name="connsiteY11" fmla="*/ 13967 h 2973940"/>
                  <a:gd name="connsiteX12" fmla="*/ 190020 w 3225978"/>
                  <a:gd name="connsiteY12" fmla="*/ 327866 h 2973940"/>
                  <a:gd name="connsiteX0" fmla="*/ 169571 w 3260120"/>
                  <a:gd name="connsiteY0" fmla="*/ 356919 h 3071232"/>
                  <a:gd name="connsiteX1" fmla="*/ 442526 w 3260120"/>
                  <a:gd name="connsiteY1" fmla="*/ 261385 h 3071232"/>
                  <a:gd name="connsiteX2" fmla="*/ 1002085 w 3260120"/>
                  <a:gd name="connsiteY2" fmla="*/ 220441 h 3071232"/>
                  <a:gd name="connsiteX3" fmla="*/ 1288688 w 3260120"/>
                  <a:gd name="connsiteY3" fmla="*/ 275032 h 3071232"/>
                  <a:gd name="connsiteX4" fmla="*/ 1889189 w 3260120"/>
                  <a:gd name="connsiteY4" fmla="*/ 779999 h 3071232"/>
                  <a:gd name="connsiteX5" fmla="*/ 2544282 w 3260120"/>
                  <a:gd name="connsiteY5" fmla="*/ 1721695 h 3071232"/>
                  <a:gd name="connsiteX6" fmla="*/ 3035601 w 3260120"/>
                  <a:gd name="connsiteY6" fmla="*/ 2581504 h 3071232"/>
                  <a:gd name="connsiteX7" fmla="*/ 3144783 w 3260120"/>
                  <a:gd name="connsiteY7" fmla="*/ 2936346 h 3071232"/>
                  <a:gd name="connsiteX8" fmla="*/ 3254180 w 3260120"/>
                  <a:gd name="connsiteY8" fmla="*/ 279551 h 3071232"/>
                  <a:gd name="connsiteX9" fmla="*/ 2953714 w 3260120"/>
                  <a:gd name="connsiteY9" fmla="*/ 152202 h 3071232"/>
                  <a:gd name="connsiteX10" fmla="*/ 715481 w 3260120"/>
                  <a:gd name="connsiteY10" fmla="*/ 152203 h 3071232"/>
                  <a:gd name="connsiteX11" fmla="*/ 22090 w 3260120"/>
                  <a:gd name="connsiteY11" fmla="*/ 7860 h 3071232"/>
                  <a:gd name="connsiteX12" fmla="*/ 224162 w 3260120"/>
                  <a:gd name="connsiteY12" fmla="*/ 425158 h 307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0120" h="3071232">
                    <a:moveTo>
                      <a:pt x="169571" y="356919"/>
                    </a:moveTo>
                    <a:cubicBezTo>
                      <a:pt x="236672" y="320525"/>
                      <a:pt x="303774" y="284131"/>
                      <a:pt x="442526" y="261385"/>
                    </a:cubicBezTo>
                    <a:cubicBezTo>
                      <a:pt x="581278" y="238639"/>
                      <a:pt x="861058" y="218166"/>
                      <a:pt x="1002085" y="220441"/>
                    </a:cubicBezTo>
                    <a:cubicBezTo>
                      <a:pt x="1143112" y="222715"/>
                      <a:pt x="1140837" y="181772"/>
                      <a:pt x="1288688" y="275032"/>
                    </a:cubicBezTo>
                    <a:cubicBezTo>
                      <a:pt x="1436539" y="368292"/>
                      <a:pt x="1679923" y="538889"/>
                      <a:pt x="1889189" y="779999"/>
                    </a:cubicBezTo>
                    <a:cubicBezTo>
                      <a:pt x="2098455" y="1021110"/>
                      <a:pt x="2353213" y="1421444"/>
                      <a:pt x="2544282" y="1721695"/>
                    </a:cubicBezTo>
                    <a:cubicBezTo>
                      <a:pt x="2735351" y="2021946"/>
                      <a:pt x="2935518" y="2379062"/>
                      <a:pt x="3035601" y="2581504"/>
                    </a:cubicBezTo>
                    <a:cubicBezTo>
                      <a:pt x="3135684" y="2783946"/>
                      <a:pt x="3108353" y="3320005"/>
                      <a:pt x="3144783" y="2936346"/>
                    </a:cubicBezTo>
                    <a:cubicBezTo>
                      <a:pt x="3181213" y="2552687"/>
                      <a:pt x="3286025" y="743575"/>
                      <a:pt x="3254180" y="279551"/>
                    </a:cubicBezTo>
                    <a:cubicBezTo>
                      <a:pt x="3119977" y="42990"/>
                      <a:pt x="3376831" y="173427"/>
                      <a:pt x="2953714" y="152202"/>
                    </a:cubicBezTo>
                    <a:cubicBezTo>
                      <a:pt x="2530598" y="130977"/>
                      <a:pt x="1204085" y="176260"/>
                      <a:pt x="715481" y="152203"/>
                    </a:cubicBezTo>
                    <a:cubicBezTo>
                      <a:pt x="226877" y="128146"/>
                      <a:pt x="103976" y="-37632"/>
                      <a:pt x="22090" y="7860"/>
                    </a:cubicBezTo>
                    <a:cubicBezTo>
                      <a:pt x="-59796" y="53352"/>
                      <a:pt x="103607" y="276169"/>
                      <a:pt x="224162" y="425158"/>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orme libre 118"/>
              <p:cNvSpPr/>
              <p:nvPr/>
            </p:nvSpPr>
            <p:spPr>
              <a:xfrm>
                <a:off x="-26857" y="3425321"/>
                <a:ext cx="3906437" cy="3038145"/>
              </a:xfrm>
              <a:custGeom>
                <a:avLst/>
                <a:gdLst>
                  <a:gd name="connsiteX0" fmla="*/ 269255 w 3467399"/>
                  <a:gd name="connsiteY0" fmla="*/ 54193 h 2581819"/>
                  <a:gd name="connsiteX1" fmla="*/ 460324 w 3467399"/>
                  <a:gd name="connsiteY1" fmla="*/ 327149 h 2581819"/>
                  <a:gd name="connsiteX2" fmla="*/ 760575 w 3467399"/>
                  <a:gd name="connsiteY2" fmla="*/ 559161 h 2581819"/>
                  <a:gd name="connsiteX3" fmla="*/ 1047178 w 3467399"/>
                  <a:gd name="connsiteY3" fmla="*/ 859411 h 2581819"/>
                  <a:gd name="connsiteX4" fmla="*/ 1552145 w 3467399"/>
                  <a:gd name="connsiteY4" fmla="*/ 1378026 h 2581819"/>
                  <a:gd name="connsiteX5" fmla="*/ 2043464 w 3467399"/>
                  <a:gd name="connsiteY5" fmla="*/ 1855698 h 2581819"/>
                  <a:gd name="connsiteX6" fmla="*/ 2766796 w 3467399"/>
                  <a:gd name="connsiteY6" fmla="*/ 2210540 h 2581819"/>
                  <a:gd name="connsiteX7" fmla="*/ 3285411 w 3467399"/>
                  <a:gd name="connsiteY7" fmla="*/ 2306074 h 2581819"/>
                  <a:gd name="connsiteX8" fmla="*/ 3258115 w 3467399"/>
                  <a:gd name="connsiteY8" fmla="*/ 2524438 h 2581819"/>
                  <a:gd name="connsiteX9" fmla="*/ 842461 w 3467399"/>
                  <a:gd name="connsiteY9" fmla="*/ 2415256 h 2581819"/>
                  <a:gd name="connsiteX10" fmla="*/ 132778 w 3467399"/>
                  <a:gd name="connsiteY10" fmla="*/ 2428904 h 2581819"/>
                  <a:gd name="connsiteX11" fmla="*/ 9948 w 3467399"/>
                  <a:gd name="connsiteY11" fmla="*/ 258910 h 2581819"/>
                  <a:gd name="connsiteX12" fmla="*/ 269255 w 3467399"/>
                  <a:gd name="connsiteY12" fmla="*/ 122432 h 2581819"/>
                  <a:gd name="connsiteX0" fmla="*/ 161795 w 3359939"/>
                  <a:gd name="connsiteY0" fmla="*/ 0 h 2537720"/>
                  <a:gd name="connsiteX1" fmla="*/ 352864 w 3359939"/>
                  <a:gd name="connsiteY1" fmla="*/ 272956 h 2537720"/>
                  <a:gd name="connsiteX2" fmla="*/ 653115 w 3359939"/>
                  <a:gd name="connsiteY2" fmla="*/ 504968 h 2537720"/>
                  <a:gd name="connsiteX3" fmla="*/ 939718 w 3359939"/>
                  <a:gd name="connsiteY3" fmla="*/ 805218 h 2537720"/>
                  <a:gd name="connsiteX4" fmla="*/ 1444685 w 3359939"/>
                  <a:gd name="connsiteY4" fmla="*/ 1323833 h 2537720"/>
                  <a:gd name="connsiteX5" fmla="*/ 1936004 w 3359939"/>
                  <a:gd name="connsiteY5" fmla="*/ 1801505 h 2537720"/>
                  <a:gd name="connsiteX6" fmla="*/ 2659336 w 3359939"/>
                  <a:gd name="connsiteY6" fmla="*/ 2156347 h 2537720"/>
                  <a:gd name="connsiteX7" fmla="*/ 3177951 w 3359939"/>
                  <a:gd name="connsiteY7" fmla="*/ 2251881 h 2537720"/>
                  <a:gd name="connsiteX8" fmla="*/ 3150655 w 3359939"/>
                  <a:gd name="connsiteY8" fmla="*/ 2470245 h 2537720"/>
                  <a:gd name="connsiteX9" fmla="*/ 735001 w 3359939"/>
                  <a:gd name="connsiteY9" fmla="*/ 2361063 h 2537720"/>
                  <a:gd name="connsiteX10" fmla="*/ 25318 w 3359939"/>
                  <a:gd name="connsiteY10" fmla="*/ 2374711 h 2537720"/>
                  <a:gd name="connsiteX11" fmla="*/ 161795 w 3359939"/>
                  <a:gd name="connsiteY11" fmla="*/ 68239 h 2537720"/>
                  <a:gd name="connsiteX0" fmla="*/ 186308 w 3384452"/>
                  <a:gd name="connsiteY0" fmla="*/ 0 h 2538729"/>
                  <a:gd name="connsiteX1" fmla="*/ 377377 w 3384452"/>
                  <a:gd name="connsiteY1" fmla="*/ 272956 h 2538729"/>
                  <a:gd name="connsiteX2" fmla="*/ 677628 w 3384452"/>
                  <a:gd name="connsiteY2" fmla="*/ 504968 h 2538729"/>
                  <a:gd name="connsiteX3" fmla="*/ 964231 w 3384452"/>
                  <a:gd name="connsiteY3" fmla="*/ 805218 h 2538729"/>
                  <a:gd name="connsiteX4" fmla="*/ 1469198 w 3384452"/>
                  <a:gd name="connsiteY4" fmla="*/ 1323833 h 2538729"/>
                  <a:gd name="connsiteX5" fmla="*/ 1960517 w 3384452"/>
                  <a:gd name="connsiteY5" fmla="*/ 1801505 h 2538729"/>
                  <a:gd name="connsiteX6" fmla="*/ 2683849 w 3384452"/>
                  <a:gd name="connsiteY6" fmla="*/ 2156347 h 2538729"/>
                  <a:gd name="connsiteX7" fmla="*/ 3202464 w 3384452"/>
                  <a:gd name="connsiteY7" fmla="*/ 2251881 h 2538729"/>
                  <a:gd name="connsiteX8" fmla="*/ 3175168 w 3384452"/>
                  <a:gd name="connsiteY8" fmla="*/ 2470245 h 2538729"/>
                  <a:gd name="connsiteX9" fmla="*/ 759514 w 3384452"/>
                  <a:gd name="connsiteY9" fmla="*/ 2361063 h 2538729"/>
                  <a:gd name="connsiteX10" fmla="*/ 49831 w 3384452"/>
                  <a:gd name="connsiteY10" fmla="*/ 2374711 h 2538729"/>
                  <a:gd name="connsiteX11" fmla="*/ 77126 w 3384452"/>
                  <a:gd name="connsiteY11" fmla="*/ 54592 h 2538729"/>
                  <a:gd name="connsiteX0" fmla="*/ 157691 w 3355835"/>
                  <a:gd name="connsiteY0" fmla="*/ 0 h 2517254"/>
                  <a:gd name="connsiteX1" fmla="*/ 348760 w 3355835"/>
                  <a:gd name="connsiteY1" fmla="*/ 272956 h 2517254"/>
                  <a:gd name="connsiteX2" fmla="*/ 649011 w 3355835"/>
                  <a:gd name="connsiteY2" fmla="*/ 504968 h 2517254"/>
                  <a:gd name="connsiteX3" fmla="*/ 935614 w 3355835"/>
                  <a:gd name="connsiteY3" fmla="*/ 805218 h 2517254"/>
                  <a:gd name="connsiteX4" fmla="*/ 1440581 w 3355835"/>
                  <a:gd name="connsiteY4" fmla="*/ 1323833 h 2517254"/>
                  <a:gd name="connsiteX5" fmla="*/ 1931900 w 3355835"/>
                  <a:gd name="connsiteY5" fmla="*/ 1801505 h 2517254"/>
                  <a:gd name="connsiteX6" fmla="*/ 2655232 w 3355835"/>
                  <a:gd name="connsiteY6" fmla="*/ 2156347 h 2517254"/>
                  <a:gd name="connsiteX7" fmla="*/ 3173847 w 3355835"/>
                  <a:gd name="connsiteY7" fmla="*/ 2251881 h 2517254"/>
                  <a:gd name="connsiteX8" fmla="*/ 3146551 w 3355835"/>
                  <a:gd name="connsiteY8" fmla="*/ 2470245 h 2517254"/>
                  <a:gd name="connsiteX9" fmla="*/ 730897 w 3355835"/>
                  <a:gd name="connsiteY9" fmla="*/ 2361063 h 2517254"/>
                  <a:gd name="connsiteX10" fmla="*/ 62157 w 3355835"/>
                  <a:gd name="connsiteY10" fmla="*/ 2347415 h 2517254"/>
                  <a:gd name="connsiteX11" fmla="*/ 48509 w 3355835"/>
                  <a:gd name="connsiteY11" fmla="*/ 54592 h 2517254"/>
                  <a:gd name="connsiteX0" fmla="*/ 157691 w 3355835"/>
                  <a:gd name="connsiteY0" fmla="*/ 0 h 2470245"/>
                  <a:gd name="connsiteX1" fmla="*/ 348760 w 3355835"/>
                  <a:gd name="connsiteY1" fmla="*/ 272956 h 2470245"/>
                  <a:gd name="connsiteX2" fmla="*/ 649011 w 3355835"/>
                  <a:gd name="connsiteY2" fmla="*/ 504968 h 2470245"/>
                  <a:gd name="connsiteX3" fmla="*/ 935614 w 3355835"/>
                  <a:gd name="connsiteY3" fmla="*/ 805218 h 2470245"/>
                  <a:gd name="connsiteX4" fmla="*/ 1440581 w 3355835"/>
                  <a:gd name="connsiteY4" fmla="*/ 1323833 h 2470245"/>
                  <a:gd name="connsiteX5" fmla="*/ 1931900 w 3355835"/>
                  <a:gd name="connsiteY5" fmla="*/ 1801505 h 2470245"/>
                  <a:gd name="connsiteX6" fmla="*/ 2655232 w 3355835"/>
                  <a:gd name="connsiteY6" fmla="*/ 2156347 h 2470245"/>
                  <a:gd name="connsiteX7" fmla="*/ 3173847 w 3355835"/>
                  <a:gd name="connsiteY7" fmla="*/ 2251881 h 2470245"/>
                  <a:gd name="connsiteX8" fmla="*/ 3146551 w 3355835"/>
                  <a:gd name="connsiteY8" fmla="*/ 2470245 h 2470245"/>
                  <a:gd name="connsiteX9" fmla="*/ 62157 w 3355835"/>
                  <a:gd name="connsiteY9" fmla="*/ 2347415 h 2470245"/>
                  <a:gd name="connsiteX10" fmla="*/ 48509 w 3355835"/>
                  <a:gd name="connsiteY10" fmla="*/ 54592 h 2470245"/>
                  <a:gd name="connsiteX0" fmla="*/ 157691 w 3306575"/>
                  <a:gd name="connsiteY0" fmla="*/ 0 h 2494326"/>
                  <a:gd name="connsiteX1" fmla="*/ 348760 w 3306575"/>
                  <a:gd name="connsiteY1" fmla="*/ 272956 h 2494326"/>
                  <a:gd name="connsiteX2" fmla="*/ 649011 w 3306575"/>
                  <a:gd name="connsiteY2" fmla="*/ 504968 h 2494326"/>
                  <a:gd name="connsiteX3" fmla="*/ 935614 w 3306575"/>
                  <a:gd name="connsiteY3" fmla="*/ 805218 h 2494326"/>
                  <a:gd name="connsiteX4" fmla="*/ 1440581 w 3306575"/>
                  <a:gd name="connsiteY4" fmla="*/ 1323833 h 2494326"/>
                  <a:gd name="connsiteX5" fmla="*/ 1931900 w 3306575"/>
                  <a:gd name="connsiteY5" fmla="*/ 1801505 h 2494326"/>
                  <a:gd name="connsiteX6" fmla="*/ 2655232 w 3306575"/>
                  <a:gd name="connsiteY6" fmla="*/ 2156347 h 2494326"/>
                  <a:gd name="connsiteX7" fmla="*/ 3173847 w 3306575"/>
                  <a:gd name="connsiteY7" fmla="*/ 2251881 h 2494326"/>
                  <a:gd name="connsiteX8" fmla="*/ 62157 w 3306575"/>
                  <a:gd name="connsiteY8" fmla="*/ 2347415 h 2494326"/>
                  <a:gd name="connsiteX9" fmla="*/ 48509 w 3306575"/>
                  <a:gd name="connsiteY9" fmla="*/ 54592 h 2494326"/>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347415"/>
                  <a:gd name="connsiteX1" fmla="*/ 419471 w 3276836"/>
                  <a:gd name="connsiteY1" fmla="*/ 272956 h 2347415"/>
                  <a:gd name="connsiteX2" fmla="*/ 719722 w 3276836"/>
                  <a:gd name="connsiteY2" fmla="*/ 504968 h 2347415"/>
                  <a:gd name="connsiteX3" fmla="*/ 1006325 w 3276836"/>
                  <a:gd name="connsiteY3" fmla="*/ 805218 h 2347415"/>
                  <a:gd name="connsiteX4" fmla="*/ 1511292 w 3276836"/>
                  <a:gd name="connsiteY4" fmla="*/ 1323833 h 2347415"/>
                  <a:gd name="connsiteX5" fmla="*/ 2002611 w 3276836"/>
                  <a:gd name="connsiteY5" fmla="*/ 1801505 h 2347415"/>
                  <a:gd name="connsiteX6" fmla="*/ 2725943 w 3276836"/>
                  <a:gd name="connsiteY6" fmla="*/ 2156347 h 2347415"/>
                  <a:gd name="connsiteX7" fmla="*/ 3244558 w 3276836"/>
                  <a:gd name="connsiteY7" fmla="*/ 2251881 h 2347415"/>
                  <a:gd name="connsiteX8" fmla="*/ 1770599 w 3276836"/>
                  <a:gd name="connsiteY8" fmla="*/ 2265528 h 2347415"/>
                  <a:gd name="connsiteX9" fmla="*/ 132868 w 3276836"/>
                  <a:gd name="connsiteY9" fmla="*/ 2347415 h 2347415"/>
                  <a:gd name="connsiteX10" fmla="*/ 119220 w 3276836"/>
                  <a:gd name="connsiteY10" fmla="*/ 54592 h 2347415"/>
                  <a:gd name="connsiteX0" fmla="*/ 218972 w 3267406"/>
                  <a:gd name="connsiteY0" fmla="*/ 0 h 2279288"/>
                  <a:gd name="connsiteX1" fmla="*/ 410041 w 3267406"/>
                  <a:gd name="connsiteY1" fmla="*/ 272956 h 2279288"/>
                  <a:gd name="connsiteX2" fmla="*/ 710292 w 3267406"/>
                  <a:gd name="connsiteY2" fmla="*/ 504968 h 2279288"/>
                  <a:gd name="connsiteX3" fmla="*/ 996895 w 3267406"/>
                  <a:gd name="connsiteY3" fmla="*/ 805218 h 2279288"/>
                  <a:gd name="connsiteX4" fmla="*/ 1501862 w 3267406"/>
                  <a:gd name="connsiteY4" fmla="*/ 1323833 h 2279288"/>
                  <a:gd name="connsiteX5" fmla="*/ 1993181 w 3267406"/>
                  <a:gd name="connsiteY5" fmla="*/ 1801505 h 2279288"/>
                  <a:gd name="connsiteX6" fmla="*/ 2716513 w 3267406"/>
                  <a:gd name="connsiteY6" fmla="*/ 2156347 h 2279288"/>
                  <a:gd name="connsiteX7" fmla="*/ 3235128 w 3267406"/>
                  <a:gd name="connsiteY7" fmla="*/ 2251881 h 2279288"/>
                  <a:gd name="connsiteX8" fmla="*/ 1761169 w 3267406"/>
                  <a:gd name="connsiteY8" fmla="*/ 2265528 h 2279288"/>
                  <a:gd name="connsiteX9" fmla="*/ 137086 w 3267406"/>
                  <a:gd name="connsiteY9" fmla="*/ 2279176 h 2279288"/>
                  <a:gd name="connsiteX10" fmla="*/ 109790 w 326740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392072 w 3157616"/>
                  <a:gd name="connsiteY4" fmla="*/ 1323833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426507 w 3157616"/>
                  <a:gd name="connsiteY4" fmla="*/ 1279561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764"/>
                  <a:gd name="connsiteY0" fmla="*/ 0 h 2279288"/>
                  <a:gd name="connsiteX1" fmla="*/ 300251 w 3157764"/>
                  <a:gd name="connsiteY1" fmla="*/ 272956 h 2279288"/>
                  <a:gd name="connsiteX2" fmla="*/ 600502 w 3157764"/>
                  <a:gd name="connsiteY2" fmla="*/ 504968 h 2279288"/>
                  <a:gd name="connsiteX3" fmla="*/ 887105 w 3157764"/>
                  <a:gd name="connsiteY3" fmla="*/ 805218 h 2279288"/>
                  <a:gd name="connsiteX4" fmla="*/ 1426507 w 3157764"/>
                  <a:gd name="connsiteY4" fmla="*/ 1279561 h 2279288"/>
                  <a:gd name="connsiteX5" fmla="*/ 1866173 w 3157764"/>
                  <a:gd name="connsiteY5" fmla="*/ 1712962 h 2279288"/>
                  <a:gd name="connsiteX6" fmla="*/ 2606723 w 3157764"/>
                  <a:gd name="connsiteY6" fmla="*/ 2156347 h 2279288"/>
                  <a:gd name="connsiteX7" fmla="*/ 3125338 w 3157764"/>
                  <a:gd name="connsiteY7" fmla="*/ 2251881 h 2279288"/>
                  <a:gd name="connsiteX8" fmla="*/ 1651379 w 3157764"/>
                  <a:gd name="connsiteY8" fmla="*/ 2265528 h 2279288"/>
                  <a:gd name="connsiteX9" fmla="*/ 27296 w 3157764"/>
                  <a:gd name="connsiteY9" fmla="*/ 2279176 h 2279288"/>
                  <a:gd name="connsiteX10" fmla="*/ 0 w 3157764"/>
                  <a:gd name="connsiteY10" fmla="*/ 54592 h 2279288"/>
                  <a:gd name="connsiteX0" fmla="*/ 109182 w 3163046"/>
                  <a:gd name="connsiteY0" fmla="*/ 0 h 2279288"/>
                  <a:gd name="connsiteX1" fmla="*/ 300251 w 3163046"/>
                  <a:gd name="connsiteY1" fmla="*/ 272956 h 2279288"/>
                  <a:gd name="connsiteX2" fmla="*/ 600502 w 3163046"/>
                  <a:gd name="connsiteY2" fmla="*/ 504968 h 2279288"/>
                  <a:gd name="connsiteX3" fmla="*/ 887105 w 3163046"/>
                  <a:gd name="connsiteY3" fmla="*/ 805218 h 2279288"/>
                  <a:gd name="connsiteX4" fmla="*/ 1426507 w 3163046"/>
                  <a:gd name="connsiteY4" fmla="*/ 1279561 h 2279288"/>
                  <a:gd name="connsiteX5" fmla="*/ 1866173 w 3163046"/>
                  <a:gd name="connsiteY5" fmla="*/ 1712962 h 2279288"/>
                  <a:gd name="connsiteX6" fmla="*/ 2653190 w 3163046"/>
                  <a:gd name="connsiteY6" fmla="*/ 1923633 h 2279288"/>
                  <a:gd name="connsiteX7" fmla="*/ 3125338 w 3163046"/>
                  <a:gd name="connsiteY7" fmla="*/ 2251881 h 2279288"/>
                  <a:gd name="connsiteX8" fmla="*/ 1651379 w 3163046"/>
                  <a:gd name="connsiteY8" fmla="*/ 2265528 h 2279288"/>
                  <a:gd name="connsiteX9" fmla="*/ 27296 w 3163046"/>
                  <a:gd name="connsiteY9" fmla="*/ 2279176 h 2279288"/>
                  <a:gd name="connsiteX10" fmla="*/ 0 w 3163046"/>
                  <a:gd name="connsiteY10" fmla="*/ 54592 h 2279288"/>
                  <a:gd name="connsiteX0" fmla="*/ 109182 w 3163534"/>
                  <a:gd name="connsiteY0" fmla="*/ 0 h 2279288"/>
                  <a:gd name="connsiteX1" fmla="*/ 300251 w 3163534"/>
                  <a:gd name="connsiteY1" fmla="*/ 272956 h 2279288"/>
                  <a:gd name="connsiteX2" fmla="*/ 600502 w 3163534"/>
                  <a:gd name="connsiteY2" fmla="*/ 504968 h 2279288"/>
                  <a:gd name="connsiteX3" fmla="*/ 887105 w 3163534"/>
                  <a:gd name="connsiteY3" fmla="*/ 805218 h 2279288"/>
                  <a:gd name="connsiteX4" fmla="*/ 1426507 w 3163534"/>
                  <a:gd name="connsiteY4" fmla="*/ 1279561 h 2279288"/>
                  <a:gd name="connsiteX5" fmla="*/ 1819706 w 3163534"/>
                  <a:gd name="connsiteY5" fmla="*/ 1577213 h 2279288"/>
                  <a:gd name="connsiteX6" fmla="*/ 2653190 w 3163534"/>
                  <a:gd name="connsiteY6" fmla="*/ 1923633 h 2279288"/>
                  <a:gd name="connsiteX7" fmla="*/ 3125338 w 3163534"/>
                  <a:gd name="connsiteY7" fmla="*/ 2251881 h 2279288"/>
                  <a:gd name="connsiteX8" fmla="*/ 1651379 w 3163534"/>
                  <a:gd name="connsiteY8" fmla="*/ 2265528 h 2279288"/>
                  <a:gd name="connsiteX9" fmla="*/ 27296 w 3163534"/>
                  <a:gd name="connsiteY9" fmla="*/ 2279176 h 2279288"/>
                  <a:gd name="connsiteX10" fmla="*/ 0 w 3163534"/>
                  <a:gd name="connsiteY10" fmla="*/ 54592 h 2279288"/>
                  <a:gd name="connsiteX0" fmla="*/ 109182 w 3159649"/>
                  <a:gd name="connsiteY0" fmla="*/ 0 h 2279288"/>
                  <a:gd name="connsiteX1" fmla="*/ 300251 w 3159649"/>
                  <a:gd name="connsiteY1" fmla="*/ 272956 h 2279288"/>
                  <a:gd name="connsiteX2" fmla="*/ 600502 w 3159649"/>
                  <a:gd name="connsiteY2" fmla="*/ 504968 h 2279288"/>
                  <a:gd name="connsiteX3" fmla="*/ 887105 w 3159649"/>
                  <a:gd name="connsiteY3" fmla="*/ 805218 h 2279288"/>
                  <a:gd name="connsiteX4" fmla="*/ 1426507 w 3159649"/>
                  <a:gd name="connsiteY4" fmla="*/ 1279561 h 2279288"/>
                  <a:gd name="connsiteX5" fmla="*/ 1819706 w 3159649"/>
                  <a:gd name="connsiteY5" fmla="*/ 1577213 h 2279288"/>
                  <a:gd name="connsiteX6" fmla="*/ 2223113 w 3159649"/>
                  <a:gd name="connsiteY6" fmla="*/ 1834267 h 2279288"/>
                  <a:gd name="connsiteX7" fmla="*/ 2653190 w 3159649"/>
                  <a:gd name="connsiteY7" fmla="*/ 1923633 h 2279288"/>
                  <a:gd name="connsiteX8" fmla="*/ 3125338 w 3159649"/>
                  <a:gd name="connsiteY8" fmla="*/ 2251881 h 2279288"/>
                  <a:gd name="connsiteX9" fmla="*/ 1651379 w 3159649"/>
                  <a:gd name="connsiteY9" fmla="*/ 2265528 h 2279288"/>
                  <a:gd name="connsiteX10" fmla="*/ 27296 w 3159649"/>
                  <a:gd name="connsiteY10" fmla="*/ 2279176 h 2279288"/>
                  <a:gd name="connsiteX11" fmla="*/ 0 w 3159649"/>
                  <a:gd name="connsiteY11" fmla="*/ 54592 h 227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9649" h="2279288">
                    <a:moveTo>
                      <a:pt x="109182" y="0"/>
                    </a:moveTo>
                    <a:cubicBezTo>
                      <a:pt x="163773" y="94397"/>
                      <a:pt x="218364" y="188795"/>
                      <a:pt x="300251" y="272956"/>
                    </a:cubicBezTo>
                    <a:cubicBezTo>
                      <a:pt x="382138" y="357117"/>
                      <a:pt x="502693" y="416258"/>
                      <a:pt x="600502" y="504968"/>
                    </a:cubicBezTo>
                    <a:cubicBezTo>
                      <a:pt x="698311" y="593678"/>
                      <a:pt x="749438" y="676119"/>
                      <a:pt x="887105" y="805218"/>
                    </a:cubicBezTo>
                    <a:cubicBezTo>
                      <a:pt x="1024772" y="934317"/>
                      <a:pt x="1271074" y="1150895"/>
                      <a:pt x="1426507" y="1279561"/>
                    </a:cubicBezTo>
                    <a:cubicBezTo>
                      <a:pt x="1581940" y="1408227"/>
                      <a:pt x="1686939" y="1484762"/>
                      <a:pt x="1819706" y="1577213"/>
                    </a:cubicBezTo>
                    <a:cubicBezTo>
                      <a:pt x="1952473" y="1669664"/>
                      <a:pt x="2084199" y="1776530"/>
                      <a:pt x="2223113" y="1834267"/>
                    </a:cubicBezTo>
                    <a:cubicBezTo>
                      <a:pt x="2362027" y="1892004"/>
                      <a:pt x="2502819" y="1854031"/>
                      <a:pt x="2653190" y="1923633"/>
                    </a:cubicBezTo>
                    <a:cubicBezTo>
                      <a:pt x="2803561" y="1993235"/>
                      <a:pt x="3292307" y="2194899"/>
                      <a:pt x="3125338" y="2251881"/>
                    </a:cubicBezTo>
                    <a:cubicBezTo>
                      <a:pt x="2958370" y="2308864"/>
                      <a:pt x="2169994" y="2249606"/>
                      <a:pt x="1651379" y="2265528"/>
                    </a:cubicBezTo>
                    <a:cubicBezTo>
                      <a:pt x="1132764" y="2281450"/>
                      <a:pt x="520890" y="2279176"/>
                      <a:pt x="27296" y="2279176"/>
                    </a:cubicBezTo>
                    <a:lnTo>
                      <a:pt x="0" y="54592"/>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orme libre 119"/>
              <p:cNvSpPr/>
              <p:nvPr/>
            </p:nvSpPr>
            <p:spPr>
              <a:xfrm>
                <a:off x="3343701" y="3303555"/>
                <a:ext cx="2187545" cy="2810774"/>
              </a:xfrm>
              <a:custGeom>
                <a:avLst/>
                <a:gdLst>
                  <a:gd name="connsiteX0" fmla="*/ 0 w 2398480"/>
                  <a:gd name="connsiteY0" fmla="*/ 2789470 h 3047420"/>
                  <a:gd name="connsiteX1" fmla="*/ 627798 w 2398480"/>
                  <a:gd name="connsiteY1" fmla="*/ 2489220 h 3047420"/>
                  <a:gd name="connsiteX2" fmla="*/ 1446663 w 2398480"/>
                  <a:gd name="connsiteY2" fmla="*/ 1888718 h 3047420"/>
                  <a:gd name="connsiteX3" fmla="*/ 1733266 w 2398480"/>
                  <a:gd name="connsiteY3" fmla="*/ 1574820 h 3047420"/>
                  <a:gd name="connsiteX4" fmla="*/ 2006221 w 2398480"/>
                  <a:gd name="connsiteY4" fmla="*/ 1015261 h 3047420"/>
                  <a:gd name="connsiteX5" fmla="*/ 2074460 w 2398480"/>
                  <a:gd name="connsiteY5" fmla="*/ 510294 h 3047420"/>
                  <a:gd name="connsiteX6" fmla="*/ 2074460 w 2398480"/>
                  <a:gd name="connsiteY6" fmla="*/ 87214 h 3047420"/>
                  <a:gd name="connsiteX7" fmla="*/ 2347415 w 2398480"/>
                  <a:gd name="connsiteY7" fmla="*/ 87214 h 3047420"/>
                  <a:gd name="connsiteX8" fmla="*/ 2388359 w 2398480"/>
                  <a:gd name="connsiteY8" fmla="*/ 1015261 h 3047420"/>
                  <a:gd name="connsiteX9" fmla="*/ 2224586 w 2398480"/>
                  <a:gd name="connsiteY9" fmla="*/ 2803118 h 3047420"/>
                  <a:gd name="connsiteX10" fmla="*/ 1351129 w 2398480"/>
                  <a:gd name="connsiteY10" fmla="*/ 2980539 h 3047420"/>
                  <a:gd name="connsiteX11" fmla="*/ 163774 w 2398480"/>
                  <a:gd name="connsiteY11" fmla="*/ 3035130 h 3047420"/>
                  <a:gd name="connsiteX12" fmla="*/ 54592 w 2398480"/>
                  <a:gd name="connsiteY12" fmla="*/ 2762175 h 3047420"/>
                  <a:gd name="connsiteX0" fmla="*/ 0 w 2397714"/>
                  <a:gd name="connsiteY0" fmla="*/ 2715058 h 2973008"/>
                  <a:gd name="connsiteX1" fmla="*/ 627798 w 2397714"/>
                  <a:gd name="connsiteY1" fmla="*/ 2414808 h 2973008"/>
                  <a:gd name="connsiteX2" fmla="*/ 1446663 w 2397714"/>
                  <a:gd name="connsiteY2" fmla="*/ 1814306 h 2973008"/>
                  <a:gd name="connsiteX3" fmla="*/ 1733266 w 2397714"/>
                  <a:gd name="connsiteY3" fmla="*/ 1500408 h 2973008"/>
                  <a:gd name="connsiteX4" fmla="*/ 2006221 w 2397714"/>
                  <a:gd name="connsiteY4" fmla="*/ 940849 h 2973008"/>
                  <a:gd name="connsiteX5" fmla="*/ 2074460 w 2397714"/>
                  <a:gd name="connsiteY5" fmla="*/ 435882 h 2973008"/>
                  <a:gd name="connsiteX6" fmla="*/ 2074460 w 2397714"/>
                  <a:gd name="connsiteY6" fmla="*/ 12802 h 2973008"/>
                  <a:gd name="connsiteX7" fmla="*/ 2388359 w 2397714"/>
                  <a:gd name="connsiteY7" fmla="*/ 940849 h 2973008"/>
                  <a:gd name="connsiteX8" fmla="*/ 2224586 w 2397714"/>
                  <a:gd name="connsiteY8" fmla="*/ 2728706 h 2973008"/>
                  <a:gd name="connsiteX9" fmla="*/ 1351129 w 2397714"/>
                  <a:gd name="connsiteY9" fmla="*/ 2906127 h 2973008"/>
                  <a:gd name="connsiteX10" fmla="*/ 163774 w 2397714"/>
                  <a:gd name="connsiteY10" fmla="*/ 2960718 h 2973008"/>
                  <a:gd name="connsiteX11" fmla="*/ 54592 w 2397714"/>
                  <a:gd name="connsiteY11" fmla="*/ 2687763 h 2973008"/>
                  <a:gd name="connsiteX0" fmla="*/ 0 w 2257686"/>
                  <a:gd name="connsiteY0" fmla="*/ 2820800 h 3094583"/>
                  <a:gd name="connsiteX1" fmla="*/ 627798 w 2257686"/>
                  <a:gd name="connsiteY1" fmla="*/ 2520550 h 3094583"/>
                  <a:gd name="connsiteX2" fmla="*/ 1446663 w 2257686"/>
                  <a:gd name="connsiteY2" fmla="*/ 1920048 h 3094583"/>
                  <a:gd name="connsiteX3" fmla="*/ 1733266 w 2257686"/>
                  <a:gd name="connsiteY3" fmla="*/ 1606150 h 3094583"/>
                  <a:gd name="connsiteX4" fmla="*/ 2006221 w 2257686"/>
                  <a:gd name="connsiteY4" fmla="*/ 1046591 h 3094583"/>
                  <a:gd name="connsiteX5" fmla="*/ 2074460 w 2257686"/>
                  <a:gd name="connsiteY5" fmla="*/ 541624 h 3094583"/>
                  <a:gd name="connsiteX6" fmla="*/ 2074460 w 2257686"/>
                  <a:gd name="connsiteY6" fmla="*/ 118544 h 3094583"/>
                  <a:gd name="connsiteX7" fmla="*/ 2224586 w 2257686"/>
                  <a:gd name="connsiteY7" fmla="*/ 2834448 h 3094583"/>
                  <a:gd name="connsiteX8" fmla="*/ 1351129 w 2257686"/>
                  <a:gd name="connsiteY8" fmla="*/ 3011869 h 3094583"/>
                  <a:gd name="connsiteX9" fmla="*/ 163774 w 2257686"/>
                  <a:gd name="connsiteY9" fmla="*/ 3066460 h 3094583"/>
                  <a:gd name="connsiteX10" fmla="*/ 54592 w 2257686"/>
                  <a:gd name="connsiteY10" fmla="*/ 2793505 h 3094583"/>
                  <a:gd name="connsiteX0" fmla="*/ 0 w 2130658"/>
                  <a:gd name="connsiteY0" fmla="*/ 2832765 h 3090715"/>
                  <a:gd name="connsiteX1" fmla="*/ 627798 w 2130658"/>
                  <a:gd name="connsiteY1" fmla="*/ 2532515 h 3090715"/>
                  <a:gd name="connsiteX2" fmla="*/ 1446663 w 2130658"/>
                  <a:gd name="connsiteY2" fmla="*/ 1932013 h 3090715"/>
                  <a:gd name="connsiteX3" fmla="*/ 1733266 w 2130658"/>
                  <a:gd name="connsiteY3" fmla="*/ 1618115 h 3090715"/>
                  <a:gd name="connsiteX4" fmla="*/ 2006221 w 2130658"/>
                  <a:gd name="connsiteY4" fmla="*/ 1058556 h 3090715"/>
                  <a:gd name="connsiteX5" fmla="*/ 2074460 w 2130658"/>
                  <a:gd name="connsiteY5" fmla="*/ 553589 h 3090715"/>
                  <a:gd name="connsiteX6" fmla="*/ 2074460 w 2130658"/>
                  <a:gd name="connsiteY6" fmla="*/ 130509 h 3090715"/>
                  <a:gd name="connsiteX7" fmla="*/ 1351129 w 2130658"/>
                  <a:gd name="connsiteY7" fmla="*/ 3023834 h 3090715"/>
                  <a:gd name="connsiteX8" fmla="*/ 163774 w 2130658"/>
                  <a:gd name="connsiteY8" fmla="*/ 3078425 h 3090715"/>
                  <a:gd name="connsiteX9" fmla="*/ 54592 w 2130658"/>
                  <a:gd name="connsiteY9" fmla="*/ 2805470 h 3090715"/>
                  <a:gd name="connsiteX0" fmla="*/ 37159 w 2242605"/>
                  <a:gd name="connsiteY0" fmla="*/ 2823551 h 3070006"/>
                  <a:gd name="connsiteX1" fmla="*/ 664957 w 2242605"/>
                  <a:gd name="connsiteY1" fmla="*/ 2523301 h 3070006"/>
                  <a:gd name="connsiteX2" fmla="*/ 1483822 w 2242605"/>
                  <a:gd name="connsiteY2" fmla="*/ 1922799 h 3070006"/>
                  <a:gd name="connsiteX3" fmla="*/ 1770425 w 2242605"/>
                  <a:gd name="connsiteY3" fmla="*/ 1608901 h 3070006"/>
                  <a:gd name="connsiteX4" fmla="*/ 2043380 w 2242605"/>
                  <a:gd name="connsiteY4" fmla="*/ 1049342 h 3070006"/>
                  <a:gd name="connsiteX5" fmla="*/ 2111619 w 2242605"/>
                  <a:gd name="connsiteY5" fmla="*/ 544375 h 3070006"/>
                  <a:gd name="connsiteX6" fmla="*/ 2111619 w 2242605"/>
                  <a:gd name="connsiteY6" fmla="*/ 121295 h 3070006"/>
                  <a:gd name="connsiteX7" fmla="*/ 2097972 w 2242605"/>
                  <a:gd name="connsiteY7" fmla="*/ 2878142 h 3070006"/>
                  <a:gd name="connsiteX8" fmla="*/ 200933 w 2242605"/>
                  <a:gd name="connsiteY8" fmla="*/ 3069211 h 3070006"/>
                  <a:gd name="connsiteX9" fmla="*/ 91751 w 2242605"/>
                  <a:gd name="connsiteY9" fmla="*/ 2796256 h 3070006"/>
                  <a:gd name="connsiteX0" fmla="*/ 37159 w 2127696"/>
                  <a:gd name="connsiteY0" fmla="*/ 2823551 h 3204024"/>
                  <a:gd name="connsiteX1" fmla="*/ 664957 w 2127696"/>
                  <a:gd name="connsiteY1" fmla="*/ 2523301 h 3204024"/>
                  <a:gd name="connsiteX2" fmla="*/ 1483822 w 2127696"/>
                  <a:gd name="connsiteY2" fmla="*/ 1922799 h 3204024"/>
                  <a:gd name="connsiteX3" fmla="*/ 1770425 w 2127696"/>
                  <a:gd name="connsiteY3" fmla="*/ 1608901 h 3204024"/>
                  <a:gd name="connsiteX4" fmla="*/ 2043380 w 2127696"/>
                  <a:gd name="connsiteY4" fmla="*/ 1049342 h 3204024"/>
                  <a:gd name="connsiteX5" fmla="*/ 2111619 w 2127696"/>
                  <a:gd name="connsiteY5" fmla="*/ 544375 h 3204024"/>
                  <a:gd name="connsiteX6" fmla="*/ 2111619 w 2127696"/>
                  <a:gd name="connsiteY6" fmla="*/ 121295 h 3204024"/>
                  <a:gd name="connsiteX7" fmla="*/ 2097972 w 2127696"/>
                  <a:gd name="connsiteY7" fmla="*/ 2878142 h 3204024"/>
                  <a:gd name="connsiteX8" fmla="*/ 200933 w 2127696"/>
                  <a:gd name="connsiteY8" fmla="*/ 3069211 h 3204024"/>
                  <a:gd name="connsiteX9" fmla="*/ 91751 w 2127696"/>
                  <a:gd name="connsiteY9" fmla="*/ 2796256 h 3204024"/>
                  <a:gd name="connsiteX0" fmla="*/ 37159 w 2133677"/>
                  <a:gd name="connsiteY0" fmla="*/ 2823551 h 3159135"/>
                  <a:gd name="connsiteX1" fmla="*/ 664957 w 2133677"/>
                  <a:gd name="connsiteY1" fmla="*/ 2523301 h 3159135"/>
                  <a:gd name="connsiteX2" fmla="*/ 1483822 w 2133677"/>
                  <a:gd name="connsiteY2" fmla="*/ 1922799 h 3159135"/>
                  <a:gd name="connsiteX3" fmla="*/ 1770425 w 2133677"/>
                  <a:gd name="connsiteY3" fmla="*/ 1608901 h 3159135"/>
                  <a:gd name="connsiteX4" fmla="*/ 2043380 w 2133677"/>
                  <a:gd name="connsiteY4" fmla="*/ 1049342 h 3159135"/>
                  <a:gd name="connsiteX5" fmla="*/ 2111619 w 2133677"/>
                  <a:gd name="connsiteY5" fmla="*/ 544375 h 3159135"/>
                  <a:gd name="connsiteX6" fmla="*/ 2111619 w 2133677"/>
                  <a:gd name="connsiteY6" fmla="*/ 121295 h 3159135"/>
                  <a:gd name="connsiteX7" fmla="*/ 2097972 w 2133677"/>
                  <a:gd name="connsiteY7" fmla="*/ 2878142 h 3159135"/>
                  <a:gd name="connsiteX8" fmla="*/ 200933 w 2133677"/>
                  <a:gd name="connsiteY8" fmla="*/ 3069211 h 3159135"/>
                  <a:gd name="connsiteX9" fmla="*/ 91751 w 2133677"/>
                  <a:gd name="connsiteY9" fmla="*/ 2796256 h 3159135"/>
                  <a:gd name="connsiteX0" fmla="*/ 0 w 2213529"/>
                  <a:gd name="connsiteY0" fmla="*/ 2823551 h 3060297"/>
                  <a:gd name="connsiteX1" fmla="*/ 627798 w 2213529"/>
                  <a:gd name="connsiteY1" fmla="*/ 2523301 h 3060297"/>
                  <a:gd name="connsiteX2" fmla="*/ 1446663 w 2213529"/>
                  <a:gd name="connsiteY2" fmla="*/ 1922799 h 3060297"/>
                  <a:gd name="connsiteX3" fmla="*/ 1733266 w 2213529"/>
                  <a:gd name="connsiteY3" fmla="*/ 1608901 h 3060297"/>
                  <a:gd name="connsiteX4" fmla="*/ 2006221 w 2213529"/>
                  <a:gd name="connsiteY4" fmla="*/ 1049342 h 3060297"/>
                  <a:gd name="connsiteX5" fmla="*/ 2074460 w 2213529"/>
                  <a:gd name="connsiteY5" fmla="*/ 544375 h 3060297"/>
                  <a:gd name="connsiteX6" fmla="*/ 2074460 w 2213529"/>
                  <a:gd name="connsiteY6" fmla="*/ 121295 h 3060297"/>
                  <a:gd name="connsiteX7" fmla="*/ 2060813 w 2213529"/>
                  <a:gd name="connsiteY7" fmla="*/ 2878142 h 3060297"/>
                  <a:gd name="connsiteX8" fmla="*/ 54592 w 2213529"/>
                  <a:gd name="connsiteY8" fmla="*/ 2796256 h 3060297"/>
                  <a:gd name="connsiteX0" fmla="*/ 0 w 2213529"/>
                  <a:gd name="connsiteY0" fmla="*/ 2823551 h 3090922"/>
                  <a:gd name="connsiteX1" fmla="*/ 627798 w 2213529"/>
                  <a:gd name="connsiteY1" fmla="*/ 2523301 h 3090922"/>
                  <a:gd name="connsiteX2" fmla="*/ 1446663 w 2213529"/>
                  <a:gd name="connsiteY2" fmla="*/ 1922799 h 3090922"/>
                  <a:gd name="connsiteX3" fmla="*/ 1733266 w 2213529"/>
                  <a:gd name="connsiteY3" fmla="*/ 1608901 h 3090922"/>
                  <a:gd name="connsiteX4" fmla="*/ 2006221 w 2213529"/>
                  <a:gd name="connsiteY4" fmla="*/ 1049342 h 3090922"/>
                  <a:gd name="connsiteX5" fmla="*/ 2074460 w 2213529"/>
                  <a:gd name="connsiteY5" fmla="*/ 544375 h 3090922"/>
                  <a:gd name="connsiteX6" fmla="*/ 2074460 w 2213529"/>
                  <a:gd name="connsiteY6" fmla="*/ 121295 h 3090922"/>
                  <a:gd name="connsiteX7" fmla="*/ 2060813 w 2213529"/>
                  <a:gd name="connsiteY7" fmla="*/ 2878142 h 3090922"/>
                  <a:gd name="connsiteX8" fmla="*/ 54592 w 2213529"/>
                  <a:gd name="connsiteY8" fmla="*/ 2891790 h 3090922"/>
                  <a:gd name="connsiteX0" fmla="*/ 0 w 2117612"/>
                  <a:gd name="connsiteY0" fmla="*/ 2823551 h 3073013"/>
                  <a:gd name="connsiteX1" fmla="*/ 627798 w 2117612"/>
                  <a:gd name="connsiteY1" fmla="*/ 2523301 h 3073013"/>
                  <a:gd name="connsiteX2" fmla="*/ 1446663 w 2117612"/>
                  <a:gd name="connsiteY2" fmla="*/ 1922799 h 3073013"/>
                  <a:gd name="connsiteX3" fmla="*/ 1733266 w 2117612"/>
                  <a:gd name="connsiteY3" fmla="*/ 1608901 h 3073013"/>
                  <a:gd name="connsiteX4" fmla="*/ 2006221 w 2117612"/>
                  <a:gd name="connsiteY4" fmla="*/ 1049342 h 3073013"/>
                  <a:gd name="connsiteX5" fmla="*/ 2074460 w 2117612"/>
                  <a:gd name="connsiteY5" fmla="*/ 544375 h 3073013"/>
                  <a:gd name="connsiteX6" fmla="*/ 2074460 w 2117612"/>
                  <a:gd name="connsiteY6" fmla="*/ 121295 h 3073013"/>
                  <a:gd name="connsiteX7" fmla="*/ 2060813 w 2117612"/>
                  <a:gd name="connsiteY7" fmla="*/ 2878142 h 3073013"/>
                  <a:gd name="connsiteX8" fmla="*/ 1351129 w 2117612"/>
                  <a:gd name="connsiteY8" fmla="*/ 2850847 h 3073013"/>
                  <a:gd name="connsiteX9" fmla="*/ 54592 w 2117612"/>
                  <a:gd name="connsiteY9" fmla="*/ 2891790 h 3073013"/>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2902475"/>
                  <a:gd name="connsiteX1" fmla="*/ 627798 w 2168066"/>
                  <a:gd name="connsiteY1" fmla="*/ 2523301 h 2902475"/>
                  <a:gd name="connsiteX2" fmla="*/ 1446663 w 2168066"/>
                  <a:gd name="connsiteY2" fmla="*/ 1922799 h 2902475"/>
                  <a:gd name="connsiteX3" fmla="*/ 1733266 w 2168066"/>
                  <a:gd name="connsiteY3" fmla="*/ 1608901 h 2902475"/>
                  <a:gd name="connsiteX4" fmla="*/ 2006221 w 2168066"/>
                  <a:gd name="connsiteY4" fmla="*/ 1049342 h 2902475"/>
                  <a:gd name="connsiteX5" fmla="*/ 2074460 w 2168066"/>
                  <a:gd name="connsiteY5" fmla="*/ 544375 h 2902475"/>
                  <a:gd name="connsiteX6" fmla="*/ 2074460 w 2168066"/>
                  <a:gd name="connsiteY6" fmla="*/ 121295 h 2902475"/>
                  <a:gd name="connsiteX7" fmla="*/ 2060813 w 2168066"/>
                  <a:gd name="connsiteY7" fmla="*/ 2878142 h 2902475"/>
                  <a:gd name="connsiteX8" fmla="*/ 668741 w 2168066"/>
                  <a:gd name="connsiteY8" fmla="*/ 2878143 h 2902475"/>
                  <a:gd name="connsiteX9" fmla="*/ 54592 w 2168066"/>
                  <a:gd name="connsiteY9" fmla="*/ 2891790 h 2902475"/>
                  <a:gd name="connsiteX0" fmla="*/ 0 w 2168066"/>
                  <a:gd name="connsiteY0" fmla="*/ 2823551 h 2878275"/>
                  <a:gd name="connsiteX1" fmla="*/ 627798 w 2168066"/>
                  <a:gd name="connsiteY1" fmla="*/ 2523301 h 2878275"/>
                  <a:gd name="connsiteX2" fmla="*/ 1446663 w 2168066"/>
                  <a:gd name="connsiteY2" fmla="*/ 1922799 h 2878275"/>
                  <a:gd name="connsiteX3" fmla="*/ 1733266 w 2168066"/>
                  <a:gd name="connsiteY3" fmla="*/ 1608901 h 2878275"/>
                  <a:gd name="connsiteX4" fmla="*/ 2006221 w 2168066"/>
                  <a:gd name="connsiteY4" fmla="*/ 1049342 h 2878275"/>
                  <a:gd name="connsiteX5" fmla="*/ 2074460 w 2168066"/>
                  <a:gd name="connsiteY5" fmla="*/ 544375 h 2878275"/>
                  <a:gd name="connsiteX6" fmla="*/ 2074460 w 2168066"/>
                  <a:gd name="connsiteY6" fmla="*/ 121295 h 2878275"/>
                  <a:gd name="connsiteX7" fmla="*/ 2060813 w 2168066"/>
                  <a:gd name="connsiteY7" fmla="*/ 2878142 h 2878275"/>
                  <a:gd name="connsiteX8" fmla="*/ 668741 w 2168066"/>
                  <a:gd name="connsiteY8" fmla="*/ 2878143 h 2878275"/>
                  <a:gd name="connsiteX9" fmla="*/ 40944 w 2168066"/>
                  <a:gd name="connsiteY9" fmla="*/ 2823551 h 2878275"/>
                  <a:gd name="connsiteX0" fmla="*/ 0 w 2187545"/>
                  <a:gd name="connsiteY0" fmla="*/ 2756050 h 2810774"/>
                  <a:gd name="connsiteX1" fmla="*/ 627798 w 2187545"/>
                  <a:gd name="connsiteY1" fmla="*/ 2455800 h 2810774"/>
                  <a:gd name="connsiteX2" fmla="*/ 1446663 w 2187545"/>
                  <a:gd name="connsiteY2" fmla="*/ 1855298 h 2810774"/>
                  <a:gd name="connsiteX3" fmla="*/ 1733266 w 2187545"/>
                  <a:gd name="connsiteY3" fmla="*/ 1541400 h 2810774"/>
                  <a:gd name="connsiteX4" fmla="*/ 2006221 w 2187545"/>
                  <a:gd name="connsiteY4" fmla="*/ 981841 h 2810774"/>
                  <a:gd name="connsiteX5" fmla="*/ 2074460 w 2187545"/>
                  <a:gd name="connsiteY5" fmla="*/ 476874 h 2810774"/>
                  <a:gd name="connsiteX6" fmla="*/ 2074460 w 2187545"/>
                  <a:gd name="connsiteY6" fmla="*/ 53794 h 2810774"/>
                  <a:gd name="connsiteX7" fmla="*/ 2115403 w 2187545"/>
                  <a:gd name="connsiteY7" fmla="*/ 1759765 h 2810774"/>
                  <a:gd name="connsiteX8" fmla="*/ 2060813 w 2187545"/>
                  <a:gd name="connsiteY8" fmla="*/ 2810641 h 2810774"/>
                  <a:gd name="connsiteX9" fmla="*/ 668741 w 2187545"/>
                  <a:gd name="connsiteY9" fmla="*/ 2810642 h 2810774"/>
                  <a:gd name="connsiteX10" fmla="*/ 40944 w 2187545"/>
                  <a:gd name="connsiteY10" fmla="*/ 2756050 h 28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7545" h="2810774">
                    <a:moveTo>
                      <a:pt x="0" y="2756050"/>
                    </a:moveTo>
                    <a:cubicBezTo>
                      <a:pt x="193344" y="2680987"/>
                      <a:pt x="386688" y="2605925"/>
                      <a:pt x="627798" y="2455800"/>
                    </a:cubicBezTo>
                    <a:cubicBezTo>
                      <a:pt x="868908" y="2305675"/>
                      <a:pt x="1262418" y="2007698"/>
                      <a:pt x="1446663" y="1855298"/>
                    </a:cubicBezTo>
                    <a:cubicBezTo>
                      <a:pt x="1630908" y="1702898"/>
                      <a:pt x="1640006" y="1686976"/>
                      <a:pt x="1733266" y="1541400"/>
                    </a:cubicBezTo>
                    <a:cubicBezTo>
                      <a:pt x="1826526" y="1395824"/>
                      <a:pt x="1949355" y="1159262"/>
                      <a:pt x="2006221" y="981841"/>
                    </a:cubicBezTo>
                    <a:cubicBezTo>
                      <a:pt x="2063087" y="804420"/>
                      <a:pt x="2063087" y="631548"/>
                      <a:pt x="2074460" y="476874"/>
                    </a:cubicBezTo>
                    <a:cubicBezTo>
                      <a:pt x="2085833" y="322199"/>
                      <a:pt x="2067636" y="-160021"/>
                      <a:pt x="2074460" y="53794"/>
                    </a:cubicBezTo>
                    <a:cubicBezTo>
                      <a:pt x="2081284" y="267609"/>
                      <a:pt x="2117678" y="1300291"/>
                      <a:pt x="2115403" y="1759765"/>
                    </a:cubicBezTo>
                    <a:cubicBezTo>
                      <a:pt x="2113129" y="2219240"/>
                      <a:pt x="2311022" y="2633220"/>
                      <a:pt x="2060813" y="2810641"/>
                    </a:cubicBezTo>
                    <a:cubicBezTo>
                      <a:pt x="1621811" y="2765149"/>
                      <a:pt x="1003111" y="2808367"/>
                      <a:pt x="668741" y="2810642"/>
                    </a:cubicBezTo>
                    <a:cubicBezTo>
                      <a:pt x="334371" y="2812917"/>
                      <a:pt x="277505" y="2785620"/>
                      <a:pt x="40944" y="275605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e 98"/>
            <p:cNvGrpSpPr/>
            <p:nvPr/>
          </p:nvGrpSpPr>
          <p:grpSpPr>
            <a:xfrm>
              <a:off x="812732" y="2810650"/>
              <a:ext cx="1386560" cy="3469940"/>
              <a:chOff x="4282514" y="323850"/>
              <a:chExt cx="1196428" cy="4143747"/>
            </a:xfrm>
            <a:noFill/>
            <a:scene3d>
              <a:camera prst="orthographicFront">
                <a:rot lat="0" lon="10800000" rev="0"/>
              </a:camera>
              <a:lightRig rig="threePt" dir="t"/>
            </a:scene3d>
          </p:grpSpPr>
          <p:sp>
            <p:nvSpPr>
              <p:cNvPr id="113" name="Forme libre 112"/>
              <p:cNvSpPr/>
              <p:nvPr/>
            </p:nvSpPr>
            <p:spPr>
              <a:xfrm>
                <a:off x="4282514" y="323850"/>
                <a:ext cx="213286" cy="809625"/>
              </a:xfrm>
              <a:custGeom>
                <a:avLst/>
                <a:gdLst>
                  <a:gd name="connsiteX0" fmla="*/ 98986 w 213286"/>
                  <a:gd name="connsiteY0" fmla="*/ 0 h 809625"/>
                  <a:gd name="connsiteX1" fmla="*/ 3736 w 213286"/>
                  <a:gd name="connsiteY1" fmla="*/ 533400 h 809625"/>
                  <a:gd name="connsiteX2" fmla="*/ 213286 w 213286"/>
                  <a:gd name="connsiteY2" fmla="*/ 809625 h 809625"/>
                </a:gdLst>
                <a:ahLst/>
                <a:cxnLst>
                  <a:cxn ang="0">
                    <a:pos x="connsiteX0" y="connsiteY0"/>
                  </a:cxn>
                  <a:cxn ang="0">
                    <a:pos x="connsiteX1" y="connsiteY1"/>
                  </a:cxn>
                  <a:cxn ang="0">
                    <a:pos x="connsiteX2" y="connsiteY2"/>
                  </a:cxn>
                </a:cxnLst>
                <a:rect l="l" t="t" r="r" b="b"/>
                <a:pathLst>
                  <a:path w="213286" h="809625">
                    <a:moveTo>
                      <a:pt x="98986" y="0"/>
                    </a:moveTo>
                    <a:cubicBezTo>
                      <a:pt x="41836" y="199231"/>
                      <a:pt x="-15314" y="398463"/>
                      <a:pt x="3736" y="533400"/>
                    </a:cubicBezTo>
                    <a:cubicBezTo>
                      <a:pt x="22786" y="668338"/>
                      <a:pt x="118036" y="738981"/>
                      <a:pt x="213286" y="809625"/>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Forme libre 113"/>
              <p:cNvSpPr/>
              <p:nvPr/>
            </p:nvSpPr>
            <p:spPr>
              <a:xfrm>
                <a:off x="4370951" y="567007"/>
                <a:ext cx="1107991" cy="3900590"/>
              </a:xfrm>
              <a:custGeom>
                <a:avLst/>
                <a:gdLst>
                  <a:gd name="connsiteX0" fmla="*/ 80733 w 1121025"/>
                  <a:gd name="connsiteY0" fmla="*/ 590550 h 3952986"/>
                  <a:gd name="connsiteX1" fmla="*/ 90258 w 1121025"/>
                  <a:gd name="connsiteY1" fmla="*/ 1190625 h 3952986"/>
                  <a:gd name="connsiteX2" fmla="*/ 195033 w 1121025"/>
                  <a:gd name="connsiteY2" fmla="*/ 1647825 h 3952986"/>
                  <a:gd name="connsiteX3" fmla="*/ 147408 w 1121025"/>
                  <a:gd name="connsiteY3" fmla="*/ 1800225 h 3952986"/>
                  <a:gd name="connsiteX4" fmla="*/ 147408 w 1121025"/>
                  <a:gd name="connsiteY4" fmla="*/ 1905000 h 3952986"/>
                  <a:gd name="connsiteX5" fmla="*/ 118833 w 1121025"/>
                  <a:gd name="connsiteY5" fmla="*/ 2038350 h 3952986"/>
                  <a:gd name="connsiteX6" fmla="*/ 4533 w 1121025"/>
                  <a:gd name="connsiteY6" fmla="*/ 2276475 h 3952986"/>
                  <a:gd name="connsiteX7" fmla="*/ 33108 w 1121025"/>
                  <a:gd name="connsiteY7" fmla="*/ 2657475 h 3952986"/>
                  <a:gd name="connsiteX8" fmla="*/ 128358 w 1121025"/>
                  <a:gd name="connsiteY8" fmla="*/ 3067050 h 3952986"/>
                  <a:gd name="connsiteX9" fmla="*/ 166458 w 1121025"/>
                  <a:gd name="connsiteY9" fmla="*/ 3533775 h 3952986"/>
                  <a:gd name="connsiteX10" fmla="*/ 52158 w 1121025"/>
                  <a:gd name="connsiteY10" fmla="*/ 3762375 h 3952986"/>
                  <a:gd name="connsiteX11" fmla="*/ 80733 w 1121025"/>
                  <a:gd name="connsiteY11" fmla="*/ 3905250 h 3952986"/>
                  <a:gd name="connsiteX12" fmla="*/ 204558 w 1121025"/>
                  <a:gd name="connsiteY12" fmla="*/ 3943350 h 3952986"/>
                  <a:gd name="connsiteX13" fmla="*/ 318858 w 1121025"/>
                  <a:gd name="connsiteY13" fmla="*/ 3924300 h 3952986"/>
                  <a:gd name="connsiteX14" fmla="*/ 404583 w 1121025"/>
                  <a:gd name="connsiteY14" fmla="*/ 3952875 h 3952986"/>
                  <a:gd name="connsiteX15" fmla="*/ 680808 w 1121025"/>
                  <a:gd name="connsiteY15" fmla="*/ 3933825 h 3952986"/>
                  <a:gd name="connsiteX16" fmla="*/ 880833 w 1121025"/>
                  <a:gd name="connsiteY16" fmla="*/ 3924300 h 3952986"/>
                  <a:gd name="connsiteX17" fmla="*/ 957033 w 1121025"/>
                  <a:gd name="connsiteY17" fmla="*/ 3914775 h 3952986"/>
                  <a:gd name="connsiteX18" fmla="*/ 1090383 w 1121025"/>
                  <a:gd name="connsiteY18" fmla="*/ 3905250 h 3952986"/>
                  <a:gd name="connsiteX19" fmla="*/ 1118958 w 1121025"/>
                  <a:gd name="connsiteY19" fmla="*/ 3848100 h 3952986"/>
                  <a:gd name="connsiteX20" fmla="*/ 1052283 w 1121025"/>
                  <a:gd name="connsiteY20" fmla="*/ 3810000 h 3952986"/>
                  <a:gd name="connsiteX21" fmla="*/ 995133 w 1121025"/>
                  <a:gd name="connsiteY21" fmla="*/ 3800475 h 3952986"/>
                  <a:gd name="connsiteX22" fmla="*/ 614133 w 1121025"/>
                  <a:gd name="connsiteY22" fmla="*/ 3619500 h 3952986"/>
                  <a:gd name="connsiteX23" fmla="*/ 547458 w 1121025"/>
                  <a:gd name="connsiteY23" fmla="*/ 3581400 h 3952986"/>
                  <a:gd name="connsiteX24" fmla="*/ 480783 w 1121025"/>
                  <a:gd name="connsiteY24" fmla="*/ 3438525 h 3952986"/>
                  <a:gd name="connsiteX25" fmla="*/ 499833 w 1121025"/>
                  <a:gd name="connsiteY25" fmla="*/ 3124200 h 3952986"/>
                  <a:gd name="connsiteX26" fmla="*/ 595083 w 1121025"/>
                  <a:gd name="connsiteY26" fmla="*/ 2295525 h 3952986"/>
                  <a:gd name="connsiteX27" fmla="*/ 595083 w 1121025"/>
                  <a:gd name="connsiteY27" fmla="*/ 2238375 h 3952986"/>
                  <a:gd name="connsiteX28" fmla="*/ 652233 w 1121025"/>
                  <a:gd name="connsiteY28" fmla="*/ 2028825 h 3952986"/>
                  <a:gd name="connsiteX29" fmla="*/ 642708 w 1121025"/>
                  <a:gd name="connsiteY29" fmla="*/ 1990725 h 3952986"/>
                  <a:gd name="connsiteX30" fmla="*/ 718908 w 1121025"/>
                  <a:gd name="connsiteY30" fmla="*/ 1714500 h 3952986"/>
                  <a:gd name="connsiteX31" fmla="*/ 680808 w 1121025"/>
                  <a:gd name="connsiteY31" fmla="*/ 1543050 h 3952986"/>
                  <a:gd name="connsiteX32" fmla="*/ 785583 w 1121025"/>
                  <a:gd name="connsiteY32" fmla="*/ 1257300 h 3952986"/>
                  <a:gd name="connsiteX33" fmla="*/ 871308 w 1121025"/>
                  <a:gd name="connsiteY33" fmla="*/ 762000 h 3952986"/>
                  <a:gd name="connsiteX34" fmla="*/ 871308 w 1121025"/>
                  <a:gd name="connsiteY34" fmla="*/ 552450 h 3952986"/>
                  <a:gd name="connsiteX35" fmla="*/ 871308 w 1121025"/>
                  <a:gd name="connsiteY35" fmla="*/ 361950 h 3952986"/>
                  <a:gd name="connsiteX36" fmla="*/ 776058 w 1121025"/>
                  <a:gd name="connsiteY36" fmla="*/ 0 h 3952986"/>
                  <a:gd name="connsiteX0" fmla="*/ 60487 w 1100779"/>
                  <a:gd name="connsiteY0" fmla="*/ 590550 h 3952986"/>
                  <a:gd name="connsiteX1" fmla="*/ 70012 w 1100779"/>
                  <a:gd name="connsiteY1" fmla="*/ 1190625 h 3952986"/>
                  <a:gd name="connsiteX2" fmla="*/ 174787 w 1100779"/>
                  <a:gd name="connsiteY2" fmla="*/ 1647825 h 3952986"/>
                  <a:gd name="connsiteX3" fmla="*/ 127162 w 1100779"/>
                  <a:gd name="connsiteY3" fmla="*/ 1800225 h 3952986"/>
                  <a:gd name="connsiteX4" fmla="*/ 127162 w 1100779"/>
                  <a:gd name="connsiteY4" fmla="*/ 1905000 h 3952986"/>
                  <a:gd name="connsiteX5" fmla="*/ 98587 w 1100779"/>
                  <a:gd name="connsiteY5" fmla="*/ 2038350 h 3952986"/>
                  <a:gd name="connsiteX6" fmla="*/ 10166 w 1100779"/>
                  <a:gd name="connsiteY6" fmla="*/ 2293728 h 3952986"/>
                  <a:gd name="connsiteX7" fmla="*/ 12862 w 1100779"/>
                  <a:gd name="connsiteY7" fmla="*/ 2657475 h 3952986"/>
                  <a:gd name="connsiteX8" fmla="*/ 108112 w 1100779"/>
                  <a:gd name="connsiteY8" fmla="*/ 3067050 h 3952986"/>
                  <a:gd name="connsiteX9" fmla="*/ 146212 w 1100779"/>
                  <a:gd name="connsiteY9" fmla="*/ 3533775 h 3952986"/>
                  <a:gd name="connsiteX10" fmla="*/ 31912 w 1100779"/>
                  <a:gd name="connsiteY10" fmla="*/ 3762375 h 3952986"/>
                  <a:gd name="connsiteX11" fmla="*/ 60487 w 1100779"/>
                  <a:gd name="connsiteY11" fmla="*/ 3905250 h 3952986"/>
                  <a:gd name="connsiteX12" fmla="*/ 184312 w 1100779"/>
                  <a:gd name="connsiteY12" fmla="*/ 3943350 h 3952986"/>
                  <a:gd name="connsiteX13" fmla="*/ 298612 w 1100779"/>
                  <a:gd name="connsiteY13" fmla="*/ 3924300 h 3952986"/>
                  <a:gd name="connsiteX14" fmla="*/ 384337 w 1100779"/>
                  <a:gd name="connsiteY14" fmla="*/ 3952875 h 3952986"/>
                  <a:gd name="connsiteX15" fmla="*/ 660562 w 1100779"/>
                  <a:gd name="connsiteY15" fmla="*/ 3933825 h 3952986"/>
                  <a:gd name="connsiteX16" fmla="*/ 860587 w 1100779"/>
                  <a:gd name="connsiteY16" fmla="*/ 3924300 h 3952986"/>
                  <a:gd name="connsiteX17" fmla="*/ 936787 w 1100779"/>
                  <a:gd name="connsiteY17" fmla="*/ 3914775 h 3952986"/>
                  <a:gd name="connsiteX18" fmla="*/ 1070137 w 1100779"/>
                  <a:gd name="connsiteY18" fmla="*/ 3905250 h 3952986"/>
                  <a:gd name="connsiteX19" fmla="*/ 1098712 w 1100779"/>
                  <a:gd name="connsiteY19" fmla="*/ 3848100 h 3952986"/>
                  <a:gd name="connsiteX20" fmla="*/ 1032037 w 1100779"/>
                  <a:gd name="connsiteY20" fmla="*/ 3810000 h 3952986"/>
                  <a:gd name="connsiteX21" fmla="*/ 974887 w 1100779"/>
                  <a:gd name="connsiteY21" fmla="*/ 3800475 h 3952986"/>
                  <a:gd name="connsiteX22" fmla="*/ 593887 w 1100779"/>
                  <a:gd name="connsiteY22" fmla="*/ 3619500 h 3952986"/>
                  <a:gd name="connsiteX23" fmla="*/ 527212 w 1100779"/>
                  <a:gd name="connsiteY23" fmla="*/ 3581400 h 3952986"/>
                  <a:gd name="connsiteX24" fmla="*/ 460537 w 1100779"/>
                  <a:gd name="connsiteY24" fmla="*/ 3438525 h 3952986"/>
                  <a:gd name="connsiteX25" fmla="*/ 479587 w 1100779"/>
                  <a:gd name="connsiteY25" fmla="*/ 3124200 h 3952986"/>
                  <a:gd name="connsiteX26" fmla="*/ 574837 w 1100779"/>
                  <a:gd name="connsiteY26" fmla="*/ 2295525 h 3952986"/>
                  <a:gd name="connsiteX27" fmla="*/ 574837 w 1100779"/>
                  <a:gd name="connsiteY27" fmla="*/ 2238375 h 3952986"/>
                  <a:gd name="connsiteX28" fmla="*/ 631987 w 1100779"/>
                  <a:gd name="connsiteY28" fmla="*/ 2028825 h 3952986"/>
                  <a:gd name="connsiteX29" fmla="*/ 622462 w 1100779"/>
                  <a:gd name="connsiteY29" fmla="*/ 1990725 h 3952986"/>
                  <a:gd name="connsiteX30" fmla="*/ 698662 w 1100779"/>
                  <a:gd name="connsiteY30" fmla="*/ 1714500 h 3952986"/>
                  <a:gd name="connsiteX31" fmla="*/ 660562 w 1100779"/>
                  <a:gd name="connsiteY31" fmla="*/ 1543050 h 3952986"/>
                  <a:gd name="connsiteX32" fmla="*/ 765337 w 1100779"/>
                  <a:gd name="connsiteY32" fmla="*/ 1257300 h 3952986"/>
                  <a:gd name="connsiteX33" fmla="*/ 851062 w 1100779"/>
                  <a:gd name="connsiteY33" fmla="*/ 762000 h 3952986"/>
                  <a:gd name="connsiteX34" fmla="*/ 851062 w 1100779"/>
                  <a:gd name="connsiteY34" fmla="*/ 552450 h 3952986"/>
                  <a:gd name="connsiteX35" fmla="*/ 851062 w 1100779"/>
                  <a:gd name="connsiteY35" fmla="*/ 361950 h 3952986"/>
                  <a:gd name="connsiteX36" fmla="*/ 755812 w 1100779"/>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72549 w 1107991"/>
                  <a:gd name="connsiteY32" fmla="*/ 1257300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27544 w 1107991"/>
                  <a:gd name="connsiteY9" fmla="*/ 3542401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705874 w 1107991"/>
                  <a:gd name="connsiteY30" fmla="*/ 1714500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32395 w 1107991"/>
                  <a:gd name="connsiteY34" fmla="*/ 561076 h 3943722"/>
                  <a:gd name="connsiteX35" fmla="*/ 858274 w 1107991"/>
                  <a:gd name="connsiteY35" fmla="*/ 361950 h 3943722"/>
                  <a:gd name="connsiteX36" fmla="*/ 763024 w 1107991"/>
                  <a:gd name="connsiteY36" fmla="*/ 0 h 3943722"/>
                  <a:gd name="connsiteX0" fmla="*/ 67699 w 1107991"/>
                  <a:gd name="connsiteY0" fmla="*/ 487033 h 3840205"/>
                  <a:gd name="connsiteX1" fmla="*/ 77224 w 1107991"/>
                  <a:gd name="connsiteY1" fmla="*/ 1087108 h 3840205"/>
                  <a:gd name="connsiteX2" fmla="*/ 181999 w 1107991"/>
                  <a:gd name="connsiteY2" fmla="*/ 1544308 h 3840205"/>
                  <a:gd name="connsiteX3" fmla="*/ 134374 w 1107991"/>
                  <a:gd name="connsiteY3" fmla="*/ 1696708 h 3840205"/>
                  <a:gd name="connsiteX4" fmla="*/ 134374 w 1107991"/>
                  <a:gd name="connsiteY4" fmla="*/ 1801483 h 3840205"/>
                  <a:gd name="connsiteX5" fmla="*/ 105799 w 1107991"/>
                  <a:gd name="connsiteY5" fmla="*/ 1934833 h 3840205"/>
                  <a:gd name="connsiteX6" fmla="*/ 17378 w 1107991"/>
                  <a:gd name="connsiteY6" fmla="*/ 2190211 h 3840205"/>
                  <a:gd name="connsiteX7" fmla="*/ 20074 w 1107991"/>
                  <a:gd name="connsiteY7" fmla="*/ 2553958 h 3840205"/>
                  <a:gd name="connsiteX8" fmla="*/ 115324 w 1107991"/>
                  <a:gd name="connsiteY8" fmla="*/ 2963533 h 3840205"/>
                  <a:gd name="connsiteX9" fmla="*/ 127544 w 1107991"/>
                  <a:gd name="connsiteY9" fmla="*/ 3438884 h 3840205"/>
                  <a:gd name="connsiteX10" fmla="*/ 39124 w 1107991"/>
                  <a:gd name="connsiteY10" fmla="*/ 3658858 h 3840205"/>
                  <a:gd name="connsiteX11" fmla="*/ 67699 w 1107991"/>
                  <a:gd name="connsiteY11" fmla="*/ 3801733 h 3840205"/>
                  <a:gd name="connsiteX12" fmla="*/ 191524 w 1107991"/>
                  <a:gd name="connsiteY12" fmla="*/ 3839833 h 3840205"/>
                  <a:gd name="connsiteX13" fmla="*/ 305824 w 1107991"/>
                  <a:gd name="connsiteY13" fmla="*/ 3820783 h 3840205"/>
                  <a:gd name="connsiteX14" fmla="*/ 400176 w 1107991"/>
                  <a:gd name="connsiteY14" fmla="*/ 3814853 h 3840205"/>
                  <a:gd name="connsiteX15" fmla="*/ 667774 w 1107991"/>
                  <a:gd name="connsiteY15" fmla="*/ 3830308 h 3840205"/>
                  <a:gd name="connsiteX16" fmla="*/ 867799 w 1107991"/>
                  <a:gd name="connsiteY16" fmla="*/ 3820783 h 3840205"/>
                  <a:gd name="connsiteX17" fmla="*/ 943999 w 1107991"/>
                  <a:gd name="connsiteY17" fmla="*/ 3811258 h 3840205"/>
                  <a:gd name="connsiteX18" fmla="*/ 1077349 w 1107991"/>
                  <a:gd name="connsiteY18" fmla="*/ 3801733 h 3840205"/>
                  <a:gd name="connsiteX19" fmla="*/ 1105924 w 1107991"/>
                  <a:gd name="connsiteY19" fmla="*/ 3744583 h 3840205"/>
                  <a:gd name="connsiteX20" fmla="*/ 1039249 w 1107991"/>
                  <a:gd name="connsiteY20" fmla="*/ 3706483 h 3840205"/>
                  <a:gd name="connsiteX21" fmla="*/ 982099 w 1107991"/>
                  <a:gd name="connsiteY21" fmla="*/ 3696958 h 3840205"/>
                  <a:gd name="connsiteX22" fmla="*/ 601099 w 1107991"/>
                  <a:gd name="connsiteY22" fmla="*/ 3515983 h 3840205"/>
                  <a:gd name="connsiteX23" fmla="*/ 534424 w 1107991"/>
                  <a:gd name="connsiteY23" fmla="*/ 3477883 h 3840205"/>
                  <a:gd name="connsiteX24" fmla="*/ 467749 w 1107991"/>
                  <a:gd name="connsiteY24" fmla="*/ 3335008 h 3840205"/>
                  <a:gd name="connsiteX25" fmla="*/ 486799 w 1107991"/>
                  <a:gd name="connsiteY25" fmla="*/ 3020683 h 3840205"/>
                  <a:gd name="connsiteX26" fmla="*/ 582049 w 1107991"/>
                  <a:gd name="connsiteY26" fmla="*/ 2192008 h 3840205"/>
                  <a:gd name="connsiteX27" fmla="*/ 582049 w 1107991"/>
                  <a:gd name="connsiteY27" fmla="*/ 2134858 h 3840205"/>
                  <a:gd name="connsiteX28" fmla="*/ 639199 w 1107991"/>
                  <a:gd name="connsiteY28" fmla="*/ 1925308 h 3840205"/>
                  <a:gd name="connsiteX29" fmla="*/ 629674 w 1107991"/>
                  <a:gd name="connsiteY29" fmla="*/ 1887208 h 3840205"/>
                  <a:gd name="connsiteX30" fmla="*/ 688621 w 1107991"/>
                  <a:gd name="connsiteY30" fmla="*/ 1602356 h 3840205"/>
                  <a:gd name="connsiteX31" fmla="*/ 667774 w 1107991"/>
                  <a:gd name="connsiteY31" fmla="*/ 1439533 h 3840205"/>
                  <a:gd name="connsiteX32" fmla="*/ 746670 w 1107991"/>
                  <a:gd name="connsiteY32" fmla="*/ 1145157 h 3840205"/>
                  <a:gd name="connsiteX33" fmla="*/ 823768 w 1107991"/>
                  <a:gd name="connsiteY33" fmla="*/ 658483 h 3840205"/>
                  <a:gd name="connsiteX34" fmla="*/ 832395 w 1107991"/>
                  <a:gd name="connsiteY34" fmla="*/ 457559 h 3840205"/>
                  <a:gd name="connsiteX35" fmla="*/ 858274 w 1107991"/>
                  <a:gd name="connsiteY35" fmla="*/ 258433 h 3840205"/>
                  <a:gd name="connsiteX36" fmla="*/ 763024 w 1107991"/>
                  <a:gd name="connsiteY36" fmla="*/ 0 h 3840205"/>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82049 w 1107991"/>
                  <a:gd name="connsiteY26" fmla="*/ 2252393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62225 w 1107991"/>
                  <a:gd name="connsiteY30" fmla="*/ 1866092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709933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58228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7991" h="3900590">
                    <a:moveTo>
                      <a:pt x="67699" y="547418"/>
                    </a:moveTo>
                    <a:cubicBezTo>
                      <a:pt x="62936" y="759349"/>
                      <a:pt x="58174" y="971281"/>
                      <a:pt x="77224" y="1147493"/>
                    </a:cubicBezTo>
                    <a:cubicBezTo>
                      <a:pt x="96274" y="1323706"/>
                      <a:pt x="164523" y="1503093"/>
                      <a:pt x="181999" y="1604693"/>
                    </a:cubicBezTo>
                    <a:cubicBezTo>
                      <a:pt x="199475" y="1706293"/>
                      <a:pt x="186043" y="1714231"/>
                      <a:pt x="182081" y="1757093"/>
                    </a:cubicBezTo>
                    <a:cubicBezTo>
                      <a:pt x="178119" y="1799956"/>
                      <a:pt x="170942" y="1822181"/>
                      <a:pt x="158228" y="1861868"/>
                    </a:cubicBezTo>
                    <a:cubicBezTo>
                      <a:pt x="145514" y="1901556"/>
                      <a:pt x="129274" y="1930430"/>
                      <a:pt x="105799" y="1995218"/>
                    </a:cubicBezTo>
                    <a:cubicBezTo>
                      <a:pt x="82324" y="2060006"/>
                      <a:pt x="48918" y="2104277"/>
                      <a:pt x="17378" y="2250596"/>
                    </a:cubicBezTo>
                    <a:cubicBezTo>
                      <a:pt x="-14162" y="2396915"/>
                      <a:pt x="3750" y="2485456"/>
                      <a:pt x="20074" y="2614343"/>
                    </a:cubicBezTo>
                    <a:cubicBezTo>
                      <a:pt x="36398" y="2743230"/>
                      <a:pt x="97412" y="2876430"/>
                      <a:pt x="115324" y="3023918"/>
                    </a:cubicBezTo>
                    <a:cubicBezTo>
                      <a:pt x="133236" y="3171406"/>
                      <a:pt x="140244" y="3383382"/>
                      <a:pt x="127544" y="3499269"/>
                    </a:cubicBezTo>
                    <a:cubicBezTo>
                      <a:pt x="114844" y="3615156"/>
                      <a:pt x="49098" y="3658768"/>
                      <a:pt x="39124" y="3719243"/>
                    </a:cubicBezTo>
                    <a:cubicBezTo>
                      <a:pt x="29150" y="3779718"/>
                      <a:pt x="42299" y="3831955"/>
                      <a:pt x="67699" y="3862118"/>
                    </a:cubicBezTo>
                    <a:cubicBezTo>
                      <a:pt x="93099" y="3892281"/>
                      <a:pt x="151837" y="3897043"/>
                      <a:pt x="191524" y="3900218"/>
                    </a:cubicBezTo>
                    <a:cubicBezTo>
                      <a:pt x="231211" y="3903393"/>
                      <a:pt x="271049" y="3885331"/>
                      <a:pt x="305824" y="3881168"/>
                    </a:cubicBezTo>
                    <a:cubicBezTo>
                      <a:pt x="340599" y="3877005"/>
                      <a:pt x="339851" y="3873651"/>
                      <a:pt x="400176" y="3875238"/>
                    </a:cubicBezTo>
                    <a:cubicBezTo>
                      <a:pt x="460501" y="3876825"/>
                      <a:pt x="589837" y="3889705"/>
                      <a:pt x="667774" y="3890693"/>
                    </a:cubicBezTo>
                    <a:cubicBezTo>
                      <a:pt x="745711" y="3891681"/>
                      <a:pt x="821762" y="3884343"/>
                      <a:pt x="867799" y="3881168"/>
                    </a:cubicBezTo>
                    <a:cubicBezTo>
                      <a:pt x="913836" y="3877993"/>
                      <a:pt x="909074" y="3874818"/>
                      <a:pt x="943999" y="3871643"/>
                    </a:cubicBezTo>
                    <a:cubicBezTo>
                      <a:pt x="978924" y="3868468"/>
                      <a:pt x="1050362" y="3873230"/>
                      <a:pt x="1077349" y="3862118"/>
                    </a:cubicBezTo>
                    <a:cubicBezTo>
                      <a:pt x="1104336" y="3851006"/>
                      <a:pt x="1112274" y="3820843"/>
                      <a:pt x="1105924" y="3804968"/>
                    </a:cubicBezTo>
                    <a:cubicBezTo>
                      <a:pt x="1099574" y="3789093"/>
                      <a:pt x="1059887" y="3774806"/>
                      <a:pt x="1039249" y="3766868"/>
                    </a:cubicBezTo>
                    <a:cubicBezTo>
                      <a:pt x="1018612" y="3758931"/>
                      <a:pt x="1055124" y="3789093"/>
                      <a:pt x="982099" y="3757343"/>
                    </a:cubicBezTo>
                    <a:cubicBezTo>
                      <a:pt x="909074" y="3725593"/>
                      <a:pt x="675711" y="3612880"/>
                      <a:pt x="601099" y="3576368"/>
                    </a:cubicBezTo>
                    <a:cubicBezTo>
                      <a:pt x="526487" y="3539856"/>
                      <a:pt x="556649" y="3568430"/>
                      <a:pt x="534424" y="3538268"/>
                    </a:cubicBezTo>
                    <a:cubicBezTo>
                      <a:pt x="512199" y="3508106"/>
                      <a:pt x="475686" y="3471593"/>
                      <a:pt x="467749" y="3395393"/>
                    </a:cubicBezTo>
                    <a:cubicBezTo>
                      <a:pt x="459812" y="3319193"/>
                      <a:pt x="469521" y="3259163"/>
                      <a:pt x="486799" y="3081068"/>
                    </a:cubicBezTo>
                    <a:cubicBezTo>
                      <a:pt x="504077" y="2902973"/>
                      <a:pt x="555541" y="2474458"/>
                      <a:pt x="571416" y="2326821"/>
                    </a:cubicBezTo>
                    <a:cubicBezTo>
                      <a:pt x="587291" y="2179184"/>
                      <a:pt x="577378" y="2238845"/>
                      <a:pt x="582049" y="2195243"/>
                    </a:cubicBezTo>
                    <a:cubicBezTo>
                      <a:pt x="586720" y="2151641"/>
                      <a:pt x="591505" y="2106481"/>
                      <a:pt x="599442" y="2065206"/>
                    </a:cubicBezTo>
                    <a:cubicBezTo>
                      <a:pt x="607379" y="2023931"/>
                      <a:pt x="616560" y="1983429"/>
                      <a:pt x="629674" y="1947593"/>
                    </a:cubicBezTo>
                    <a:cubicBezTo>
                      <a:pt x="642788" y="1911757"/>
                      <a:pt x="668304" y="1897664"/>
                      <a:pt x="678128" y="1850189"/>
                    </a:cubicBezTo>
                    <a:cubicBezTo>
                      <a:pt x="687952" y="1802714"/>
                      <a:pt x="716835" y="1734387"/>
                      <a:pt x="720426" y="1670692"/>
                    </a:cubicBezTo>
                    <a:cubicBezTo>
                      <a:pt x="724017" y="1606997"/>
                      <a:pt x="695298" y="1545546"/>
                      <a:pt x="699672" y="1468021"/>
                    </a:cubicBezTo>
                    <a:cubicBezTo>
                      <a:pt x="704046" y="1390496"/>
                      <a:pt x="725987" y="1330401"/>
                      <a:pt x="746670" y="1205542"/>
                    </a:cubicBezTo>
                    <a:cubicBezTo>
                      <a:pt x="767353" y="1080683"/>
                      <a:pt x="809481" y="833468"/>
                      <a:pt x="823768" y="718868"/>
                    </a:cubicBezTo>
                    <a:cubicBezTo>
                      <a:pt x="838055" y="604268"/>
                      <a:pt x="826644" y="584619"/>
                      <a:pt x="832395" y="517944"/>
                    </a:cubicBezTo>
                    <a:cubicBezTo>
                      <a:pt x="838146" y="451269"/>
                      <a:pt x="872711" y="405142"/>
                      <a:pt x="858274" y="318818"/>
                    </a:cubicBezTo>
                    <a:cubicBezTo>
                      <a:pt x="843837" y="232494"/>
                      <a:pt x="745772" y="0"/>
                      <a:pt x="745772" y="0"/>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Forme libre 114"/>
              <p:cNvSpPr/>
              <p:nvPr/>
            </p:nvSpPr>
            <p:spPr>
              <a:xfrm>
                <a:off x="5175849" y="623340"/>
                <a:ext cx="75651" cy="118532"/>
              </a:xfrm>
              <a:custGeom>
                <a:avLst/>
                <a:gdLst>
                  <a:gd name="connsiteX0" fmla="*/ 0 w 75651"/>
                  <a:gd name="connsiteY0" fmla="*/ 118532 h 118532"/>
                  <a:gd name="connsiteX1" fmla="*/ 69011 w 75651"/>
                  <a:gd name="connsiteY1" fmla="*/ 6388 h 118532"/>
                  <a:gd name="connsiteX2" fmla="*/ 69011 w 75651"/>
                  <a:gd name="connsiteY2" fmla="*/ 23641 h 118532"/>
                </a:gdLst>
                <a:ahLst/>
                <a:cxnLst>
                  <a:cxn ang="0">
                    <a:pos x="connsiteX0" y="connsiteY0"/>
                  </a:cxn>
                  <a:cxn ang="0">
                    <a:pos x="connsiteX1" y="connsiteY1"/>
                  </a:cxn>
                  <a:cxn ang="0">
                    <a:pos x="connsiteX2" y="connsiteY2"/>
                  </a:cxn>
                </a:cxnLst>
                <a:rect l="l" t="t" r="r" b="b"/>
                <a:pathLst>
                  <a:path w="75651" h="118532">
                    <a:moveTo>
                      <a:pt x="0" y="118532"/>
                    </a:moveTo>
                    <a:cubicBezTo>
                      <a:pt x="28754" y="70367"/>
                      <a:pt x="57509" y="22203"/>
                      <a:pt x="69011" y="6388"/>
                    </a:cubicBezTo>
                    <a:cubicBezTo>
                      <a:pt x="80513" y="-9427"/>
                      <a:pt x="74762" y="7107"/>
                      <a:pt x="69011" y="23641"/>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0" name="Forme libre 99"/>
            <p:cNvSpPr/>
            <p:nvPr/>
          </p:nvSpPr>
          <p:spPr>
            <a:xfrm>
              <a:off x="549291" y="4072877"/>
              <a:ext cx="1992410" cy="2431718"/>
            </a:xfrm>
            <a:custGeom>
              <a:avLst/>
              <a:gdLst>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92630 w 2148606"/>
                <a:gd name="connsiteY5" fmla="*/ 1795976 h 2847666"/>
                <a:gd name="connsiteX6" fmla="*/ 1475377 w 2148606"/>
                <a:gd name="connsiteY6" fmla="*/ 2149659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75377 w 2148606"/>
                <a:gd name="connsiteY6" fmla="*/ 2149659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431580 w 2148606"/>
                <a:gd name="connsiteY10" fmla="*/ 2330814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431580 w 2148606"/>
                <a:gd name="connsiteY10" fmla="*/ 2330814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42131 w 2148606"/>
                <a:gd name="connsiteY14" fmla="*/ 467508 h 2847666"/>
                <a:gd name="connsiteX15" fmla="*/ 707626 w 2148606"/>
                <a:gd name="connsiteY15" fmla="*/ 338112 h 2847666"/>
                <a:gd name="connsiteX16" fmla="*/ 586856 w 2148606"/>
                <a:gd name="connsiteY16" fmla="*/ 338112 h 2847666"/>
                <a:gd name="connsiteX17" fmla="*/ 535097 w 2148606"/>
                <a:gd name="connsiteY17" fmla="*/ 614158 h 2847666"/>
                <a:gd name="connsiteX18" fmla="*/ 52018 w 2148606"/>
                <a:gd name="connsiteY18" fmla="*/ 2511969 h 2847666"/>
                <a:gd name="connsiteX19" fmla="*/ 1941203 w 2148606"/>
                <a:gd name="connsiteY19" fmla="*/ 2624112 h 2847666"/>
                <a:gd name="connsiteX20" fmla="*/ 2053347 w 2148606"/>
                <a:gd name="connsiteY20" fmla="*/ 200090 h 2847666"/>
                <a:gd name="connsiteX21" fmla="*/ 1518509 w 2148606"/>
                <a:gd name="connsiteY21" fmla="*/ 165584 h 2847666"/>
                <a:gd name="connsiteX0" fmla="*/ 1506884 w 2052903"/>
                <a:gd name="connsiteY0" fmla="*/ 157997 h 2757969"/>
                <a:gd name="connsiteX1" fmla="*/ 1446499 w 2052903"/>
                <a:gd name="connsiteY1" fmla="*/ 442669 h 2757969"/>
                <a:gd name="connsiteX2" fmla="*/ 1368861 w 2052903"/>
                <a:gd name="connsiteY2" fmla="*/ 589318 h 2757969"/>
                <a:gd name="connsiteX3" fmla="*/ 1481005 w 2052903"/>
                <a:gd name="connsiteY3" fmla="*/ 891242 h 2757969"/>
                <a:gd name="connsiteX4" fmla="*/ 1610401 w 2052903"/>
                <a:gd name="connsiteY4" fmla="*/ 1219046 h 2757969"/>
                <a:gd name="connsiteX5" fmla="*/ 1446499 w 2052903"/>
                <a:gd name="connsiteY5" fmla="*/ 1771136 h 2757969"/>
                <a:gd name="connsiteX6" fmla="*/ 1429247 w 2052903"/>
                <a:gd name="connsiteY6" fmla="*/ 2150699 h 2757969"/>
                <a:gd name="connsiteX7" fmla="*/ 1524137 w 2052903"/>
                <a:gd name="connsiteY7" fmla="*/ 2461250 h 2757969"/>
                <a:gd name="connsiteX8" fmla="*/ 1058310 w 2052903"/>
                <a:gd name="connsiteY8" fmla="*/ 2495755 h 2757969"/>
                <a:gd name="connsiteX9" fmla="*/ 238801 w 2052903"/>
                <a:gd name="connsiteY9" fmla="*/ 2461250 h 2757969"/>
                <a:gd name="connsiteX10" fmla="*/ 419955 w 2052903"/>
                <a:gd name="connsiteY10" fmla="*/ 2323227 h 2757969"/>
                <a:gd name="connsiteX11" fmla="*/ 972046 w 2052903"/>
                <a:gd name="connsiteY11" fmla="*/ 2107567 h 2757969"/>
                <a:gd name="connsiteX12" fmla="*/ 825397 w 2052903"/>
                <a:gd name="connsiteY12" fmla="*/ 899869 h 2757969"/>
                <a:gd name="connsiteX13" fmla="*/ 696001 w 2052903"/>
                <a:gd name="connsiteY13" fmla="*/ 649703 h 2757969"/>
                <a:gd name="connsiteX14" fmla="*/ 730506 w 2052903"/>
                <a:gd name="connsiteY14" fmla="*/ 459921 h 2757969"/>
                <a:gd name="connsiteX15" fmla="*/ 696001 w 2052903"/>
                <a:gd name="connsiteY15" fmla="*/ 330525 h 2757969"/>
                <a:gd name="connsiteX16" fmla="*/ 575231 w 2052903"/>
                <a:gd name="connsiteY16" fmla="*/ 330525 h 2757969"/>
                <a:gd name="connsiteX17" fmla="*/ 523472 w 2052903"/>
                <a:gd name="connsiteY17" fmla="*/ 606571 h 2757969"/>
                <a:gd name="connsiteX18" fmla="*/ 40393 w 2052903"/>
                <a:gd name="connsiteY18" fmla="*/ 2504382 h 2757969"/>
                <a:gd name="connsiteX19" fmla="*/ 1713918 w 2052903"/>
                <a:gd name="connsiteY19" fmla="*/ 2487129 h 2757969"/>
                <a:gd name="connsiteX20" fmla="*/ 2041722 w 2052903"/>
                <a:gd name="connsiteY20" fmla="*/ 192503 h 2757969"/>
                <a:gd name="connsiteX21" fmla="*/ 1506884 w 2052903"/>
                <a:gd name="connsiteY21" fmla="*/ 157997 h 2757969"/>
                <a:gd name="connsiteX0" fmla="*/ 1503796 w 2049815"/>
                <a:gd name="connsiteY0" fmla="*/ 157997 h 2694440"/>
                <a:gd name="connsiteX1" fmla="*/ 1443411 w 2049815"/>
                <a:gd name="connsiteY1" fmla="*/ 442669 h 2694440"/>
                <a:gd name="connsiteX2" fmla="*/ 1365773 w 2049815"/>
                <a:gd name="connsiteY2" fmla="*/ 589318 h 2694440"/>
                <a:gd name="connsiteX3" fmla="*/ 1477917 w 2049815"/>
                <a:gd name="connsiteY3" fmla="*/ 891242 h 2694440"/>
                <a:gd name="connsiteX4" fmla="*/ 1607313 w 2049815"/>
                <a:gd name="connsiteY4" fmla="*/ 1219046 h 2694440"/>
                <a:gd name="connsiteX5" fmla="*/ 1443411 w 2049815"/>
                <a:gd name="connsiteY5" fmla="*/ 1771136 h 2694440"/>
                <a:gd name="connsiteX6" fmla="*/ 1426159 w 2049815"/>
                <a:gd name="connsiteY6" fmla="*/ 2150699 h 2694440"/>
                <a:gd name="connsiteX7" fmla="*/ 1521049 w 2049815"/>
                <a:gd name="connsiteY7" fmla="*/ 2461250 h 2694440"/>
                <a:gd name="connsiteX8" fmla="*/ 1055222 w 2049815"/>
                <a:gd name="connsiteY8" fmla="*/ 2495755 h 2694440"/>
                <a:gd name="connsiteX9" fmla="*/ 235713 w 2049815"/>
                <a:gd name="connsiteY9" fmla="*/ 2461250 h 2694440"/>
                <a:gd name="connsiteX10" fmla="*/ 416867 w 2049815"/>
                <a:gd name="connsiteY10" fmla="*/ 2323227 h 2694440"/>
                <a:gd name="connsiteX11" fmla="*/ 968958 w 2049815"/>
                <a:gd name="connsiteY11" fmla="*/ 2107567 h 2694440"/>
                <a:gd name="connsiteX12" fmla="*/ 822309 w 2049815"/>
                <a:gd name="connsiteY12" fmla="*/ 899869 h 2694440"/>
                <a:gd name="connsiteX13" fmla="*/ 692913 w 2049815"/>
                <a:gd name="connsiteY13" fmla="*/ 649703 h 2694440"/>
                <a:gd name="connsiteX14" fmla="*/ 727418 w 2049815"/>
                <a:gd name="connsiteY14" fmla="*/ 459921 h 2694440"/>
                <a:gd name="connsiteX15" fmla="*/ 692913 w 2049815"/>
                <a:gd name="connsiteY15" fmla="*/ 330525 h 2694440"/>
                <a:gd name="connsiteX16" fmla="*/ 572143 w 2049815"/>
                <a:gd name="connsiteY16" fmla="*/ 330525 h 2694440"/>
                <a:gd name="connsiteX17" fmla="*/ 520384 w 2049815"/>
                <a:gd name="connsiteY17" fmla="*/ 606571 h 2694440"/>
                <a:gd name="connsiteX18" fmla="*/ 546264 w 2049815"/>
                <a:gd name="connsiteY18" fmla="*/ 1762510 h 2694440"/>
                <a:gd name="connsiteX19" fmla="*/ 37305 w 2049815"/>
                <a:gd name="connsiteY19" fmla="*/ 2504382 h 2694440"/>
                <a:gd name="connsiteX20" fmla="*/ 1710830 w 2049815"/>
                <a:gd name="connsiteY20" fmla="*/ 2487129 h 2694440"/>
                <a:gd name="connsiteX21" fmla="*/ 2038634 w 2049815"/>
                <a:gd name="connsiteY21" fmla="*/ 192503 h 2694440"/>
                <a:gd name="connsiteX22" fmla="*/ 1503796 w 2049815"/>
                <a:gd name="connsiteY22" fmla="*/ 157997 h 2694440"/>
                <a:gd name="connsiteX0" fmla="*/ 1503796 w 1998745"/>
                <a:gd name="connsiteY0" fmla="*/ 2155 h 2538598"/>
                <a:gd name="connsiteX1" fmla="*/ 1443411 w 1998745"/>
                <a:gd name="connsiteY1" fmla="*/ 286827 h 2538598"/>
                <a:gd name="connsiteX2" fmla="*/ 1365773 w 1998745"/>
                <a:gd name="connsiteY2" fmla="*/ 433476 h 2538598"/>
                <a:gd name="connsiteX3" fmla="*/ 1477917 w 1998745"/>
                <a:gd name="connsiteY3" fmla="*/ 735400 h 2538598"/>
                <a:gd name="connsiteX4" fmla="*/ 1607313 w 1998745"/>
                <a:gd name="connsiteY4" fmla="*/ 1063204 h 2538598"/>
                <a:gd name="connsiteX5" fmla="*/ 1443411 w 1998745"/>
                <a:gd name="connsiteY5" fmla="*/ 1615294 h 2538598"/>
                <a:gd name="connsiteX6" fmla="*/ 1426159 w 1998745"/>
                <a:gd name="connsiteY6" fmla="*/ 1994857 h 2538598"/>
                <a:gd name="connsiteX7" fmla="*/ 1521049 w 1998745"/>
                <a:gd name="connsiteY7" fmla="*/ 2305408 h 2538598"/>
                <a:gd name="connsiteX8" fmla="*/ 1055222 w 1998745"/>
                <a:gd name="connsiteY8" fmla="*/ 2339913 h 2538598"/>
                <a:gd name="connsiteX9" fmla="*/ 235713 w 1998745"/>
                <a:gd name="connsiteY9" fmla="*/ 2305408 h 2538598"/>
                <a:gd name="connsiteX10" fmla="*/ 416867 w 1998745"/>
                <a:gd name="connsiteY10" fmla="*/ 2167385 h 2538598"/>
                <a:gd name="connsiteX11" fmla="*/ 968958 w 1998745"/>
                <a:gd name="connsiteY11" fmla="*/ 1951725 h 2538598"/>
                <a:gd name="connsiteX12" fmla="*/ 822309 w 1998745"/>
                <a:gd name="connsiteY12" fmla="*/ 744027 h 2538598"/>
                <a:gd name="connsiteX13" fmla="*/ 692913 w 1998745"/>
                <a:gd name="connsiteY13" fmla="*/ 493861 h 2538598"/>
                <a:gd name="connsiteX14" fmla="*/ 727418 w 1998745"/>
                <a:gd name="connsiteY14" fmla="*/ 304079 h 2538598"/>
                <a:gd name="connsiteX15" fmla="*/ 692913 w 1998745"/>
                <a:gd name="connsiteY15" fmla="*/ 174683 h 2538598"/>
                <a:gd name="connsiteX16" fmla="*/ 572143 w 1998745"/>
                <a:gd name="connsiteY16" fmla="*/ 174683 h 2538598"/>
                <a:gd name="connsiteX17" fmla="*/ 520384 w 1998745"/>
                <a:gd name="connsiteY17" fmla="*/ 450729 h 2538598"/>
                <a:gd name="connsiteX18" fmla="*/ 546264 w 1998745"/>
                <a:gd name="connsiteY18" fmla="*/ 1606668 h 2538598"/>
                <a:gd name="connsiteX19" fmla="*/ 37305 w 1998745"/>
                <a:gd name="connsiteY19" fmla="*/ 2348540 h 2538598"/>
                <a:gd name="connsiteX20" fmla="*/ 1710830 w 1998745"/>
                <a:gd name="connsiteY20" fmla="*/ 2331287 h 2538598"/>
                <a:gd name="connsiteX21" fmla="*/ 1978249 w 1998745"/>
                <a:gd name="connsiteY21" fmla="*/ 450729 h 2538598"/>
                <a:gd name="connsiteX22" fmla="*/ 1503796 w 1998745"/>
                <a:gd name="connsiteY22" fmla="*/ 2155 h 2538598"/>
                <a:gd name="connsiteX0" fmla="*/ 1590061 w 1992410"/>
                <a:gd name="connsiteY0" fmla="*/ 3360 h 2427659"/>
                <a:gd name="connsiteX1" fmla="*/ 1443411 w 1992410"/>
                <a:gd name="connsiteY1" fmla="*/ 175888 h 2427659"/>
                <a:gd name="connsiteX2" fmla="*/ 1365773 w 1992410"/>
                <a:gd name="connsiteY2" fmla="*/ 322537 h 2427659"/>
                <a:gd name="connsiteX3" fmla="*/ 1477917 w 1992410"/>
                <a:gd name="connsiteY3" fmla="*/ 624461 h 2427659"/>
                <a:gd name="connsiteX4" fmla="*/ 1607313 w 1992410"/>
                <a:gd name="connsiteY4" fmla="*/ 952265 h 2427659"/>
                <a:gd name="connsiteX5" fmla="*/ 1443411 w 1992410"/>
                <a:gd name="connsiteY5" fmla="*/ 1504355 h 2427659"/>
                <a:gd name="connsiteX6" fmla="*/ 1426159 w 1992410"/>
                <a:gd name="connsiteY6" fmla="*/ 1883918 h 2427659"/>
                <a:gd name="connsiteX7" fmla="*/ 1521049 w 1992410"/>
                <a:gd name="connsiteY7" fmla="*/ 2194469 h 2427659"/>
                <a:gd name="connsiteX8" fmla="*/ 1055222 w 1992410"/>
                <a:gd name="connsiteY8" fmla="*/ 2228974 h 2427659"/>
                <a:gd name="connsiteX9" fmla="*/ 235713 w 1992410"/>
                <a:gd name="connsiteY9" fmla="*/ 2194469 h 2427659"/>
                <a:gd name="connsiteX10" fmla="*/ 416867 w 1992410"/>
                <a:gd name="connsiteY10" fmla="*/ 2056446 h 2427659"/>
                <a:gd name="connsiteX11" fmla="*/ 968958 w 1992410"/>
                <a:gd name="connsiteY11" fmla="*/ 1840786 h 2427659"/>
                <a:gd name="connsiteX12" fmla="*/ 822309 w 1992410"/>
                <a:gd name="connsiteY12" fmla="*/ 633088 h 2427659"/>
                <a:gd name="connsiteX13" fmla="*/ 692913 w 1992410"/>
                <a:gd name="connsiteY13" fmla="*/ 382922 h 2427659"/>
                <a:gd name="connsiteX14" fmla="*/ 727418 w 1992410"/>
                <a:gd name="connsiteY14" fmla="*/ 193140 h 2427659"/>
                <a:gd name="connsiteX15" fmla="*/ 692913 w 1992410"/>
                <a:gd name="connsiteY15" fmla="*/ 63744 h 2427659"/>
                <a:gd name="connsiteX16" fmla="*/ 572143 w 1992410"/>
                <a:gd name="connsiteY16" fmla="*/ 63744 h 2427659"/>
                <a:gd name="connsiteX17" fmla="*/ 520384 w 1992410"/>
                <a:gd name="connsiteY17" fmla="*/ 339790 h 2427659"/>
                <a:gd name="connsiteX18" fmla="*/ 546264 w 1992410"/>
                <a:gd name="connsiteY18" fmla="*/ 1495729 h 2427659"/>
                <a:gd name="connsiteX19" fmla="*/ 37305 w 1992410"/>
                <a:gd name="connsiteY19" fmla="*/ 2237601 h 2427659"/>
                <a:gd name="connsiteX20" fmla="*/ 1710830 w 1992410"/>
                <a:gd name="connsiteY20" fmla="*/ 2220348 h 2427659"/>
                <a:gd name="connsiteX21" fmla="*/ 1978249 w 1992410"/>
                <a:gd name="connsiteY21" fmla="*/ 339790 h 2427659"/>
                <a:gd name="connsiteX22" fmla="*/ 1590061 w 1992410"/>
                <a:gd name="connsiteY22" fmla="*/ 3360 h 2427659"/>
                <a:gd name="connsiteX0" fmla="*/ 1590061 w 1992410"/>
                <a:gd name="connsiteY0" fmla="*/ 2819 h 2427118"/>
                <a:gd name="connsiteX1" fmla="*/ 1443411 w 1992410"/>
                <a:gd name="connsiteY1" fmla="*/ 175347 h 2427118"/>
                <a:gd name="connsiteX2" fmla="*/ 1426158 w 1992410"/>
                <a:gd name="connsiteY2" fmla="*/ 123588 h 2427118"/>
                <a:gd name="connsiteX3" fmla="*/ 1365773 w 1992410"/>
                <a:gd name="connsiteY3" fmla="*/ 321996 h 2427118"/>
                <a:gd name="connsiteX4" fmla="*/ 1477917 w 1992410"/>
                <a:gd name="connsiteY4" fmla="*/ 623920 h 2427118"/>
                <a:gd name="connsiteX5" fmla="*/ 1607313 w 1992410"/>
                <a:gd name="connsiteY5" fmla="*/ 951724 h 2427118"/>
                <a:gd name="connsiteX6" fmla="*/ 1443411 w 1992410"/>
                <a:gd name="connsiteY6" fmla="*/ 1503814 h 2427118"/>
                <a:gd name="connsiteX7" fmla="*/ 1426159 w 1992410"/>
                <a:gd name="connsiteY7" fmla="*/ 1883377 h 2427118"/>
                <a:gd name="connsiteX8" fmla="*/ 1521049 w 1992410"/>
                <a:gd name="connsiteY8" fmla="*/ 2193928 h 2427118"/>
                <a:gd name="connsiteX9" fmla="*/ 1055222 w 1992410"/>
                <a:gd name="connsiteY9" fmla="*/ 2228433 h 2427118"/>
                <a:gd name="connsiteX10" fmla="*/ 235713 w 1992410"/>
                <a:gd name="connsiteY10" fmla="*/ 2193928 h 2427118"/>
                <a:gd name="connsiteX11" fmla="*/ 416867 w 1992410"/>
                <a:gd name="connsiteY11" fmla="*/ 2055905 h 2427118"/>
                <a:gd name="connsiteX12" fmla="*/ 968958 w 1992410"/>
                <a:gd name="connsiteY12" fmla="*/ 1840245 h 2427118"/>
                <a:gd name="connsiteX13" fmla="*/ 822309 w 1992410"/>
                <a:gd name="connsiteY13" fmla="*/ 632547 h 2427118"/>
                <a:gd name="connsiteX14" fmla="*/ 692913 w 1992410"/>
                <a:gd name="connsiteY14" fmla="*/ 382381 h 2427118"/>
                <a:gd name="connsiteX15" fmla="*/ 727418 w 1992410"/>
                <a:gd name="connsiteY15" fmla="*/ 192599 h 2427118"/>
                <a:gd name="connsiteX16" fmla="*/ 692913 w 1992410"/>
                <a:gd name="connsiteY16" fmla="*/ 63203 h 2427118"/>
                <a:gd name="connsiteX17" fmla="*/ 572143 w 1992410"/>
                <a:gd name="connsiteY17" fmla="*/ 63203 h 2427118"/>
                <a:gd name="connsiteX18" fmla="*/ 520384 w 1992410"/>
                <a:gd name="connsiteY18" fmla="*/ 339249 h 2427118"/>
                <a:gd name="connsiteX19" fmla="*/ 546264 w 1992410"/>
                <a:gd name="connsiteY19" fmla="*/ 1495188 h 2427118"/>
                <a:gd name="connsiteX20" fmla="*/ 37305 w 1992410"/>
                <a:gd name="connsiteY20" fmla="*/ 2237060 h 2427118"/>
                <a:gd name="connsiteX21" fmla="*/ 1710830 w 1992410"/>
                <a:gd name="connsiteY21" fmla="*/ 2219807 h 2427118"/>
                <a:gd name="connsiteX22" fmla="*/ 1978249 w 1992410"/>
                <a:gd name="connsiteY22" fmla="*/ 339249 h 2427118"/>
                <a:gd name="connsiteX23" fmla="*/ 1590061 w 1992410"/>
                <a:gd name="connsiteY23" fmla="*/ 2819 h 24271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692913 w 1992410"/>
                <a:gd name="connsiteY15" fmla="*/ 67803 h 2431718"/>
                <a:gd name="connsiteX16" fmla="*/ 572143 w 1992410"/>
                <a:gd name="connsiteY16" fmla="*/ 67803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692913 w 1992410"/>
                <a:gd name="connsiteY15" fmla="*/ 67803 h 2431718"/>
                <a:gd name="connsiteX16" fmla="*/ 563516 w 1992410"/>
                <a:gd name="connsiteY16" fmla="*/ 119561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10166 w 1992410"/>
                <a:gd name="connsiteY14" fmla="*/ 76429 h 2431718"/>
                <a:gd name="connsiteX15" fmla="*/ 727418 w 1992410"/>
                <a:gd name="connsiteY15" fmla="*/ 197199 h 2431718"/>
                <a:gd name="connsiteX16" fmla="*/ 563516 w 1992410"/>
                <a:gd name="connsiteY16" fmla="*/ 119561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37637 w 1992410"/>
                <a:gd name="connsiteY15" fmla="*/ 128187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2410" h="2431718">
                  <a:moveTo>
                    <a:pt x="1590061" y="7419"/>
                  </a:moveTo>
                  <a:cubicBezTo>
                    <a:pt x="1498046" y="-28524"/>
                    <a:pt x="1463539" y="74992"/>
                    <a:pt x="1426158" y="128188"/>
                  </a:cubicBezTo>
                  <a:cubicBezTo>
                    <a:pt x="1388777" y="181384"/>
                    <a:pt x="1357147" y="243207"/>
                    <a:pt x="1365773" y="326596"/>
                  </a:cubicBezTo>
                  <a:cubicBezTo>
                    <a:pt x="1374399" y="409985"/>
                    <a:pt x="1437660" y="523565"/>
                    <a:pt x="1477917" y="628520"/>
                  </a:cubicBezTo>
                  <a:cubicBezTo>
                    <a:pt x="1518174" y="733475"/>
                    <a:pt x="1613064" y="809675"/>
                    <a:pt x="1607313" y="956324"/>
                  </a:cubicBezTo>
                  <a:cubicBezTo>
                    <a:pt x="1601562" y="1102973"/>
                    <a:pt x="1473603" y="1353139"/>
                    <a:pt x="1443411" y="1508414"/>
                  </a:cubicBezTo>
                  <a:cubicBezTo>
                    <a:pt x="1413219" y="1663689"/>
                    <a:pt x="1413219" y="1772958"/>
                    <a:pt x="1426159" y="1887977"/>
                  </a:cubicBezTo>
                  <a:cubicBezTo>
                    <a:pt x="1439099" y="2002996"/>
                    <a:pt x="1582872" y="2141019"/>
                    <a:pt x="1521049" y="2198528"/>
                  </a:cubicBezTo>
                  <a:cubicBezTo>
                    <a:pt x="1459226" y="2256037"/>
                    <a:pt x="1269445" y="2233033"/>
                    <a:pt x="1055222" y="2233033"/>
                  </a:cubicBezTo>
                  <a:cubicBezTo>
                    <a:pt x="840999" y="2233033"/>
                    <a:pt x="342105" y="2227283"/>
                    <a:pt x="235713" y="2198528"/>
                  </a:cubicBezTo>
                  <a:cubicBezTo>
                    <a:pt x="129321" y="2169773"/>
                    <a:pt x="294660" y="2119452"/>
                    <a:pt x="416867" y="2060505"/>
                  </a:cubicBezTo>
                  <a:cubicBezTo>
                    <a:pt x="539074" y="2001558"/>
                    <a:pt x="901384" y="2082071"/>
                    <a:pt x="968958" y="1844845"/>
                  </a:cubicBezTo>
                  <a:cubicBezTo>
                    <a:pt x="1036532" y="1607619"/>
                    <a:pt x="868316" y="880124"/>
                    <a:pt x="822309" y="637147"/>
                  </a:cubicBezTo>
                  <a:cubicBezTo>
                    <a:pt x="776301" y="394170"/>
                    <a:pt x="715917" y="481872"/>
                    <a:pt x="692913" y="386981"/>
                  </a:cubicBezTo>
                  <a:cubicBezTo>
                    <a:pt x="669909" y="292090"/>
                    <a:pt x="731731" y="164132"/>
                    <a:pt x="684286" y="67803"/>
                  </a:cubicBezTo>
                  <a:cubicBezTo>
                    <a:pt x="662720" y="23233"/>
                    <a:pt x="564954" y="82179"/>
                    <a:pt x="537637" y="128187"/>
                  </a:cubicBezTo>
                  <a:cubicBezTo>
                    <a:pt x="510320" y="174195"/>
                    <a:pt x="518946" y="115249"/>
                    <a:pt x="520384" y="343849"/>
                  </a:cubicBezTo>
                  <a:cubicBezTo>
                    <a:pt x="521822" y="572449"/>
                    <a:pt x="626777" y="1183486"/>
                    <a:pt x="546264" y="1499788"/>
                  </a:cubicBezTo>
                  <a:cubicBezTo>
                    <a:pt x="465751" y="1816090"/>
                    <a:pt x="-156789" y="2120890"/>
                    <a:pt x="37305" y="2241660"/>
                  </a:cubicBezTo>
                  <a:cubicBezTo>
                    <a:pt x="231399" y="2362430"/>
                    <a:pt x="1377275" y="2609720"/>
                    <a:pt x="1710830" y="2224407"/>
                  </a:cubicBezTo>
                  <a:cubicBezTo>
                    <a:pt x="2044385" y="1839094"/>
                    <a:pt x="1998377" y="713347"/>
                    <a:pt x="1978249" y="343849"/>
                  </a:cubicBezTo>
                  <a:cubicBezTo>
                    <a:pt x="1958121" y="-25649"/>
                    <a:pt x="1679201" y="34736"/>
                    <a:pt x="1590061" y="7419"/>
                  </a:cubicBez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e 100"/>
            <p:cNvGrpSpPr/>
            <p:nvPr/>
          </p:nvGrpSpPr>
          <p:grpSpPr>
            <a:xfrm>
              <a:off x="890925" y="4647429"/>
              <a:ext cx="423048" cy="1251591"/>
              <a:chOff x="890925" y="4647429"/>
              <a:chExt cx="423048" cy="1251591"/>
            </a:xfrm>
          </p:grpSpPr>
          <p:cxnSp>
            <p:nvCxnSpPr>
              <p:cNvPr id="108" name="Connecteur droit avec flèche 107"/>
              <p:cNvCxnSpPr/>
              <p:nvPr/>
            </p:nvCxnSpPr>
            <p:spPr>
              <a:xfrm>
                <a:off x="915223" y="4647429"/>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p:nvPr/>
            </p:nvCxnSpPr>
            <p:spPr>
              <a:xfrm>
                <a:off x="915222" y="501011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p:cNvCxnSpPr/>
              <p:nvPr/>
            </p:nvCxnSpPr>
            <p:spPr>
              <a:xfrm>
                <a:off x="910241" y="5301208"/>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p:cNvCxnSpPr/>
              <p:nvPr/>
            </p:nvCxnSpPr>
            <p:spPr>
              <a:xfrm>
                <a:off x="890925" y="587654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p:nvPr/>
            </p:nvCxnSpPr>
            <p:spPr>
              <a:xfrm>
                <a:off x="936322" y="5592067"/>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102" name="Groupe 101"/>
            <p:cNvGrpSpPr/>
            <p:nvPr/>
          </p:nvGrpSpPr>
          <p:grpSpPr>
            <a:xfrm flipH="1">
              <a:off x="2132728" y="4653136"/>
              <a:ext cx="423048" cy="1251591"/>
              <a:chOff x="890925" y="4647429"/>
              <a:chExt cx="423048" cy="1251591"/>
            </a:xfrm>
          </p:grpSpPr>
          <p:cxnSp>
            <p:nvCxnSpPr>
              <p:cNvPr id="103" name="Connecteur droit avec flèche 102"/>
              <p:cNvCxnSpPr/>
              <p:nvPr/>
            </p:nvCxnSpPr>
            <p:spPr>
              <a:xfrm>
                <a:off x="915223" y="4647429"/>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a:off x="915222" y="501011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a:off x="910241" y="5301208"/>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a:off x="890925" y="587654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a:off x="936322" y="5592067"/>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grpSp>
        <p:nvGrpSpPr>
          <p:cNvPr id="123" name="Groupe 122"/>
          <p:cNvGrpSpPr/>
          <p:nvPr/>
        </p:nvGrpSpPr>
        <p:grpSpPr>
          <a:xfrm>
            <a:off x="912448" y="4077072"/>
            <a:ext cx="1287199" cy="2304256"/>
            <a:chOff x="549291" y="2810650"/>
            <a:chExt cx="2006485" cy="3693945"/>
          </a:xfrm>
        </p:grpSpPr>
        <p:grpSp>
          <p:nvGrpSpPr>
            <p:cNvPr id="124" name="Groupe 123"/>
            <p:cNvGrpSpPr/>
            <p:nvPr/>
          </p:nvGrpSpPr>
          <p:grpSpPr>
            <a:xfrm>
              <a:off x="1543921" y="5753418"/>
              <a:ext cx="409554" cy="145602"/>
              <a:chOff x="7021142" y="4001343"/>
              <a:chExt cx="536851" cy="363860"/>
            </a:xfrm>
            <a:solidFill>
              <a:schemeClr val="tx2">
                <a:lumMod val="60000"/>
                <a:lumOff val="40000"/>
              </a:schemeClr>
            </a:solidFill>
          </p:grpSpPr>
          <p:pic>
            <p:nvPicPr>
              <p:cNvPr id="148" name="Picture 2" descr="C:\Users\darty\Dropbox\dossiers communs 2 ordinateurs\compression Vasculab\anatomie M Inf\cheville.jpg"/>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15000"/>
                        </a14:imgEffect>
                      </a14:imgLayer>
                    </a14:imgProps>
                  </a:ext>
                  <a:ext uri="{28A0092B-C50C-407E-A947-70E740481C1C}">
                    <a14:useLocalDpi xmlns:a14="http://schemas.microsoft.com/office/drawing/2010/main" xmlns="" val="0"/>
                  </a:ext>
                </a:extLst>
              </a:blip>
              <a:srcRect l="34602" t="14217" r="37260" b="58833"/>
              <a:stretch/>
            </p:blipFill>
            <p:spPr bwMode="auto">
              <a:xfrm rot="16200000">
                <a:off x="7107702" y="3916014"/>
                <a:ext cx="361827" cy="534947"/>
              </a:xfrm>
              <a:prstGeom prst="rect">
                <a:avLst/>
              </a:prstGeom>
              <a:grpFill/>
              <a:scene3d>
                <a:camera prst="orthographicFront">
                  <a:rot lat="10800000" lon="0" rev="0"/>
                </a:camera>
                <a:lightRig rig="threePt" dir="t"/>
              </a:scene3d>
              <a:extLst/>
            </p:spPr>
          </p:pic>
          <p:sp>
            <p:nvSpPr>
              <p:cNvPr id="149" name="Forme libre 148"/>
              <p:cNvSpPr/>
              <p:nvPr/>
            </p:nvSpPr>
            <p:spPr>
              <a:xfrm>
                <a:off x="7022012" y="4001343"/>
                <a:ext cx="535981" cy="363860"/>
              </a:xfrm>
              <a:custGeom>
                <a:avLst/>
                <a:gdLst>
                  <a:gd name="connsiteX0" fmla="*/ 909976 w 2380688"/>
                  <a:gd name="connsiteY0" fmla="*/ 134354 h 2065975"/>
                  <a:gd name="connsiteX1" fmla="*/ 548026 w 2380688"/>
                  <a:gd name="connsiteY1" fmla="*/ 324854 h 2065975"/>
                  <a:gd name="connsiteX2" fmla="*/ 287676 w 2380688"/>
                  <a:gd name="connsiteY2" fmla="*/ 712204 h 2065975"/>
                  <a:gd name="connsiteX3" fmla="*/ 262276 w 2380688"/>
                  <a:gd name="connsiteY3" fmla="*/ 1334504 h 2065975"/>
                  <a:gd name="connsiteX4" fmla="*/ 808376 w 2380688"/>
                  <a:gd name="connsiteY4" fmla="*/ 1817104 h 2065975"/>
                  <a:gd name="connsiteX5" fmla="*/ 1925976 w 2380688"/>
                  <a:gd name="connsiteY5" fmla="*/ 1563104 h 2065975"/>
                  <a:gd name="connsiteX6" fmla="*/ 2211726 w 2380688"/>
                  <a:gd name="connsiteY6" fmla="*/ 858254 h 2065975"/>
                  <a:gd name="connsiteX7" fmla="*/ 1938676 w 2380688"/>
                  <a:gd name="connsiteY7" fmla="*/ 280404 h 2065975"/>
                  <a:gd name="connsiteX8" fmla="*/ 1487826 w 2380688"/>
                  <a:gd name="connsiteY8" fmla="*/ 134354 h 2065975"/>
                  <a:gd name="connsiteX9" fmla="*/ 1621176 w 2380688"/>
                  <a:gd name="connsiteY9" fmla="*/ 140704 h 2065975"/>
                  <a:gd name="connsiteX10" fmla="*/ 2218076 w 2380688"/>
                  <a:gd name="connsiteY10" fmla="*/ 147054 h 2065975"/>
                  <a:gd name="connsiteX11" fmla="*/ 2199026 w 2380688"/>
                  <a:gd name="connsiteY11" fmla="*/ 1848854 h 2065975"/>
                  <a:gd name="connsiteX12" fmla="*/ 173376 w 2380688"/>
                  <a:gd name="connsiteY12" fmla="*/ 1855204 h 2065975"/>
                  <a:gd name="connsiteX13" fmla="*/ 192426 w 2380688"/>
                  <a:gd name="connsiteY13" fmla="*/ 134354 h 2065975"/>
                  <a:gd name="connsiteX14" fmla="*/ 909976 w 2380688"/>
                  <a:gd name="connsiteY14" fmla="*/ 134354 h 2065975"/>
                  <a:gd name="connsiteX0" fmla="*/ 909976 w 2380688"/>
                  <a:gd name="connsiteY0" fmla="*/ 134354 h 1855204"/>
                  <a:gd name="connsiteX1" fmla="*/ 548026 w 2380688"/>
                  <a:gd name="connsiteY1" fmla="*/ 324854 h 1855204"/>
                  <a:gd name="connsiteX2" fmla="*/ 287676 w 2380688"/>
                  <a:gd name="connsiteY2" fmla="*/ 712204 h 1855204"/>
                  <a:gd name="connsiteX3" fmla="*/ 262276 w 2380688"/>
                  <a:gd name="connsiteY3" fmla="*/ 1334504 h 1855204"/>
                  <a:gd name="connsiteX4" fmla="*/ 808376 w 2380688"/>
                  <a:gd name="connsiteY4" fmla="*/ 1817104 h 1855204"/>
                  <a:gd name="connsiteX5" fmla="*/ 1925976 w 2380688"/>
                  <a:gd name="connsiteY5" fmla="*/ 1563104 h 1855204"/>
                  <a:gd name="connsiteX6" fmla="*/ 2211726 w 2380688"/>
                  <a:gd name="connsiteY6" fmla="*/ 858254 h 1855204"/>
                  <a:gd name="connsiteX7" fmla="*/ 1938676 w 2380688"/>
                  <a:gd name="connsiteY7" fmla="*/ 280404 h 1855204"/>
                  <a:gd name="connsiteX8" fmla="*/ 1487826 w 2380688"/>
                  <a:gd name="connsiteY8" fmla="*/ 134354 h 1855204"/>
                  <a:gd name="connsiteX9" fmla="*/ 1621176 w 2380688"/>
                  <a:gd name="connsiteY9" fmla="*/ 140704 h 1855204"/>
                  <a:gd name="connsiteX10" fmla="*/ 2218076 w 2380688"/>
                  <a:gd name="connsiteY10" fmla="*/ 147054 h 1855204"/>
                  <a:gd name="connsiteX11" fmla="*/ 2199026 w 2380688"/>
                  <a:gd name="connsiteY11" fmla="*/ 1848854 h 1855204"/>
                  <a:gd name="connsiteX12" fmla="*/ 173376 w 2380688"/>
                  <a:gd name="connsiteY12" fmla="*/ 1855204 h 1855204"/>
                  <a:gd name="connsiteX13" fmla="*/ 192426 w 2380688"/>
                  <a:gd name="connsiteY13" fmla="*/ 134354 h 1855204"/>
                  <a:gd name="connsiteX14" fmla="*/ 909976 w 2380688"/>
                  <a:gd name="connsiteY14" fmla="*/ 134354 h 1855204"/>
                  <a:gd name="connsiteX0" fmla="*/ 736600 w 2207312"/>
                  <a:gd name="connsiteY0" fmla="*/ 134354 h 1855204"/>
                  <a:gd name="connsiteX1" fmla="*/ 374650 w 2207312"/>
                  <a:gd name="connsiteY1" fmla="*/ 324854 h 1855204"/>
                  <a:gd name="connsiteX2" fmla="*/ 114300 w 2207312"/>
                  <a:gd name="connsiteY2" fmla="*/ 712204 h 1855204"/>
                  <a:gd name="connsiteX3" fmla="*/ 88900 w 2207312"/>
                  <a:gd name="connsiteY3" fmla="*/ 1334504 h 1855204"/>
                  <a:gd name="connsiteX4" fmla="*/ 635000 w 2207312"/>
                  <a:gd name="connsiteY4" fmla="*/ 1817104 h 1855204"/>
                  <a:gd name="connsiteX5" fmla="*/ 1752600 w 2207312"/>
                  <a:gd name="connsiteY5" fmla="*/ 1563104 h 1855204"/>
                  <a:gd name="connsiteX6" fmla="*/ 2038350 w 2207312"/>
                  <a:gd name="connsiteY6" fmla="*/ 858254 h 1855204"/>
                  <a:gd name="connsiteX7" fmla="*/ 1765300 w 2207312"/>
                  <a:gd name="connsiteY7" fmla="*/ 280404 h 1855204"/>
                  <a:gd name="connsiteX8" fmla="*/ 1314450 w 2207312"/>
                  <a:gd name="connsiteY8" fmla="*/ 134354 h 1855204"/>
                  <a:gd name="connsiteX9" fmla="*/ 1447800 w 2207312"/>
                  <a:gd name="connsiteY9" fmla="*/ 140704 h 1855204"/>
                  <a:gd name="connsiteX10" fmla="*/ 2044700 w 2207312"/>
                  <a:gd name="connsiteY10" fmla="*/ 147054 h 1855204"/>
                  <a:gd name="connsiteX11" fmla="*/ 2025650 w 2207312"/>
                  <a:gd name="connsiteY11" fmla="*/ 1848854 h 1855204"/>
                  <a:gd name="connsiteX12" fmla="*/ 0 w 2207312"/>
                  <a:gd name="connsiteY12" fmla="*/ 1855204 h 1855204"/>
                  <a:gd name="connsiteX13" fmla="*/ 19050 w 2207312"/>
                  <a:gd name="connsiteY13" fmla="*/ 134354 h 1855204"/>
                  <a:gd name="connsiteX14" fmla="*/ 736600 w 2207312"/>
                  <a:gd name="connsiteY14" fmla="*/ 134354 h 1855204"/>
                  <a:gd name="connsiteX0" fmla="*/ 736600 w 2044700"/>
                  <a:gd name="connsiteY0" fmla="*/ 134354 h 1855204"/>
                  <a:gd name="connsiteX1" fmla="*/ 374650 w 2044700"/>
                  <a:gd name="connsiteY1" fmla="*/ 324854 h 1855204"/>
                  <a:gd name="connsiteX2" fmla="*/ 114300 w 2044700"/>
                  <a:gd name="connsiteY2" fmla="*/ 712204 h 1855204"/>
                  <a:gd name="connsiteX3" fmla="*/ 88900 w 2044700"/>
                  <a:gd name="connsiteY3" fmla="*/ 1334504 h 1855204"/>
                  <a:gd name="connsiteX4" fmla="*/ 635000 w 2044700"/>
                  <a:gd name="connsiteY4" fmla="*/ 1817104 h 1855204"/>
                  <a:gd name="connsiteX5" fmla="*/ 1752600 w 2044700"/>
                  <a:gd name="connsiteY5" fmla="*/ 1563104 h 1855204"/>
                  <a:gd name="connsiteX6" fmla="*/ 2038350 w 2044700"/>
                  <a:gd name="connsiteY6" fmla="*/ 858254 h 1855204"/>
                  <a:gd name="connsiteX7" fmla="*/ 1765300 w 2044700"/>
                  <a:gd name="connsiteY7" fmla="*/ 280404 h 1855204"/>
                  <a:gd name="connsiteX8" fmla="*/ 1314450 w 2044700"/>
                  <a:gd name="connsiteY8" fmla="*/ 134354 h 1855204"/>
                  <a:gd name="connsiteX9" fmla="*/ 1447800 w 2044700"/>
                  <a:gd name="connsiteY9" fmla="*/ 140704 h 1855204"/>
                  <a:gd name="connsiteX10" fmla="*/ 2044700 w 2044700"/>
                  <a:gd name="connsiteY10" fmla="*/ 147054 h 1855204"/>
                  <a:gd name="connsiteX11" fmla="*/ 2025650 w 2044700"/>
                  <a:gd name="connsiteY11" fmla="*/ 1848854 h 1855204"/>
                  <a:gd name="connsiteX12" fmla="*/ 0 w 2044700"/>
                  <a:gd name="connsiteY12" fmla="*/ 1855204 h 1855204"/>
                  <a:gd name="connsiteX13" fmla="*/ 19050 w 2044700"/>
                  <a:gd name="connsiteY13" fmla="*/ 134354 h 1855204"/>
                  <a:gd name="connsiteX14" fmla="*/ 736600 w 2044700"/>
                  <a:gd name="connsiteY14" fmla="*/ 134354 h 1855204"/>
                  <a:gd name="connsiteX0" fmla="*/ 736600 w 2044700"/>
                  <a:gd name="connsiteY0" fmla="*/ 115018 h 1835868"/>
                  <a:gd name="connsiteX1" fmla="*/ 374650 w 2044700"/>
                  <a:gd name="connsiteY1" fmla="*/ 305518 h 1835868"/>
                  <a:gd name="connsiteX2" fmla="*/ 114300 w 2044700"/>
                  <a:gd name="connsiteY2" fmla="*/ 692868 h 1835868"/>
                  <a:gd name="connsiteX3" fmla="*/ 88900 w 2044700"/>
                  <a:gd name="connsiteY3" fmla="*/ 1315168 h 1835868"/>
                  <a:gd name="connsiteX4" fmla="*/ 635000 w 2044700"/>
                  <a:gd name="connsiteY4" fmla="*/ 1797768 h 1835868"/>
                  <a:gd name="connsiteX5" fmla="*/ 1752600 w 2044700"/>
                  <a:gd name="connsiteY5" fmla="*/ 1543768 h 1835868"/>
                  <a:gd name="connsiteX6" fmla="*/ 2038350 w 2044700"/>
                  <a:gd name="connsiteY6" fmla="*/ 838918 h 1835868"/>
                  <a:gd name="connsiteX7" fmla="*/ 1765300 w 2044700"/>
                  <a:gd name="connsiteY7" fmla="*/ 261068 h 1835868"/>
                  <a:gd name="connsiteX8" fmla="*/ 1314450 w 2044700"/>
                  <a:gd name="connsiteY8" fmla="*/ 115018 h 1835868"/>
                  <a:gd name="connsiteX9" fmla="*/ 1447800 w 2044700"/>
                  <a:gd name="connsiteY9" fmla="*/ 121368 h 1835868"/>
                  <a:gd name="connsiteX10" fmla="*/ 2044700 w 2044700"/>
                  <a:gd name="connsiteY10" fmla="*/ 127718 h 1835868"/>
                  <a:gd name="connsiteX11" fmla="*/ 2025650 w 2044700"/>
                  <a:gd name="connsiteY11" fmla="*/ 1829518 h 1835868"/>
                  <a:gd name="connsiteX12" fmla="*/ 0 w 2044700"/>
                  <a:gd name="connsiteY12" fmla="*/ 1835868 h 1835868"/>
                  <a:gd name="connsiteX13" fmla="*/ 19050 w 2044700"/>
                  <a:gd name="connsiteY13" fmla="*/ 115018 h 1835868"/>
                  <a:gd name="connsiteX14" fmla="*/ 736600 w 2044700"/>
                  <a:gd name="connsiteY14" fmla="*/ 115018 h 1835868"/>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52600 w 2044700"/>
                  <a:gd name="connsiteY5" fmla="*/ 14376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165100 w 2044700"/>
                  <a:gd name="connsiteY3" fmla="*/ 12471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84261"/>
                  <a:gd name="connsiteY0" fmla="*/ 116700 h 1837550"/>
                  <a:gd name="connsiteX1" fmla="*/ 374650 w 2084261"/>
                  <a:gd name="connsiteY1" fmla="*/ 307200 h 1837550"/>
                  <a:gd name="connsiteX2" fmla="*/ 114300 w 2084261"/>
                  <a:gd name="connsiteY2" fmla="*/ 694550 h 1837550"/>
                  <a:gd name="connsiteX3" fmla="*/ 165100 w 2084261"/>
                  <a:gd name="connsiteY3" fmla="*/ 1354950 h 1837550"/>
                  <a:gd name="connsiteX4" fmla="*/ 635000 w 2084261"/>
                  <a:gd name="connsiteY4" fmla="*/ 1799450 h 1837550"/>
                  <a:gd name="connsiteX5" fmla="*/ 1733550 w 2084261"/>
                  <a:gd name="connsiteY5" fmla="*/ 1507350 h 1837550"/>
                  <a:gd name="connsiteX6" fmla="*/ 2038350 w 2084261"/>
                  <a:gd name="connsiteY6" fmla="*/ 840600 h 1837550"/>
                  <a:gd name="connsiteX7" fmla="*/ 1765300 w 2084261"/>
                  <a:gd name="connsiteY7" fmla="*/ 262750 h 1837550"/>
                  <a:gd name="connsiteX8" fmla="*/ 1314450 w 2084261"/>
                  <a:gd name="connsiteY8" fmla="*/ 116700 h 1837550"/>
                  <a:gd name="connsiteX9" fmla="*/ 1447800 w 2084261"/>
                  <a:gd name="connsiteY9" fmla="*/ 116700 h 1837550"/>
                  <a:gd name="connsiteX10" fmla="*/ 2044700 w 2084261"/>
                  <a:gd name="connsiteY10" fmla="*/ 129400 h 1837550"/>
                  <a:gd name="connsiteX11" fmla="*/ 2025650 w 2084261"/>
                  <a:gd name="connsiteY11" fmla="*/ 1831200 h 1837550"/>
                  <a:gd name="connsiteX12" fmla="*/ 0 w 2084261"/>
                  <a:gd name="connsiteY12" fmla="*/ 1837550 h 1837550"/>
                  <a:gd name="connsiteX13" fmla="*/ 19050 w 2084261"/>
                  <a:gd name="connsiteY13" fmla="*/ 116700 h 1837550"/>
                  <a:gd name="connsiteX14" fmla="*/ 736600 w 2084261"/>
                  <a:gd name="connsiteY14" fmla="*/ 116700 h 1837550"/>
                  <a:gd name="connsiteX0" fmla="*/ 736600 w 2084261"/>
                  <a:gd name="connsiteY0" fmla="*/ 10819 h 1731669"/>
                  <a:gd name="connsiteX1" fmla="*/ 374650 w 2084261"/>
                  <a:gd name="connsiteY1" fmla="*/ 201319 h 1731669"/>
                  <a:gd name="connsiteX2" fmla="*/ 114300 w 2084261"/>
                  <a:gd name="connsiteY2" fmla="*/ 588669 h 1731669"/>
                  <a:gd name="connsiteX3" fmla="*/ 165100 w 2084261"/>
                  <a:gd name="connsiteY3" fmla="*/ 1249069 h 1731669"/>
                  <a:gd name="connsiteX4" fmla="*/ 635000 w 2084261"/>
                  <a:gd name="connsiteY4" fmla="*/ 1693569 h 1731669"/>
                  <a:gd name="connsiteX5" fmla="*/ 1733550 w 2084261"/>
                  <a:gd name="connsiteY5" fmla="*/ 1401469 h 1731669"/>
                  <a:gd name="connsiteX6" fmla="*/ 2038350 w 2084261"/>
                  <a:gd name="connsiteY6" fmla="*/ 734719 h 1731669"/>
                  <a:gd name="connsiteX7" fmla="*/ 1765300 w 2084261"/>
                  <a:gd name="connsiteY7" fmla="*/ 156869 h 1731669"/>
                  <a:gd name="connsiteX8" fmla="*/ 1314450 w 2084261"/>
                  <a:gd name="connsiteY8" fmla="*/ 10819 h 1731669"/>
                  <a:gd name="connsiteX9" fmla="*/ 1447800 w 2084261"/>
                  <a:gd name="connsiteY9" fmla="*/ 10819 h 1731669"/>
                  <a:gd name="connsiteX10" fmla="*/ 2044700 w 2084261"/>
                  <a:gd name="connsiteY10" fmla="*/ 23519 h 1731669"/>
                  <a:gd name="connsiteX11" fmla="*/ 2025650 w 2084261"/>
                  <a:gd name="connsiteY11" fmla="*/ 1725319 h 1731669"/>
                  <a:gd name="connsiteX12" fmla="*/ 0 w 2084261"/>
                  <a:gd name="connsiteY12" fmla="*/ 1731669 h 1731669"/>
                  <a:gd name="connsiteX13" fmla="*/ 19050 w 2084261"/>
                  <a:gd name="connsiteY13" fmla="*/ 10819 h 1731669"/>
                  <a:gd name="connsiteX14" fmla="*/ 736600 w 2084261"/>
                  <a:gd name="connsiteY14" fmla="*/ 10819 h 1731669"/>
                  <a:gd name="connsiteX0" fmla="*/ 736600 w 2212758"/>
                  <a:gd name="connsiteY0" fmla="*/ 11057 h 1853744"/>
                  <a:gd name="connsiteX1" fmla="*/ 374650 w 2212758"/>
                  <a:gd name="connsiteY1" fmla="*/ 201557 h 1853744"/>
                  <a:gd name="connsiteX2" fmla="*/ 114300 w 2212758"/>
                  <a:gd name="connsiteY2" fmla="*/ 588907 h 1853744"/>
                  <a:gd name="connsiteX3" fmla="*/ 165100 w 2212758"/>
                  <a:gd name="connsiteY3" fmla="*/ 1249307 h 1853744"/>
                  <a:gd name="connsiteX4" fmla="*/ 635000 w 2212758"/>
                  <a:gd name="connsiteY4" fmla="*/ 1693807 h 1853744"/>
                  <a:gd name="connsiteX5" fmla="*/ 1733550 w 2212758"/>
                  <a:gd name="connsiteY5" fmla="*/ 1401707 h 1853744"/>
                  <a:gd name="connsiteX6" fmla="*/ 2038350 w 2212758"/>
                  <a:gd name="connsiteY6" fmla="*/ 734957 h 1853744"/>
                  <a:gd name="connsiteX7" fmla="*/ 1765300 w 2212758"/>
                  <a:gd name="connsiteY7" fmla="*/ 157107 h 1853744"/>
                  <a:gd name="connsiteX8" fmla="*/ 1314450 w 2212758"/>
                  <a:gd name="connsiteY8" fmla="*/ 11057 h 1853744"/>
                  <a:gd name="connsiteX9" fmla="*/ 1447800 w 2212758"/>
                  <a:gd name="connsiteY9" fmla="*/ 11057 h 1853744"/>
                  <a:gd name="connsiteX10" fmla="*/ 2057400 w 2212758"/>
                  <a:gd name="connsiteY10" fmla="*/ 17407 h 1853744"/>
                  <a:gd name="connsiteX11" fmla="*/ 2025650 w 2212758"/>
                  <a:gd name="connsiteY11" fmla="*/ 1725557 h 1853744"/>
                  <a:gd name="connsiteX12" fmla="*/ 0 w 2212758"/>
                  <a:gd name="connsiteY12" fmla="*/ 1731907 h 1853744"/>
                  <a:gd name="connsiteX13" fmla="*/ 19050 w 2212758"/>
                  <a:gd name="connsiteY13" fmla="*/ 11057 h 1853744"/>
                  <a:gd name="connsiteX14" fmla="*/ 736600 w 2212758"/>
                  <a:gd name="connsiteY14" fmla="*/ 11057 h 1853744"/>
                  <a:gd name="connsiteX0" fmla="*/ 736600 w 2057400"/>
                  <a:gd name="connsiteY0" fmla="*/ 11057 h 1853744"/>
                  <a:gd name="connsiteX1" fmla="*/ 374650 w 2057400"/>
                  <a:gd name="connsiteY1" fmla="*/ 201557 h 1853744"/>
                  <a:gd name="connsiteX2" fmla="*/ 114300 w 2057400"/>
                  <a:gd name="connsiteY2" fmla="*/ 588907 h 1853744"/>
                  <a:gd name="connsiteX3" fmla="*/ 165100 w 2057400"/>
                  <a:gd name="connsiteY3" fmla="*/ 1249307 h 1853744"/>
                  <a:gd name="connsiteX4" fmla="*/ 635000 w 2057400"/>
                  <a:gd name="connsiteY4" fmla="*/ 1693807 h 1853744"/>
                  <a:gd name="connsiteX5" fmla="*/ 1733550 w 2057400"/>
                  <a:gd name="connsiteY5" fmla="*/ 1401707 h 1853744"/>
                  <a:gd name="connsiteX6" fmla="*/ 2038350 w 2057400"/>
                  <a:gd name="connsiteY6" fmla="*/ 734957 h 1853744"/>
                  <a:gd name="connsiteX7" fmla="*/ 1765300 w 2057400"/>
                  <a:gd name="connsiteY7" fmla="*/ 157107 h 1853744"/>
                  <a:gd name="connsiteX8" fmla="*/ 1314450 w 2057400"/>
                  <a:gd name="connsiteY8" fmla="*/ 11057 h 1853744"/>
                  <a:gd name="connsiteX9" fmla="*/ 1447800 w 2057400"/>
                  <a:gd name="connsiteY9" fmla="*/ 11057 h 1853744"/>
                  <a:gd name="connsiteX10" fmla="*/ 2057400 w 2057400"/>
                  <a:gd name="connsiteY10" fmla="*/ 17407 h 1853744"/>
                  <a:gd name="connsiteX11" fmla="*/ 2025650 w 2057400"/>
                  <a:gd name="connsiteY11" fmla="*/ 1725557 h 1853744"/>
                  <a:gd name="connsiteX12" fmla="*/ 0 w 2057400"/>
                  <a:gd name="connsiteY12" fmla="*/ 1731907 h 1853744"/>
                  <a:gd name="connsiteX13" fmla="*/ 19050 w 2057400"/>
                  <a:gd name="connsiteY13" fmla="*/ 11057 h 1853744"/>
                  <a:gd name="connsiteX14" fmla="*/ 736600 w 2057400"/>
                  <a:gd name="connsiteY14" fmla="*/ 11057 h 1853744"/>
                  <a:gd name="connsiteX0" fmla="*/ 736600 w 2057400"/>
                  <a:gd name="connsiteY0" fmla="*/ 11057 h 1731907"/>
                  <a:gd name="connsiteX1" fmla="*/ 374650 w 2057400"/>
                  <a:gd name="connsiteY1" fmla="*/ 201557 h 1731907"/>
                  <a:gd name="connsiteX2" fmla="*/ 114300 w 2057400"/>
                  <a:gd name="connsiteY2" fmla="*/ 588907 h 1731907"/>
                  <a:gd name="connsiteX3" fmla="*/ 165100 w 2057400"/>
                  <a:gd name="connsiteY3" fmla="*/ 1249307 h 1731907"/>
                  <a:gd name="connsiteX4" fmla="*/ 635000 w 2057400"/>
                  <a:gd name="connsiteY4" fmla="*/ 1693807 h 1731907"/>
                  <a:gd name="connsiteX5" fmla="*/ 1733550 w 2057400"/>
                  <a:gd name="connsiteY5" fmla="*/ 1401707 h 1731907"/>
                  <a:gd name="connsiteX6" fmla="*/ 2038350 w 2057400"/>
                  <a:gd name="connsiteY6" fmla="*/ 734957 h 1731907"/>
                  <a:gd name="connsiteX7" fmla="*/ 1765300 w 2057400"/>
                  <a:gd name="connsiteY7" fmla="*/ 157107 h 1731907"/>
                  <a:gd name="connsiteX8" fmla="*/ 1314450 w 2057400"/>
                  <a:gd name="connsiteY8" fmla="*/ 11057 h 1731907"/>
                  <a:gd name="connsiteX9" fmla="*/ 1447800 w 2057400"/>
                  <a:gd name="connsiteY9" fmla="*/ 11057 h 1731907"/>
                  <a:gd name="connsiteX10" fmla="*/ 2057400 w 2057400"/>
                  <a:gd name="connsiteY10" fmla="*/ 17407 h 1731907"/>
                  <a:gd name="connsiteX11" fmla="*/ 2025650 w 2057400"/>
                  <a:gd name="connsiteY11" fmla="*/ 1725557 h 1731907"/>
                  <a:gd name="connsiteX12" fmla="*/ 0 w 2057400"/>
                  <a:gd name="connsiteY12" fmla="*/ 1731907 h 1731907"/>
                  <a:gd name="connsiteX13" fmla="*/ 19050 w 2057400"/>
                  <a:gd name="connsiteY13" fmla="*/ 11057 h 1731907"/>
                  <a:gd name="connsiteX14" fmla="*/ 736600 w 2057400"/>
                  <a:gd name="connsiteY14" fmla="*/ 11057 h 1731907"/>
                  <a:gd name="connsiteX0" fmla="*/ 736600 w 2182446"/>
                  <a:gd name="connsiteY0" fmla="*/ 12700 h 1856798"/>
                  <a:gd name="connsiteX1" fmla="*/ 374650 w 2182446"/>
                  <a:gd name="connsiteY1" fmla="*/ 203200 h 1856798"/>
                  <a:gd name="connsiteX2" fmla="*/ 114300 w 2182446"/>
                  <a:gd name="connsiteY2" fmla="*/ 590550 h 1856798"/>
                  <a:gd name="connsiteX3" fmla="*/ 165100 w 2182446"/>
                  <a:gd name="connsiteY3" fmla="*/ 1250950 h 1856798"/>
                  <a:gd name="connsiteX4" fmla="*/ 635000 w 2182446"/>
                  <a:gd name="connsiteY4" fmla="*/ 1695450 h 1856798"/>
                  <a:gd name="connsiteX5" fmla="*/ 1733550 w 2182446"/>
                  <a:gd name="connsiteY5" fmla="*/ 1403350 h 1856798"/>
                  <a:gd name="connsiteX6" fmla="*/ 2038350 w 2182446"/>
                  <a:gd name="connsiteY6" fmla="*/ 736600 h 1856798"/>
                  <a:gd name="connsiteX7" fmla="*/ 1765300 w 2182446"/>
                  <a:gd name="connsiteY7" fmla="*/ 158750 h 1856798"/>
                  <a:gd name="connsiteX8" fmla="*/ 1314450 w 2182446"/>
                  <a:gd name="connsiteY8" fmla="*/ 12700 h 1856798"/>
                  <a:gd name="connsiteX9" fmla="*/ 1447800 w 2182446"/>
                  <a:gd name="connsiteY9" fmla="*/ 12700 h 1856798"/>
                  <a:gd name="connsiteX10" fmla="*/ 2051050 w 2182446"/>
                  <a:gd name="connsiteY10" fmla="*/ 0 h 1856798"/>
                  <a:gd name="connsiteX11" fmla="*/ 2025650 w 2182446"/>
                  <a:gd name="connsiteY11" fmla="*/ 1727200 h 1856798"/>
                  <a:gd name="connsiteX12" fmla="*/ 0 w 2182446"/>
                  <a:gd name="connsiteY12" fmla="*/ 1733550 h 1856798"/>
                  <a:gd name="connsiteX13" fmla="*/ 19050 w 2182446"/>
                  <a:gd name="connsiteY13" fmla="*/ 12700 h 1856798"/>
                  <a:gd name="connsiteX14" fmla="*/ 736600 w 2182446"/>
                  <a:gd name="connsiteY14" fmla="*/ 12700 h 1856798"/>
                  <a:gd name="connsiteX0" fmla="*/ 736600 w 2051050"/>
                  <a:gd name="connsiteY0" fmla="*/ 12700 h 1856798"/>
                  <a:gd name="connsiteX1" fmla="*/ 374650 w 2051050"/>
                  <a:gd name="connsiteY1" fmla="*/ 203200 h 1856798"/>
                  <a:gd name="connsiteX2" fmla="*/ 114300 w 2051050"/>
                  <a:gd name="connsiteY2" fmla="*/ 590550 h 1856798"/>
                  <a:gd name="connsiteX3" fmla="*/ 165100 w 2051050"/>
                  <a:gd name="connsiteY3" fmla="*/ 1250950 h 1856798"/>
                  <a:gd name="connsiteX4" fmla="*/ 635000 w 2051050"/>
                  <a:gd name="connsiteY4" fmla="*/ 1695450 h 1856798"/>
                  <a:gd name="connsiteX5" fmla="*/ 1733550 w 2051050"/>
                  <a:gd name="connsiteY5" fmla="*/ 1403350 h 1856798"/>
                  <a:gd name="connsiteX6" fmla="*/ 2038350 w 2051050"/>
                  <a:gd name="connsiteY6" fmla="*/ 736600 h 1856798"/>
                  <a:gd name="connsiteX7" fmla="*/ 1765300 w 2051050"/>
                  <a:gd name="connsiteY7" fmla="*/ 158750 h 1856798"/>
                  <a:gd name="connsiteX8" fmla="*/ 1314450 w 2051050"/>
                  <a:gd name="connsiteY8" fmla="*/ 12700 h 1856798"/>
                  <a:gd name="connsiteX9" fmla="*/ 1447800 w 2051050"/>
                  <a:gd name="connsiteY9" fmla="*/ 12700 h 1856798"/>
                  <a:gd name="connsiteX10" fmla="*/ 2051050 w 2051050"/>
                  <a:gd name="connsiteY10" fmla="*/ 0 h 1856798"/>
                  <a:gd name="connsiteX11" fmla="*/ 2025650 w 2051050"/>
                  <a:gd name="connsiteY11" fmla="*/ 1727200 h 1856798"/>
                  <a:gd name="connsiteX12" fmla="*/ 0 w 2051050"/>
                  <a:gd name="connsiteY12" fmla="*/ 1733550 h 1856798"/>
                  <a:gd name="connsiteX13" fmla="*/ 19050 w 2051050"/>
                  <a:gd name="connsiteY13" fmla="*/ 12700 h 1856798"/>
                  <a:gd name="connsiteX14" fmla="*/ 736600 w 2051050"/>
                  <a:gd name="connsiteY14" fmla="*/ 12700 h 1856798"/>
                  <a:gd name="connsiteX0" fmla="*/ 736600 w 2051050"/>
                  <a:gd name="connsiteY0" fmla="*/ 12700 h 1733550"/>
                  <a:gd name="connsiteX1" fmla="*/ 374650 w 2051050"/>
                  <a:gd name="connsiteY1" fmla="*/ 203200 h 1733550"/>
                  <a:gd name="connsiteX2" fmla="*/ 114300 w 2051050"/>
                  <a:gd name="connsiteY2" fmla="*/ 590550 h 1733550"/>
                  <a:gd name="connsiteX3" fmla="*/ 165100 w 2051050"/>
                  <a:gd name="connsiteY3" fmla="*/ 1250950 h 1733550"/>
                  <a:gd name="connsiteX4" fmla="*/ 635000 w 2051050"/>
                  <a:gd name="connsiteY4" fmla="*/ 1695450 h 1733550"/>
                  <a:gd name="connsiteX5" fmla="*/ 1733550 w 2051050"/>
                  <a:gd name="connsiteY5" fmla="*/ 1403350 h 1733550"/>
                  <a:gd name="connsiteX6" fmla="*/ 2038350 w 2051050"/>
                  <a:gd name="connsiteY6" fmla="*/ 736600 h 1733550"/>
                  <a:gd name="connsiteX7" fmla="*/ 1765300 w 2051050"/>
                  <a:gd name="connsiteY7" fmla="*/ 158750 h 1733550"/>
                  <a:gd name="connsiteX8" fmla="*/ 1314450 w 2051050"/>
                  <a:gd name="connsiteY8" fmla="*/ 12700 h 1733550"/>
                  <a:gd name="connsiteX9" fmla="*/ 1447800 w 2051050"/>
                  <a:gd name="connsiteY9" fmla="*/ 12700 h 1733550"/>
                  <a:gd name="connsiteX10" fmla="*/ 2051050 w 2051050"/>
                  <a:gd name="connsiteY10" fmla="*/ 0 h 1733550"/>
                  <a:gd name="connsiteX11" fmla="*/ 2025650 w 2051050"/>
                  <a:gd name="connsiteY11" fmla="*/ 1727200 h 1733550"/>
                  <a:gd name="connsiteX12" fmla="*/ 0 w 2051050"/>
                  <a:gd name="connsiteY12" fmla="*/ 1733550 h 1733550"/>
                  <a:gd name="connsiteX13" fmla="*/ 19050 w 2051050"/>
                  <a:gd name="connsiteY13" fmla="*/ 12700 h 1733550"/>
                  <a:gd name="connsiteX14" fmla="*/ 736600 w 2051050"/>
                  <a:gd name="connsiteY14" fmla="*/ 1270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1050" h="1733550">
                    <a:moveTo>
                      <a:pt x="736600" y="12700"/>
                    </a:moveTo>
                    <a:cubicBezTo>
                      <a:pt x="795867" y="44450"/>
                      <a:pt x="478367" y="106892"/>
                      <a:pt x="374650" y="203200"/>
                    </a:cubicBezTo>
                    <a:cubicBezTo>
                      <a:pt x="270933" y="299508"/>
                      <a:pt x="149225" y="415925"/>
                      <a:pt x="114300" y="590550"/>
                    </a:cubicBezTo>
                    <a:cubicBezTo>
                      <a:pt x="79375" y="765175"/>
                      <a:pt x="78317" y="1066800"/>
                      <a:pt x="165100" y="1250950"/>
                    </a:cubicBezTo>
                    <a:cubicBezTo>
                      <a:pt x="251883" y="1435100"/>
                      <a:pt x="373592" y="1670050"/>
                      <a:pt x="635000" y="1695450"/>
                    </a:cubicBezTo>
                    <a:cubicBezTo>
                      <a:pt x="896408" y="1720850"/>
                      <a:pt x="1499658" y="1563158"/>
                      <a:pt x="1733550" y="1403350"/>
                    </a:cubicBezTo>
                    <a:cubicBezTo>
                      <a:pt x="1967442" y="1243542"/>
                      <a:pt x="2033058" y="944033"/>
                      <a:pt x="2038350" y="736600"/>
                    </a:cubicBezTo>
                    <a:cubicBezTo>
                      <a:pt x="2043642" y="529167"/>
                      <a:pt x="1885950" y="279400"/>
                      <a:pt x="1765300" y="158750"/>
                    </a:cubicBezTo>
                    <a:cubicBezTo>
                      <a:pt x="1644650" y="38100"/>
                      <a:pt x="1367367" y="37042"/>
                      <a:pt x="1314450" y="12700"/>
                    </a:cubicBezTo>
                    <a:cubicBezTo>
                      <a:pt x="1261533" y="-11642"/>
                      <a:pt x="1325033" y="14817"/>
                      <a:pt x="1447800" y="12700"/>
                    </a:cubicBezTo>
                    <a:lnTo>
                      <a:pt x="2051050" y="0"/>
                    </a:lnTo>
                    <a:lnTo>
                      <a:pt x="2025650" y="1727200"/>
                    </a:lnTo>
                    <a:lnTo>
                      <a:pt x="0" y="1733550"/>
                    </a:lnTo>
                    <a:lnTo>
                      <a:pt x="19050" y="12700"/>
                    </a:lnTo>
                    <a:lnTo>
                      <a:pt x="736600" y="1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 name="Groupe 124"/>
            <p:cNvGrpSpPr/>
            <p:nvPr/>
          </p:nvGrpSpPr>
          <p:grpSpPr>
            <a:xfrm rot="16389844">
              <a:off x="1545658" y="4633889"/>
              <a:ext cx="450933" cy="829998"/>
              <a:chOff x="-26857" y="393708"/>
              <a:chExt cx="5560353" cy="6069758"/>
            </a:xfrm>
            <a:solidFill>
              <a:schemeClr val="accent1">
                <a:lumMod val="40000"/>
                <a:lumOff val="60000"/>
              </a:schemeClr>
            </a:solidFill>
            <a:scene3d>
              <a:camera prst="orthographicFront">
                <a:rot lat="10800000" lon="0" rev="0"/>
              </a:camera>
              <a:lightRig rig="threePt" dir="t"/>
            </a:scene3d>
          </p:grpSpPr>
          <p:pic>
            <p:nvPicPr>
              <p:cNvPr id="143" name="Picture 2" descr="C:\Users\darty\Dropbox\dossiers communs 2 ordinateurs\compression Vasculab\anatomie M Inf\mollet.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8011" t="14300" r="39915" b="60434"/>
              <a:stretch/>
            </p:blipFill>
            <p:spPr bwMode="auto">
              <a:xfrm>
                <a:off x="323528" y="556280"/>
                <a:ext cx="5091146" cy="5515410"/>
              </a:xfrm>
              <a:prstGeom prst="rect">
                <a:avLst/>
              </a:prstGeom>
              <a:grpFill/>
              <a:ln>
                <a:noFill/>
              </a:ln>
              <a:extLst/>
            </p:spPr>
          </p:pic>
          <p:sp>
            <p:nvSpPr>
              <p:cNvPr id="144" name="Forme libre 143"/>
              <p:cNvSpPr/>
              <p:nvPr/>
            </p:nvSpPr>
            <p:spPr>
              <a:xfrm>
                <a:off x="256243" y="502427"/>
                <a:ext cx="2205156" cy="3559719"/>
              </a:xfrm>
              <a:custGeom>
                <a:avLst/>
                <a:gdLst>
                  <a:gd name="connsiteX0" fmla="*/ 285835 w 1322321"/>
                  <a:gd name="connsiteY0" fmla="*/ 2391580 h 2583568"/>
                  <a:gd name="connsiteX1" fmla="*/ 463256 w 1322321"/>
                  <a:gd name="connsiteY1" fmla="*/ 1832022 h 2583568"/>
                  <a:gd name="connsiteX2" fmla="*/ 504199 w 1322321"/>
                  <a:gd name="connsiteY2" fmla="*/ 1791079 h 2583568"/>
                  <a:gd name="connsiteX3" fmla="*/ 586086 w 1322321"/>
                  <a:gd name="connsiteY3" fmla="*/ 1422589 h 2583568"/>
                  <a:gd name="connsiteX4" fmla="*/ 654325 w 1322321"/>
                  <a:gd name="connsiteY4" fmla="*/ 999509 h 2583568"/>
                  <a:gd name="connsiteX5" fmla="*/ 872689 w 1322321"/>
                  <a:gd name="connsiteY5" fmla="*/ 644667 h 2583568"/>
                  <a:gd name="connsiteX6" fmla="*/ 1295769 w 1322321"/>
                  <a:gd name="connsiteY6" fmla="*/ 221586 h 2583568"/>
                  <a:gd name="connsiteX7" fmla="*/ 1254826 w 1322321"/>
                  <a:gd name="connsiteY7" fmla="*/ 221586 h 2583568"/>
                  <a:gd name="connsiteX8" fmla="*/ 1063757 w 1322321"/>
                  <a:gd name="connsiteY8" fmla="*/ 3222 h 2583568"/>
                  <a:gd name="connsiteX9" fmla="*/ 449608 w 1322321"/>
                  <a:gd name="connsiteY9" fmla="*/ 412655 h 2583568"/>
                  <a:gd name="connsiteX10" fmla="*/ 272187 w 1322321"/>
                  <a:gd name="connsiteY10" fmla="*/ 876679 h 2583568"/>
                  <a:gd name="connsiteX11" fmla="*/ 81119 w 1322321"/>
                  <a:gd name="connsiteY11" fmla="*/ 1695544 h 2583568"/>
                  <a:gd name="connsiteX12" fmla="*/ 12880 w 1322321"/>
                  <a:gd name="connsiteY12" fmla="*/ 2487115 h 2583568"/>
                  <a:gd name="connsiteX13" fmla="*/ 326778 w 1322321"/>
                  <a:gd name="connsiteY13" fmla="*/ 2541706 h 2583568"/>
                  <a:gd name="connsiteX0" fmla="*/ 285835 w 2347933"/>
                  <a:gd name="connsiteY0" fmla="*/ 3058898 h 3250886"/>
                  <a:gd name="connsiteX1" fmla="*/ 463256 w 2347933"/>
                  <a:gd name="connsiteY1" fmla="*/ 2499340 h 3250886"/>
                  <a:gd name="connsiteX2" fmla="*/ 504199 w 2347933"/>
                  <a:gd name="connsiteY2" fmla="*/ 2458397 h 3250886"/>
                  <a:gd name="connsiteX3" fmla="*/ 586086 w 2347933"/>
                  <a:gd name="connsiteY3" fmla="*/ 2089907 h 3250886"/>
                  <a:gd name="connsiteX4" fmla="*/ 654325 w 2347933"/>
                  <a:gd name="connsiteY4" fmla="*/ 1666827 h 3250886"/>
                  <a:gd name="connsiteX5" fmla="*/ 872689 w 2347933"/>
                  <a:gd name="connsiteY5" fmla="*/ 1311985 h 3250886"/>
                  <a:gd name="connsiteX6" fmla="*/ 1295769 w 2347933"/>
                  <a:gd name="connsiteY6" fmla="*/ 888904 h 3250886"/>
                  <a:gd name="connsiteX7" fmla="*/ 2346647 w 2347933"/>
                  <a:gd name="connsiteY7" fmla="*/ 1800 h 3250886"/>
                  <a:gd name="connsiteX8" fmla="*/ 1063757 w 2347933"/>
                  <a:gd name="connsiteY8" fmla="*/ 670540 h 3250886"/>
                  <a:gd name="connsiteX9" fmla="*/ 449608 w 2347933"/>
                  <a:gd name="connsiteY9" fmla="*/ 1079973 h 3250886"/>
                  <a:gd name="connsiteX10" fmla="*/ 272187 w 2347933"/>
                  <a:gd name="connsiteY10" fmla="*/ 1543997 h 3250886"/>
                  <a:gd name="connsiteX11" fmla="*/ 81119 w 2347933"/>
                  <a:gd name="connsiteY11" fmla="*/ 2362862 h 3250886"/>
                  <a:gd name="connsiteX12" fmla="*/ 12880 w 2347933"/>
                  <a:gd name="connsiteY12" fmla="*/ 3154433 h 3250886"/>
                  <a:gd name="connsiteX13" fmla="*/ 326778 w 2347933"/>
                  <a:gd name="connsiteY13" fmla="*/ 3209024 h 3250886"/>
                  <a:gd name="connsiteX0" fmla="*/ 285835 w 2347933"/>
                  <a:gd name="connsiteY0" fmla="*/ 3303478 h 3495466"/>
                  <a:gd name="connsiteX1" fmla="*/ 463256 w 2347933"/>
                  <a:gd name="connsiteY1" fmla="*/ 2743920 h 3495466"/>
                  <a:gd name="connsiteX2" fmla="*/ 504199 w 2347933"/>
                  <a:gd name="connsiteY2" fmla="*/ 2702977 h 3495466"/>
                  <a:gd name="connsiteX3" fmla="*/ 586086 w 2347933"/>
                  <a:gd name="connsiteY3" fmla="*/ 2334487 h 3495466"/>
                  <a:gd name="connsiteX4" fmla="*/ 654325 w 2347933"/>
                  <a:gd name="connsiteY4" fmla="*/ 1911407 h 3495466"/>
                  <a:gd name="connsiteX5" fmla="*/ 872689 w 2347933"/>
                  <a:gd name="connsiteY5" fmla="*/ 1556565 h 3495466"/>
                  <a:gd name="connsiteX6" fmla="*/ 1295769 w 2347933"/>
                  <a:gd name="connsiteY6" fmla="*/ 1133484 h 3495466"/>
                  <a:gd name="connsiteX7" fmla="*/ 2346647 w 2347933"/>
                  <a:gd name="connsiteY7" fmla="*/ 246380 h 3495466"/>
                  <a:gd name="connsiteX8" fmla="*/ 1063757 w 2347933"/>
                  <a:gd name="connsiteY8" fmla="*/ 915120 h 3495466"/>
                  <a:gd name="connsiteX9" fmla="*/ 244892 w 2347933"/>
                  <a:gd name="connsiteY9" fmla="*/ 14368 h 3495466"/>
                  <a:gd name="connsiteX10" fmla="*/ 272187 w 2347933"/>
                  <a:gd name="connsiteY10" fmla="*/ 1788577 h 3495466"/>
                  <a:gd name="connsiteX11" fmla="*/ 81119 w 2347933"/>
                  <a:gd name="connsiteY11" fmla="*/ 2607442 h 3495466"/>
                  <a:gd name="connsiteX12" fmla="*/ 12880 w 2347933"/>
                  <a:gd name="connsiteY12" fmla="*/ 3399013 h 3495466"/>
                  <a:gd name="connsiteX13" fmla="*/ 326778 w 2347933"/>
                  <a:gd name="connsiteY13" fmla="*/ 3453604 h 3495466"/>
                  <a:gd name="connsiteX0" fmla="*/ 284638 w 2346736"/>
                  <a:gd name="connsiteY0" fmla="*/ 3303478 h 3495466"/>
                  <a:gd name="connsiteX1" fmla="*/ 462059 w 2346736"/>
                  <a:gd name="connsiteY1" fmla="*/ 2743920 h 3495466"/>
                  <a:gd name="connsiteX2" fmla="*/ 503002 w 2346736"/>
                  <a:gd name="connsiteY2" fmla="*/ 2702977 h 3495466"/>
                  <a:gd name="connsiteX3" fmla="*/ 584889 w 2346736"/>
                  <a:gd name="connsiteY3" fmla="*/ 2334487 h 3495466"/>
                  <a:gd name="connsiteX4" fmla="*/ 653128 w 2346736"/>
                  <a:gd name="connsiteY4" fmla="*/ 1911407 h 3495466"/>
                  <a:gd name="connsiteX5" fmla="*/ 871492 w 2346736"/>
                  <a:gd name="connsiteY5" fmla="*/ 1556565 h 3495466"/>
                  <a:gd name="connsiteX6" fmla="*/ 1294572 w 2346736"/>
                  <a:gd name="connsiteY6" fmla="*/ 1133484 h 3495466"/>
                  <a:gd name="connsiteX7" fmla="*/ 2345450 w 2346736"/>
                  <a:gd name="connsiteY7" fmla="*/ 246380 h 3495466"/>
                  <a:gd name="connsiteX8" fmla="*/ 1062560 w 2346736"/>
                  <a:gd name="connsiteY8" fmla="*/ 915120 h 3495466"/>
                  <a:gd name="connsiteX9" fmla="*/ 243695 w 2346736"/>
                  <a:gd name="connsiteY9" fmla="*/ 14368 h 3495466"/>
                  <a:gd name="connsiteX10" fmla="*/ 270990 w 2346736"/>
                  <a:gd name="connsiteY10" fmla="*/ 1788577 h 3495466"/>
                  <a:gd name="connsiteX11" fmla="*/ 202752 w 2346736"/>
                  <a:gd name="connsiteY11" fmla="*/ 2075180 h 3495466"/>
                  <a:gd name="connsiteX12" fmla="*/ 79922 w 2346736"/>
                  <a:gd name="connsiteY12" fmla="*/ 2607442 h 3495466"/>
                  <a:gd name="connsiteX13" fmla="*/ 11683 w 2346736"/>
                  <a:gd name="connsiteY13" fmla="*/ 3399013 h 3495466"/>
                  <a:gd name="connsiteX14" fmla="*/ 325581 w 2346736"/>
                  <a:gd name="connsiteY14" fmla="*/ 3453604 h 3495466"/>
                  <a:gd name="connsiteX0" fmla="*/ 284638 w 2346736"/>
                  <a:gd name="connsiteY0" fmla="*/ 3312741 h 3504729"/>
                  <a:gd name="connsiteX1" fmla="*/ 462059 w 2346736"/>
                  <a:gd name="connsiteY1" fmla="*/ 2753183 h 3504729"/>
                  <a:gd name="connsiteX2" fmla="*/ 503002 w 2346736"/>
                  <a:gd name="connsiteY2" fmla="*/ 2712240 h 3504729"/>
                  <a:gd name="connsiteX3" fmla="*/ 584889 w 2346736"/>
                  <a:gd name="connsiteY3" fmla="*/ 2343750 h 3504729"/>
                  <a:gd name="connsiteX4" fmla="*/ 653128 w 2346736"/>
                  <a:gd name="connsiteY4" fmla="*/ 1920670 h 3504729"/>
                  <a:gd name="connsiteX5" fmla="*/ 871492 w 2346736"/>
                  <a:gd name="connsiteY5" fmla="*/ 1565828 h 3504729"/>
                  <a:gd name="connsiteX6" fmla="*/ 1294572 w 2346736"/>
                  <a:gd name="connsiteY6" fmla="*/ 1142747 h 3504729"/>
                  <a:gd name="connsiteX7" fmla="*/ 2345450 w 2346736"/>
                  <a:gd name="connsiteY7" fmla="*/ 255643 h 3504729"/>
                  <a:gd name="connsiteX8" fmla="*/ 1062560 w 2346736"/>
                  <a:gd name="connsiteY8" fmla="*/ 924383 h 3504729"/>
                  <a:gd name="connsiteX9" fmla="*/ 243695 w 2346736"/>
                  <a:gd name="connsiteY9" fmla="*/ 23631 h 3504729"/>
                  <a:gd name="connsiteX10" fmla="*/ 202752 w 2346736"/>
                  <a:gd name="connsiteY10" fmla="*/ 2084443 h 3504729"/>
                  <a:gd name="connsiteX11" fmla="*/ 79922 w 2346736"/>
                  <a:gd name="connsiteY11" fmla="*/ 2616705 h 3504729"/>
                  <a:gd name="connsiteX12" fmla="*/ 11683 w 2346736"/>
                  <a:gd name="connsiteY12" fmla="*/ 3408276 h 3504729"/>
                  <a:gd name="connsiteX13" fmla="*/ 325581 w 2346736"/>
                  <a:gd name="connsiteY13" fmla="*/ 3462867 h 3504729"/>
                  <a:gd name="connsiteX0" fmla="*/ 284638 w 2346736"/>
                  <a:gd name="connsiteY0" fmla="*/ 3333787 h 3525775"/>
                  <a:gd name="connsiteX1" fmla="*/ 462059 w 2346736"/>
                  <a:gd name="connsiteY1" fmla="*/ 2774229 h 3525775"/>
                  <a:gd name="connsiteX2" fmla="*/ 503002 w 2346736"/>
                  <a:gd name="connsiteY2" fmla="*/ 2733286 h 3525775"/>
                  <a:gd name="connsiteX3" fmla="*/ 584889 w 2346736"/>
                  <a:gd name="connsiteY3" fmla="*/ 2364796 h 3525775"/>
                  <a:gd name="connsiteX4" fmla="*/ 653128 w 2346736"/>
                  <a:gd name="connsiteY4" fmla="*/ 1941716 h 3525775"/>
                  <a:gd name="connsiteX5" fmla="*/ 871492 w 2346736"/>
                  <a:gd name="connsiteY5" fmla="*/ 1586874 h 3525775"/>
                  <a:gd name="connsiteX6" fmla="*/ 1294572 w 2346736"/>
                  <a:gd name="connsiteY6" fmla="*/ 1163793 h 3525775"/>
                  <a:gd name="connsiteX7" fmla="*/ 2345450 w 2346736"/>
                  <a:gd name="connsiteY7" fmla="*/ 276689 h 3525775"/>
                  <a:gd name="connsiteX8" fmla="*/ 1062560 w 2346736"/>
                  <a:gd name="connsiteY8" fmla="*/ 945429 h 3525775"/>
                  <a:gd name="connsiteX9" fmla="*/ 243695 w 2346736"/>
                  <a:gd name="connsiteY9" fmla="*/ 44677 h 3525775"/>
                  <a:gd name="connsiteX10" fmla="*/ 79922 w 2346736"/>
                  <a:gd name="connsiteY10" fmla="*/ 2637751 h 3525775"/>
                  <a:gd name="connsiteX11" fmla="*/ 11683 w 2346736"/>
                  <a:gd name="connsiteY11" fmla="*/ 3429322 h 3525775"/>
                  <a:gd name="connsiteX12" fmla="*/ 325581 w 2346736"/>
                  <a:gd name="connsiteY12" fmla="*/ 3483913 h 3525775"/>
                  <a:gd name="connsiteX0" fmla="*/ 274605 w 2336703"/>
                  <a:gd name="connsiteY0" fmla="*/ 3371642 h 3563630"/>
                  <a:gd name="connsiteX1" fmla="*/ 452026 w 2336703"/>
                  <a:gd name="connsiteY1" fmla="*/ 2812084 h 3563630"/>
                  <a:gd name="connsiteX2" fmla="*/ 492969 w 2336703"/>
                  <a:gd name="connsiteY2" fmla="*/ 2771141 h 3563630"/>
                  <a:gd name="connsiteX3" fmla="*/ 574856 w 2336703"/>
                  <a:gd name="connsiteY3" fmla="*/ 2402651 h 3563630"/>
                  <a:gd name="connsiteX4" fmla="*/ 643095 w 2336703"/>
                  <a:gd name="connsiteY4" fmla="*/ 1979571 h 3563630"/>
                  <a:gd name="connsiteX5" fmla="*/ 861459 w 2336703"/>
                  <a:gd name="connsiteY5" fmla="*/ 1624729 h 3563630"/>
                  <a:gd name="connsiteX6" fmla="*/ 1284539 w 2336703"/>
                  <a:gd name="connsiteY6" fmla="*/ 1201648 h 3563630"/>
                  <a:gd name="connsiteX7" fmla="*/ 2335417 w 2336703"/>
                  <a:gd name="connsiteY7" fmla="*/ 314544 h 3563630"/>
                  <a:gd name="connsiteX8" fmla="*/ 1052527 w 2336703"/>
                  <a:gd name="connsiteY8" fmla="*/ 983284 h 3563630"/>
                  <a:gd name="connsiteX9" fmla="*/ 233662 w 2336703"/>
                  <a:gd name="connsiteY9" fmla="*/ 82532 h 3563630"/>
                  <a:gd name="connsiteX10" fmla="*/ 1650 w 2336703"/>
                  <a:gd name="connsiteY10" fmla="*/ 3467177 h 3563630"/>
                  <a:gd name="connsiteX11" fmla="*/ 315548 w 2336703"/>
                  <a:gd name="connsiteY11" fmla="*/ 3521768 h 3563630"/>
                  <a:gd name="connsiteX0" fmla="*/ 285785 w 2347883"/>
                  <a:gd name="connsiteY0" fmla="*/ 3410805 h 3789950"/>
                  <a:gd name="connsiteX1" fmla="*/ 463206 w 2347883"/>
                  <a:gd name="connsiteY1" fmla="*/ 2851247 h 3789950"/>
                  <a:gd name="connsiteX2" fmla="*/ 504149 w 2347883"/>
                  <a:gd name="connsiteY2" fmla="*/ 2810304 h 3789950"/>
                  <a:gd name="connsiteX3" fmla="*/ 586036 w 2347883"/>
                  <a:gd name="connsiteY3" fmla="*/ 2441814 h 3789950"/>
                  <a:gd name="connsiteX4" fmla="*/ 654275 w 2347883"/>
                  <a:gd name="connsiteY4" fmla="*/ 2018734 h 3789950"/>
                  <a:gd name="connsiteX5" fmla="*/ 872639 w 2347883"/>
                  <a:gd name="connsiteY5" fmla="*/ 1663892 h 3789950"/>
                  <a:gd name="connsiteX6" fmla="*/ 1295719 w 2347883"/>
                  <a:gd name="connsiteY6" fmla="*/ 1240811 h 3789950"/>
                  <a:gd name="connsiteX7" fmla="*/ 2346597 w 2347883"/>
                  <a:gd name="connsiteY7" fmla="*/ 353707 h 3789950"/>
                  <a:gd name="connsiteX8" fmla="*/ 1063707 w 2347883"/>
                  <a:gd name="connsiteY8" fmla="*/ 1022447 h 3789950"/>
                  <a:gd name="connsiteX9" fmla="*/ 162955 w 2347883"/>
                  <a:gd name="connsiteY9" fmla="*/ 80752 h 3789950"/>
                  <a:gd name="connsiteX10" fmla="*/ 12830 w 2347883"/>
                  <a:gd name="connsiteY10" fmla="*/ 3506340 h 3789950"/>
                  <a:gd name="connsiteX11" fmla="*/ 326728 w 2347883"/>
                  <a:gd name="connsiteY11" fmla="*/ 3560931 h 3789950"/>
                  <a:gd name="connsiteX0" fmla="*/ 302730 w 2364918"/>
                  <a:gd name="connsiteY0" fmla="*/ 3584823 h 3963968"/>
                  <a:gd name="connsiteX1" fmla="*/ 480151 w 2364918"/>
                  <a:gd name="connsiteY1" fmla="*/ 3025265 h 3963968"/>
                  <a:gd name="connsiteX2" fmla="*/ 521094 w 2364918"/>
                  <a:gd name="connsiteY2" fmla="*/ 2984322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480151 w 2364918"/>
                  <a:gd name="connsiteY1" fmla="*/ 3025265 h 3963968"/>
                  <a:gd name="connsiteX2" fmla="*/ 602981 w 2364918"/>
                  <a:gd name="connsiteY2" fmla="*/ 2615832 h 3963968"/>
                  <a:gd name="connsiteX3" fmla="*/ 671220 w 2364918"/>
                  <a:gd name="connsiteY3" fmla="*/ 2192752 h 3963968"/>
                  <a:gd name="connsiteX4" fmla="*/ 889584 w 2364918"/>
                  <a:gd name="connsiteY4" fmla="*/ 1837910 h 3963968"/>
                  <a:gd name="connsiteX5" fmla="*/ 1312664 w 2364918"/>
                  <a:gd name="connsiteY5" fmla="*/ 1414829 h 3963968"/>
                  <a:gd name="connsiteX6" fmla="*/ 2363542 w 2364918"/>
                  <a:gd name="connsiteY6" fmla="*/ 527725 h 3963968"/>
                  <a:gd name="connsiteX7" fmla="*/ 1503733 w 2364918"/>
                  <a:gd name="connsiteY7" fmla="*/ 282065 h 3963968"/>
                  <a:gd name="connsiteX8" fmla="*/ 179900 w 2364918"/>
                  <a:gd name="connsiteY8" fmla="*/ 254770 h 3963968"/>
                  <a:gd name="connsiteX9" fmla="*/ 29775 w 2364918"/>
                  <a:gd name="connsiteY9" fmla="*/ 3680358 h 3963968"/>
                  <a:gd name="connsiteX10" fmla="*/ 343673 w 2364918"/>
                  <a:gd name="connsiteY10" fmla="*/ 3734949 h 3963968"/>
                  <a:gd name="connsiteX0" fmla="*/ 302730 w 2364918"/>
                  <a:gd name="connsiteY0" fmla="*/ 3584823 h 3963968"/>
                  <a:gd name="connsiteX1" fmla="*/ 302729 w 2364918"/>
                  <a:gd name="connsiteY1" fmla="*/ 3352812 h 3963968"/>
                  <a:gd name="connsiteX2" fmla="*/ 480151 w 2364918"/>
                  <a:gd name="connsiteY2" fmla="*/ 3025265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302729 w 2364918"/>
                  <a:gd name="connsiteY1" fmla="*/ 3352812 h 3963968"/>
                  <a:gd name="connsiteX2" fmla="*/ 493799 w 2364918"/>
                  <a:gd name="connsiteY2" fmla="*/ 3066209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671220 w 2367988"/>
                  <a:gd name="connsiteY4" fmla="*/ 2192752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712163 w 2367988"/>
                  <a:gd name="connsiteY4" fmla="*/ 2233695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65736 w 2430994"/>
                  <a:gd name="connsiteY0" fmla="*/ 3340406 h 3692517"/>
                  <a:gd name="connsiteX1" fmla="*/ 365735 w 2430994"/>
                  <a:gd name="connsiteY1" fmla="*/ 3108395 h 3692517"/>
                  <a:gd name="connsiteX2" fmla="*/ 556805 w 2430994"/>
                  <a:gd name="connsiteY2" fmla="*/ 2821792 h 3692517"/>
                  <a:gd name="connsiteX3" fmla="*/ 665987 w 2430994"/>
                  <a:gd name="connsiteY3" fmla="*/ 2371415 h 3692517"/>
                  <a:gd name="connsiteX4" fmla="*/ 775169 w 2430994"/>
                  <a:gd name="connsiteY4" fmla="*/ 1989278 h 3692517"/>
                  <a:gd name="connsiteX5" fmla="*/ 952590 w 2430994"/>
                  <a:gd name="connsiteY5" fmla="*/ 1593493 h 3692517"/>
                  <a:gd name="connsiteX6" fmla="*/ 1375670 w 2430994"/>
                  <a:gd name="connsiteY6" fmla="*/ 1170412 h 3692517"/>
                  <a:gd name="connsiteX7" fmla="*/ 1880637 w 2430994"/>
                  <a:gd name="connsiteY7" fmla="*/ 774628 h 3692517"/>
                  <a:gd name="connsiteX8" fmla="*/ 2426548 w 2430994"/>
                  <a:gd name="connsiteY8" fmla="*/ 283308 h 3692517"/>
                  <a:gd name="connsiteX9" fmla="*/ 1566739 w 2430994"/>
                  <a:gd name="connsiteY9" fmla="*/ 37648 h 3692517"/>
                  <a:gd name="connsiteX10" fmla="*/ 133724 w 2430994"/>
                  <a:gd name="connsiteY10" fmla="*/ 378842 h 3692517"/>
                  <a:gd name="connsiteX11" fmla="*/ 92781 w 2430994"/>
                  <a:gd name="connsiteY11" fmla="*/ 3435941 h 3692517"/>
                  <a:gd name="connsiteX12" fmla="*/ 406679 w 2430994"/>
                  <a:gd name="connsiteY12" fmla="*/ 3490532 h 3692517"/>
                  <a:gd name="connsiteX0" fmla="*/ 364766 w 2430378"/>
                  <a:gd name="connsiteY0" fmla="*/ 3265451 h 3617562"/>
                  <a:gd name="connsiteX1" fmla="*/ 364765 w 2430378"/>
                  <a:gd name="connsiteY1" fmla="*/ 3033440 h 3617562"/>
                  <a:gd name="connsiteX2" fmla="*/ 555835 w 2430378"/>
                  <a:gd name="connsiteY2" fmla="*/ 2746837 h 3617562"/>
                  <a:gd name="connsiteX3" fmla="*/ 665017 w 2430378"/>
                  <a:gd name="connsiteY3" fmla="*/ 2296460 h 3617562"/>
                  <a:gd name="connsiteX4" fmla="*/ 774199 w 2430378"/>
                  <a:gd name="connsiteY4" fmla="*/ 1914323 h 3617562"/>
                  <a:gd name="connsiteX5" fmla="*/ 951620 w 2430378"/>
                  <a:gd name="connsiteY5" fmla="*/ 1518538 h 3617562"/>
                  <a:gd name="connsiteX6" fmla="*/ 1374700 w 2430378"/>
                  <a:gd name="connsiteY6" fmla="*/ 1095457 h 3617562"/>
                  <a:gd name="connsiteX7" fmla="*/ 1879667 w 2430378"/>
                  <a:gd name="connsiteY7" fmla="*/ 699673 h 3617562"/>
                  <a:gd name="connsiteX8" fmla="*/ 2425578 w 2430378"/>
                  <a:gd name="connsiteY8" fmla="*/ 208353 h 3617562"/>
                  <a:gd name="connsiteX9" fmla="*/ 1552121 w 2430378"/>
                  <a:gd name="connsiteY9" fmla="*/ 99171 h 3617562"/>
                  <a:gd name="connsiteX10" fmla="*/ 132754 w 2430378"/>
                  <a:gd name="connsiteY10" fmla="*/ 303887 h 3617562"/>
                  <a:gd name="connsiteX11" fmla="*/ 91811 w 2430378"/>
                  <a:gd name="connsiteY11" fmla="*/ 3360986 h 3617562"/>
                  <a:gd name="connsiteX12" fmla="*/ 405709 w 2430378"/>
                  <a:gd name="connsiteY12" fmla="*/ 3415577 h 3617562"/>
                  <a:gd name="connsiteX0" fmla="*/ 292343 w 2357955"/>
                  <a:gd name="connsiteY0" fmla="*/ 3266071 h 3618182"/>
                  <a:gd name="connsiteX1" fmla="*/ 292342 w 2357955"/>
                  <a:gd name="connsiteY1" fmla="*/ 3034060 h 3618182"/>
                  <a:gd name="connsiteX2" fmla="*/ 483412 w 2357955"/>
                  <a:gd name="connsiteY2" fmla="*/ 2747457 h 3618182"/>
                  <a:gd name="connsiteX3" fmla="*/ 592594 w 2357955"/>
                  <a:gd name="connsiteY3" fmla="*/ 2297080 h 3618182"/>
                  <a:gd name="connsiteX4" fmla="*/ 701776 w 2357955"/>
                  <a:gd name="connsiteY4" fmla="*/ 1914943 h 3618182"/>
                  <a:gd name="connsiteX5" fmla="*/ 879197 w 2357955"/>
                  <a:gd name="connsiteY5" fmla="*/ 1519158 h 3618182"/>
                  <a:gd name="connsiteX6" fmla="*/ 1302277 w 2357955"/>
                  <a:gd name="connsiteY6" fmla="*/ 1096077 h 3618182"/>
                  <a:gd name="connsiteX7" fmla="*/ 1807244 w 2357955"/>
                  <a:gd name="connsiteY7" fmla="*/ 700293 h 3618182"/>
                  <a:gd name="connsiteX8" fmla="*/ 2353155 w 2357955"/>
                  <a:gd name="connsiteY8" fmla="*/ 208973 h 3618182"/>
                  <a:gd name="connsiteX9" fmla="*/ 1479698 w 2357955"/>
                  <a:gd name="connsiteY9" fmla="*/ 99791 h 3618182"/>
                  <a:gd name="connsiteX10" fmla="*/ 278694 w 2357955"/>
                  <a:gd name="connsiteY10" fmla="*/ 86143 h 3618182"/>
                  <a:gd name="connsiteX11" fmla="*/ 60331 w 2357955"/>
                  <a:gd name="connsiteY11" fmla="*/ 304507 h 3618182"/>
                  <a:gd name="connsiteX12" fmla="*/ 19388 w 2357955"/>
                  <a:gd name="connsiteY12" fmla="*/ 3361606 h 3618182"/>
                  <a:gd name="connsiteX13" fmla="*/ 333286 w 2357955"/>
                  <a:gd name="connsiteY13" fmla="*/ 3416197 h 3618182"/>
                  <a:gd name="connsiteX0" fmla="*/ 275196 w 2340808"/>
                  <a:gd name="connsiteY0" fmla="*/ 3196115 h 3531241"/>
                  <a:gd name="connsiteX1" fmla="*/ 275195 w 2340808"/>
                  <a:gd name="connsiteY1" fmla="*/ 2964104 h 3531241"/>
                  <a:gd name="connsiteX2" fmla="*/ 466265 w 2340808"/>
                  <a:gd name="connsiteY2" fmla="*/ 2677501 h 3531241"/>
                  <a:gd name="connsiteX3" fmla="*/ 575447 w 2340808"/>
                  <a:gd name="connsiteY3" fmla="*/ 2227124 h 3531241"/>
                  <a:gd name="connsiteX4" fmla="*/ 684629 w 2340808"/>
                  <a:gd name="connsiteY4" fmla="*/ 1844987 h 3531241"/>
                  <a:gd name="connsiteX5" fmla="*/ 862050 w 2340808"/>
                  <a:gd name="connsiteY5" fmla="*/ 1449202 h 3531241"/>
                  <a:gd name="connsiteX6" fmla="*/ 1285130 w 2340808"/>
                  <a:gd name="connsiteY6" fmla="*/ 1026121 h 3531241"/>
                  <a:gd name="connsiteX7" fmla="*/ 1790097 w 2340808"/>
                  <a:gd name="connsiteY7" fmla="*/ 630337 h 3531241"/>
                  <a:gd name="connsiteX8" fmla="*/ 2336008 w 2340808"/>
                  <a:gd name="connsiteY8" fmla="*/ 139017 h 3531241"/>
                  <a:gd name="connsiteX9" fmla="*/ 1462551 w 2340808"/>
                  <a:gd name="connsiteY9" fmla="*/ 29835 h 3531241"/>
                  <a:gd name="connsiteX10" fmla="*/ 261547 w 2340808"/>
                  <a:gd name="connsiteY10" fmla="*/ 16187 h 3531241"/>
                  <a:gd name="connsiteX11" fmla="*/ 179662 w 2340808"/>
                  <a:gd name="connsiteY11" fmla="*/ 466563 h 3531241"/>
                  <a:gd name="connsiteX12" fmla="*/ 2241 w 2340808"/>
                  <a:gd name="connsiteY12" fmla="*/ 3291650 h 3531241"/>
                  <a:gd name="connsiteX13" fmla="*/ 316139 w 2340808"/>
                  <a:gd name="connsiteY13" fmla="*/ 3346241 h 3531241"/>
                  <a:gd name="connsiteX0" fmla="*/ 139544 w 2205156"/>
                  <a:gd name="connsiteY0" fmla="*/ 3196115 h 3559719"/>
                  <a:gd name="connsiteX1" fmla="*/ 139543 w 2205156"/>
                  <a:gd name="connsiteY1" fmla="*/ 2964104 h 3559719"/>
                  <a:gd name="connsiteX2" fmla="*/ 330613 w 2205156"/>
                  <a:gd name="connsiteY2" fmla="*/ 2677501 h 3559719"/>
                  <a:gd name="connsiteX3" fmla="*/ 439795 w 2205156"/>
                  <a:gd name="connsiteY3" fmla="*/ 2227124 h 3559719"/>
                  <a:gd name="connsiteX4" fmla="*/ 548977 w 2205156"/>
                  <a:gd name="connsiteY4" fmla="*/ 1844987 h 3559719"/>
                  <a:gd name="connsiteX5" fmla="*/ 726398 w 2205156"/>
                  <a:gd name="connsiteY5" fmla="*/ 1449202 h 3559719"/>
                  <a:gd name="connsiteX6" fmla="*/ 1149478 w 2205156"/>
                  <a:gd name="connsiteY6" fmla="*/ 1026121 h 3559719"/>
                  <a:gd name="connsiteX7" fmla="*/ 1654445 w 2205156"/>
                  <a:gd name="connsiteY7" fmla="*/ 630337 h 3559719"/>
                  <a:gd name="connsiteX8" fmla="*/ 2200356 w 2205156"/>
                  <a:gd name="connsiteY8" fmla="*/ 139017 h 3559719"/>
                  <a:gd name="connsiteX9" fmla="*/ 1326899 w 2205156"/>
                  <a:gd name="connsiteY9" fmla="*/ 29835 h 3559719"/>
                  <a:gd name="connsiteX10" fmla="*/ 125895 w 2205156"/>
                  <a:gd name="connsiteY10" fmla="*/ 16187 h 3559719"/>
                  <a:gd name="connsiteX11" fmla="*/ 44010 w 2205156"/>
                  <a:gd name="connsiteY11" fmla="*/ 466563 h 3559719"/>
                  <a:gd name="connsiteX12" fmla="*/ 16714 w 2205156"/>
                  <a:gd name="connsiteY12" fmla="*/ 3332593 h 3559719"/>
                  <a:gd name="connsiteX13" fmla="*/ 180487 w 2205156"/>
                  <a:gd name="connsiteY13" fmla="*/ 3346241 h 355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5156" h="3559719">
                    <a:moveTo>
                      <a:pt x="139544" y="3196115"/>
                    </a:moveTo>
                    <a:cubicBezTo>
                      <a:pt x="153192" y="3155172"/>
                      <a:pt x="109973" y="3057364"/>
                      <a:pt x="139543" y="2964104"/>
                    </a:cubicBezTo>
                    <a:cubicBezTo>
                      <a:pt x="169113" y="2870844"/>
                      <a:pt x="280571" y="2800331"/>
                      <a:pt x="330613" y="2677501"/>
                    </a:cubicBezTo>
                    <a:cubicBezTo>
                      <a:pt x="380655" y="2554671"/>
                      <a:pt x="403401" y="2365876"/>
                      <a:pt x="439795" y="2227124"/>
                    </a:cubicBezTo>
                    <a:cubicBezTo>
                      <a:pt x="476189" y="2088372"/>
                      <a:pt x="501210" y="1974641"/>
                      <a:pt x="548977" y="1844987"/>
                    </a:cubicBezTo>
                    <a:cubicBezTo>
                      <a:pt x="596744" y="1715333"/>
                      <a:pt x="626314" y="1585680"/>
                      <a:pt x="726398" y="1449202"/>
                    </a:cubicBezTo>
                    <a:cubicBezTo>
                      <a:pt x="826482" y="1312724"/>
                      <a:pt x="994804" y="1162598"/>
                      <a:pt x="1149478" y="1026121"/>
                    </a:cubicBezTo>
                    <a:cubicBezTo>
                      <a:pt x="1304152" y="889644"/>
                      <a:pt x="1479299" y="778188"/>
                      <a:pt x="1654445" y="630337"/>
                    </a:cubicBezTo>
                    <a:cubicBezTo>
                      <a:pt x="1829591" y="482486"/>
                      <a:pt x="2254947" y="239101"/>
                      <a:pt x="2200356" y="139017"/>
                    </a:cubicBezTo>
                    <a:cubicBezTo>
                      <a:pt x="2145765" y="38933"/>
                      <a:pt x="1672643" y="50307"/>
                      <a:pt x="1326899" y="29835"/>
                    </a:cubicBezTo>
                    <a:cubicBezTo>
                      <a:pt x="981156" y="9363"/>
                      <a:pt x="362456" y="-17932"/>
                      <a:pt x="125895" y="16187"/>
                    </a:cubicBezTo>
                    <a:cubicBezTo>
                      <a:pt x="-110666" y="50306"/>
                      <a:pt x="62207" y="-86171"/>
                      <a:pt x="44010" y="466563"/>
                    </a:cubicBezTo>
                    <a:cubicBezTo>
                      <a:pt x="25813" y="1019297"/>
                      <a:pt x="-6032" y="2852647"/>
                      <a:pt x="16714" y="3332593"/>
                    </a:cubicBezTo>
                    <a:cubicBezTo>
                      <a:pt x="39460" y="3812539"/>
                      <a:pt x="44009" y="3389459"/>
                      <a:pt x="180487" y="334624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orme libre 144"/>
              <p:cNvSpPr/>
              <p:nvPr/>
            </p:nvSpPr>
            <p:spPr>
              <a:xfrm>
                <a:off x="2273377" y="393708"/>
                <a:ext cx="3260119" cy="3071233"/>
              </a:xfrm>
              <a:custGeom>
                <a:avLst/>
                <a:gdLst>
                  <a:gd name="connsiteX0" fmla="*/ 133597 w 3740354"/>
                  <a:gd name="connsiteY0" fmla="*/ 436728 h 3094410"/>
                  <a:gd name="connsiteX1" fmla="*/ 406552 w 3740354"/>
                  <a:gd name="connsiteY1" fmla="*/ 341194 h 3094410"/>
                  <a:gd name="connsiteX2" fmla="*/ 966111 w 3740354"/>
                  <a:gd name="connsiteY2" fmla="*/ 300250 h 3094410"/>
                  <a:gd name="connsiteX3" fmla="*/ 1252714 w 3740354"/>
                  <a:gd name="connsiteY3" fmla="*/ 354841 h 3094410"/>
                  <a:gd name="connsiteX4" fmla="*/ 1853215 w 3740354"/>
                  <a:gd name="connsiteY4" fmla="*/ 859808 h 3094410"/>
                  <a:gd name="connsiteX5" fmla="*/ 2508308 w 3740354"/>
                  <a:gd name="connsiteY5" fmla="*/ 1801504 h 3094410"/>
                  <a:gd name="connsiteX6" fmla="*/ 2999627 w 3740354"/>
                  <a:gd name="connsiteY6" fmla="*/ 2661313 h 3094410"/>
                  <a:gd name="connsiteX7" fmla="*/ 3108809 w 3740354"/>
                  <a:gd name="connsiteY7" fmla="*/ 3016155 h 3094410"/>
                  <a:gd name="connsiteX8" fmla="*/ 3654720 w 3740354"/>
                  <a:gd name="connsiteY8" fmla="*/ 2961564 h 3094410"/>
                  <a:gd name="connsiteX9" fmla="*/ 3722958 w 3740354"/>
                  <a:gd name="connsiteY9" fmla="*/ 1651379 h 3094410"/>
                  <a:gd name="connsiteX10" fmla="*/ 3490947 w 3740354"/>
                  <a:gd name="connsiteY10" fmla="*/ 464023 h 3094410"/>
                  <a:gd name="connsiteX11" fmla="*/ 2945036 w 3740354"/>
                  <a:gd name="connsiteY11" fmla="*/ 122829 h 3094410"/>
                  <a:gd name="connsiteX12" fmla="*/ 652212 w 3740354"/>
                  <a:gd name="connsiteY12" fmla="*/ 0 h 3094410"/>
                  <a:gd name="connsiteX13" fmla="*/ 24415 w 3740354"/>
                  <a:gd name="connsiteY13" fmla="*/ 122829 h 3094410"/>
                  <a:gd name="connsiteX14" fmla="*/ 188188 w 3740354"/>
                  <a:gd name="connsiteY14" fmla="*/ 504967 h 3094410"/>
                  <a:gd name="connsiteX0" fmla="*/ 133597 w 3740354"/>
                  <a:gd name="connsiteY0" fmla="*/ 438178 h 3095860"/>
                  <a:gd name="connsiteX1" fmla="*/ 406552 w 3740354"/>
                  <a:gd name="connsiteY1" fmla="*/ 342644 h 3095860"/>
                  <a:gd name="connsiteX2" fmla="*/ 966111 w 3740354"/>
                  <a:gd name="connsiteY2" fmla="*/ 301700 h 3095860"/>
                  <a:gd name="connsiteX3" fmla="*/ 1252714 w 3740354"/>
                  <a:gd name="connsiteY3" fmla="*/ 356291 h 3095860"/>
                  <a:gd name="connsiteX4" fmla="*/ 1853215 w 3740354"/>
                  <a:gd name="connsiteY4" fmla="*/ 861258 h 3095860"/>
                  <a:gd name="connsiteX5" fmla="*/ 2508308 w 3740354"/>
                  <a:gd name="connsiteY5" fmla="*/ 1802954 h 3095860"/>
                  <a:gd name="connsiteX6" fmla="*/ 2999627 w 3740354"/>
                  <a:gd name="connsiteY6" fmla="*/ 2662763 h 3095860"/>
                  <a:gd name="connsiteX7" fmla="*/ 3108809 w 3740354"/>
                  <a:gd name="connsiteY7" fmla="*/ 3017605 h 3095860"/>
                  <a:gd name="connsiteX8" fmla="*/ 3654720 w 3740354"/>
                  <a:gd name="connsiteY8" fmla="*/ 2963014 h 3095860"/>
                  <a:gd name="connsiteX9" fmla="*/ 3722958 w 3740354"/>
                  <a:gd name="connsiteY9" fmla="*/ 1652829 h 3095860"/>
                  <a:gd name="connsiteX10" fmla="*/ 3490947 w 3740354"/>
                  <a:gd name="connsiteY10" fmla="*/ 465473 h 3095860"/>
                  <a:gd name="connsiteX11" fmla="*/ 2945036 w 3740354"/>
                  <a:gd name="connsiteY11" fmla="*/ 124279 h 3095860"/>
                  <a:gd name="connsiteX12" fmla="*/ 652212 w 3740354"/>
                  <a:gd name="connsiteY12" fmla="*/ 1450 h 3095860"/>
                  <a:gd name="connsiteX13" fmla="*/ 24415 w 3740354"/>
                  <a:gd name="connsiteY13" fmla="*/ 192518 h 3095860"/>
                  <a:gd name="connsiteX14" fmla="*/ 188188 w 3740354"/>
                  <a:gd name="connsiteY14" fmla="*/ 506417 h 3095860"/>
                  <a:gd name="connsiteX0" fmla="*/ 135429 w 3742186"/>
                  <a:gd name="connsiteY0" fmla="*/ 320777 h 2978459"/>
                  <a:gd name="connsiteX1" fmla="*/ 408384 w 3742186"/>
                  <a:gd name="connsiteY1" fmla="*/ 225243 h 2978459"/>
                  <a:gd name="connsiteX2" fmla="*/ 967943 w 3742186"/>
                  <a:gd name="connsiteY2" fmla="*/ 184299 h 2978459"/>
                  <a:gd name="connsiteX3" fmla="*/ 1254546 w 3742186"/>
                  <a:gd name="connsiteY3" fmla="*/ 238890 h 2978459"/>
                  <a:gd name="connsiteX4" fmla="*/ 1855047 w 3742186"/>
                  <a:gd name="connsiteY4" fmla="*/ 743857 h 2978459"/>
                  <a:gd name="connsiteX5" fmla="*/ 2510140 w 3742186"/>
                  <a:gd name="connsiteY5" fmla="*/ 1685553 h 2978459"/>
                  <a:gd name="connsiteX6" fmla="*/ 3001459 w 3742186"/>
                  <a:gd name="connsiteY6" fmla="*/ 2545362 h 2978459"/>
                  <a:gd name="connsiteX7" fmla="*/ 3110641 w 3742186"/>
                  <a:gd name="connsiteY7" fmla="*/ 2900204 h 2978459"/>
                  <a:gd name="connsiteX8" fmla="*/ 3656552 w 3742186"/>
                  <a:gd name="connsiteY8" fmla="*/ 2845613 h 2978459"/>
                  <a:gd name="connsiteX9" fmla="*/ 3724790 w 3742186"/>
                  <a:gd name="connsiteY9" fmla="*/ 1535428 h 2978459"/>
                  <a:gd name="connsiteX10" fmla="*/ 3492779 w 3742186"/>
                  <a:gd name="connsiteY10" fmla="*/ 348072 h 2978459"/>
                  <a:gd name="connsiteX11" fmla="*/ 2946868 w 3742186"/>
                  <a:gd name="connsiteY11" fmla="*/ 6878 h 2978459"/>
                  <a:gd name="connsiteX12" fmla="*/ 681339 w 3742186"/>
                  <a:gd name="connsiteY12" fmla="*/ 116061 h 2978459"/>
                  <a:gd name="connsiteX13" fmla="*/ 26247 w 3742186"/>
                  <a:gd name="connsiteY13" fmla="*/ 75117 h 2978459"/>
                  <a:gd name="connsiteX14" fmla="*/ 190020 w 3742186"/>
                  <a:gd name="connsiteY14" fmla="*/ 389016 h 297845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3492779 w 3769368"/>
                  <a:gd name="connsiteY11" fmla="*/ 286922 h 2917309"/>
                  <a:gd name="connsiteX12" fmla="*/ 2919572 w 3769368"/>
                  <a:gd name="connsiteY12" fmla="*/ 54910 h 2917309"/>
                  <a:gd name="connsiteX13" fmla="*/ 681339 w 3769368"/>
                  <a:gd name="connsiteY13" fmla="*/ 54911 h 2917309"/>
                  <a:gd name="connsiteX14" fmla="*/ 26247 w 3769368"/>
                  <a:gd name="connsiteY14" fmla="*/ 13967 h 2917309"/>
                  <a:gd name="connsiteX15" fmla="*/ 190020 w 3769368"/>
                  <a:gd name="connsiteY15"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2919572 w 3769368"/>
                  <a:gd name="connsiteY11" fmla="*/ 54910 h 2917309"/>
                  <a:gd name="connsiteX12" fmla="*/ 681339 w 3769368"/>
                  <a:gd name="connsiteY12" fmla="*/ 54911 h 2917309"/>
                  <a:gd name="connsiteX13" fmla="*/ 26247 w 3769368"/>
                  <a:gd name="connsiteY13" fmla="*/ 13967 h 2917309"/>
                  <a:gd name="connsiteX14" fmla="*/ 190020 w 3769368"/>
                  <a:gd name="connsiteY14" fmla="*/ 327866 h 2917309"/>
                  <a:gd name="connsiteX0" fmla="*/ 135429 w 3656561"/>
                  <a:gd name="connsiteY0" fmla="*/ 259627 h 2968435"/>
                  <a:gd name="connsiteX1" fmla="*/ 408384 w 3656561"/>
                  <a:gd name="connsiteY1" fmla="*/ 164093 h 2968435"/>
                  <a:gd name="connsiteX2" fmla="*/ 967943 w 3656561"/>
                  <a:gd name="connsiteY2" fmla="*/ 123149 h 2968435"/>
                  <a:gd name="connsiteX3" fmla="*/ 1254546 w 3656561"/>
                  <a:gd name="connsiteY3" fmla="*/ 177740 h 2968435"/>
                  <a:gd name="connsiteX4" fmla="*/ 1855047 w 3656561"/>
                  <a:gd name="connsiteY4" fmla="*/ 682707 h 2968435"/>
                  <a:gd name="connsiteX5" fmla="*/ 2510140 w 3656561"/>
                  <a:gd name="connsiteY5" fmla="*/ 1624403 h 2968435"/>
                  <a:gd name="connsiteX6" fmla="*/ 3001459 w 3656561"/>
                  <a:gd name="connsiteY6" fmla="*/ 2484212 h 2968435"/>
                  <a:gd name="connsiteX7" fmla="*/ 3110641 w 3656561"/>
                  <a:gd name="connsiteY7" fmla="*/ 2839054 h 2968435"/>
                  <a:gd name="connsiteX8" fmla="*/ 3656552 w 3656561"/>
                  <a:gd name="connsiteY8" fmla="*/ 2784463 h 2968435"/>
                  <a:gd name="connsiteX9" fmla="*/ 3124289 w 3656561"/>
                  <a:gd name="connsiteY9" fmla="*/ 750946 h 2968435"/>
                  <a:gd name="connsiteX10" fmla="*/ 2919572 w 3656561"/>
                  <a:gd name="connsiteY10" fmla="*/ 54910 h 2968435"/>
                  <a:gd name="connsiteX11" fmla="*/ 681339 w 3656561"/>
                  <a:gd name="connsiteY11" fmla="*/ 54911 h 2968435"/>
                  <a:gd name="connsiteX12" fmla="*/ 26247 w 3656561"/>
                  <a:gd name="connsiteY12" fmla="*/ 13967 h 2968435"/>
                  <a:gd name="connsiteX13" fmla="*/ 190020 w 3656561"/>
                  <a:gd name="connsiteY13" fmla="*/ 327866 h 2968435"/>
                  <a:gd name="connsiteX0" fmla="*/ 135429 w 3139465"/>
                  <a:gd name="connsiteY0" fmla="*/ 259627 h 2934320"/>
                  <a:gd name="connsiteX1" fmla="*/ 408384 w 3139465"/>
                  <a:gd name="connsiteY1" fmla="*/ 164093 h 2934320"/>
                  <a:gd name="connsiteX2" fmla="*/ 967943 w 3139465"/>
                  <a:gd name="connsiteY2" fmla="*/ 123149 h 2934320"/>
                  <a:gd name="connsiteX3" fmla="*/ 1254546 w 3139465"/>
                  <a:gd name="connsiteY3" fmla="*/ 177740 h 2934320"/>
                  <a:gd name="connsiteX4" fmla="*/ 1855047 w 3139465"/>
                  <a:gd name="connsiteY4" fmla="*/ 682707 h 2934320"/>
                  <a:gd name="connsiteX5" fmla="*/ 2510140 w 3139465"/>
                  <a:gd name="connsiteY5" fmla="*/ 1624403 h 2934320"/>
                  <a:gd name="connsiteX6" fmla="*/ 3001459 w 3139465"/>
                  <a:gd name="connsiteY6" fmla="*/ 2484212 h 2934320"/>
                  <a:gd name="connsiteX7" fmla="*/ 3110641 w 3139465"/>
                  <a:gd name="connsiteY7" fmla="*/ 2839054 h 2934320"/>
                  <a:gd name="connsiteX8" fmla="*/ 3124289 w 3139465"/>
                  <a:gd name="connsiteY8" fmla="*/ 750946 h 2934320"/>
                  <a:gd name="connsiteX9" fmla="*/ 2919572 w 3139465"/>
                  <a:gd name="connsiteY9" fmla="*/ 54910 h 2934320"/>
                  <a:gd name="connsiteX10" fmla="*/ 681339 w 3139465"/>
                  <a:gd name="connsiteY10" fmla="*/ 54911 h 2934320"/>
                  <a:gd name="connsiteX11" fmla="*/ 26247 w 3139465"/>
                  <a:gd name="connsiteY11" fmla="*/ 13967 h 2934320"/>
                  <a:gd name="connsiteX12" fmla="*/ 190020 w 3139465"/>
                  <a:gd name="connsiteY12" fmla="*/ 327866 h 2934320"/>
                  <a:gd name="connsiteX0" fmla="*/ 135429 w 3225978"/>
                  <a:gd name="connsiteY0" fmla="*/ 259627 h 2973940"/>
                  <a:gd name="connsiteX1" fmla="*/ 408384 w 3225978"/>
                  <a:gd name="connsiteY1" fmla="*/ 164093 h 2973940"/>
                  <a:gd name="connsiteX2" fmla="*/ 967943 w 3225978"/>
                  <a:gd name="connsiteY2" fmla="*/ 123149 h 2973940"/>
                  <a:gd name="connsiteX3" fmla="*/ 1254546 w 3225978"/>
                  <a:gd name="connsiteY3" fmla="*/ 177740 h 2973940"/>
                  <a:gd name="connsiteX4" fmla="*/ 1855047 w 3225978"/>
                  <a:gd name="connsiteY4" fmla="*/ 682707 h 2973940"/>
                  <a:gd name="connsiteX5" fmla="*/ 2510140 w 3225978"/>
                  <a:gd name="connsiteY5" fmla="*/ 1624403 h 2973940"/>
                  <a:gd name="connsiteX6" fmla="*/ 3001459 w 3225978"/>
                  <a:gd name="connsiteY6" fmla="*/ 2484212 h 2973940"/>
                  <a:gd name="connsiteX7" fmla="*/ 3110641 w 3225978"/>
                  <a:gd name="connsiteY7" fmla="*/ 2839054 h 2973940"/>
                  <a:gd name="connsiteX8" fmla="*/ 3220038 w 3225978"/>
                  <a:gd name="connsiteY8" fmla="*/ 182259 h 2973940"/>
                  <a:gd name="connsiteX9" fmla="*/ 2919572 w 3225978"/>
                  <a:gd name="connsiteY9" fmla="*/ 54910 h 2973940"/>
                  <a:gd name="connsiteX10" fmla="*/ 681339 w 3225978"/>
                  <a:gd name="connsiteY10" fmla="*/ 54911 h 2973940"/>
                  <a:gd name="connsiteX11" fmla="*/ 26247 w 3225978"/>
                  <a:gd name="connsiteY11" fmla="*/ 13967 h 2973940"/>
                  <a:gd name="connsiteX12" fmla="*/ 190020 w 3225978"/>
                  <a:gd name="connsiteY12" fmla="*/ 327866 h 2973940"/>
                  <a:gd name="connsiteX0" fmla="*/ 169571 w 3260120"/>
                  <a:gd name="connsiteY0" fmla="*/ 356919 h 3071232"/>
                  <a:gd name="connsiteX1" fmla="*/ 442526 w 3260120"/>
                  <a:gd name="connsiteY1" fmla="*/ 261385 h 3071232"/>
                  <a:gd name="connsiteX2" fmla="*/ 1002085 w 3260120"/>
                  <a:gd name="connsiteY2" fmla="*/ 220441 h 3071232"/>
                  <a:gd name="connsiteX3" fmla="*/ 1288688 w 3260120"/>
                  <a:gd name="connsiteY3" fmla="*/ 275032 h 3071232"/>
                  <a:gd name="connsiteX4" fmla="*/ 1889189 w 3260120"/>
                  <a:gd name="connsiteY4" fmla="*/ 779999 h 3071232"/>
                  <a:gd name="connsiteX5" fmla="*/ 2544282 w 3260120"/>
                  <a:gd name="connsiteY5" fmla="*/ 1721695 h 3071232"/>
                  <a:gd name="connsiteX6" fmla="*/ 3035601 w 3260120"/>
                  <a:gd name="connsiteY6" fmla="*/ 2581504 h 3071232"/>
                  <a:gd name="connsiteX7" fmla="*/ 3144783 w 3260120"/>
                  <a:gd name="connsiteY7" fmla="*/ 2936346 h 3071232"/>
                  <a:gd name="connsiteX8" fmla="*/ 3254180 w 3260120"/>
                  <a:gd name="connsiteY8" fmla="*/ 279551 h 3071232"/>
                  <a:gd name="connsiteX9" fmla="*/ 2953714 w 3260120"/>
                  <a:gd name="connsiteY9" fmla="*/ 152202 h 3071232"/>
                  <a:gd name="connsiteX10" fmla="*/ 715481 w 3260120"/>
                  <a:gd name="connsiteY10" fmla="*/ 152203 h 3071232"/>
                  <a:gd name="connsiteX11" fmla="*/ 22090 w 3260120"/>
                  <a:gd name="connsiteY11" fmla="*/ 7860 h 3071232"/>
                  <a:gd name="connsiteX12" fmla="*/ 224162 w 3260120"/>
                  <a:gd name="connsiteY12" fmla="*/ 425158 h 307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0120" h="3071232">
                    <a:moveTo>
                      <a:pt x="169571" y="356919"/>
                    </a:moveTo>
                    <a:cubicBezTo>
                      <a:pt x="236672" y="320525"/>
                      <a:pt x="303774" y="284131"/>
                      <a:pt x="442526" y="261385"/>
                    </a:cubicBezTo>
                    <a:cubicBezTo>
                      <a:pt x="581278" y="238639"/>
                      <a:pt x="861058" y="218166"/>
                      <a:pt x="1002085" y="220441"/>
                    </a:cubicBezTo>
                    <a:cubicBezTo>
                      <a:pt x="1143112" y="222715"/>
                      <a:pt x="1140837" y="181772"/>
                      <a:pt x="1288688" y="275032"/>
                    </a:cubicBezTo>
                    <a:cubicBezTo>
                      <a:pt x="1436539" y="368292"/>
                      <a:pt x="1679923" y="538889"/>
                      <a:pt x="1889189" y="779999"/>
                    </a:cubicBezTo>
                    <a:cubicBezTo>
                      <a:pt x="2098455" y="1021110"/>
                      <a:pt x="2353213" y="1421444"/>
                      <a:pt x="2544282" y="1721695"/>
                    </a:cubicBezTo>
                    <a:cubicBezTo>
                      <a:pt x="2735351" y="2021946"/>
                      <a:pt x="2935518" y="2379062"/>
                      <a:pt x="3035601" y="2581504"/>
                    </a:cubicBezTo>
                    <a:cubicBezTo>
                      <a:pt x="3135684" y="2783946"/>
                      <a:pt x="3108353" y="3320005"/>
                      <a:pt x="3144783" y="2936346"/>
                    </a:cubicBezTo>
                    <a:cubicBezTo>
                      <a:pt x="3181213" y="2552687"/>
                      <a:pt x="3286025" y="743575"/>
                      <a:pt x="3254180" y="279551"/>
                    </a:cubicBezTo>
                    <a:cubicBezTo>
                      <a:pt x="3119977" y="42990"/>
                      <a:pt x="3376831" y="173427"/>
                      <a:pt x="2953714" y="152202"/>
                    </a:cubicBezTo>
                    <a:cubicBezTo>
                      <a:pt x="2530598" y="130977"/>
                      <a:pt x="1204085" y="176260"/>
                      <a:pt x="715481" y="152203"/>
                    </a:cubicBezTo>
                    <a:cubicBezTo>
                      <a:pt x="226877" y="128146"/>
                      <a:pt x="103976" y="-37632"/>
                      <a:pt x="22090" y="7860"/>
                    </a:cubicBezTo>
                    <a:cubicBezTo>
                      <a:pt x="-59796" y="53352"/>
                      <a:pt x="103607" y="276169"/>
                      <a:pt x="224162" y="425158"/>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orme libre 145"/>
              <p:cNvSpPr/>
              <p:nvPr/>
            </p:nvSpPr>
            <p:spPr>
              <a:xfrm>
                <a:off x="-26857" y="3425321"/>
                <a:ext cx="3906437" cy="3038145"/>
              </a:xfrm>
              <a:custGeom>
                <a:avLst/>
                <a:gdLst>
                  <a:gd name="connsiteX0" fmla="*/ 269255 w 3467399"/>
                  <a:gd name="connsiteY0" fmla="*/ 54193 h 2581819"/>
                  <a:gd name="connsiteX1" fmla="*/ 460324 w 3467399"/>
                  <a:gd name="connsiteY1" fmla="*/ 327149 h 2581819"/>
                  <a:gd name="connsiteX2" fmla="*/ 760575 w 3467399"/>
                  <a:gd name="connsiteY2" fmla="*/ 559161 h 2581819"/>
                  <a:gd name="connsiteX3" fmla="*/ 1047178 w 3467399"/>
                  <a:gd name="connsiteY3" fmla="*/ 859411 h 2581819"/>
                  <a:gd name="connsiteX4" fmla="*/ 1552145 w 3467399"/>
                  <a:gd name="connsiteY4" fmla="*/ 1378026 h 2581819"/>
                  <a:gd name="connsiteX5" fmla="*/ 2043464 w 3467399"/>
                  <a:gd name="connsiteY5" fmla="*/ 1855698 h 2581819"/>
                  <a:gd name="connsiteX6" fmla="*/ 2766796 w 3467399"/>
                  <a:gd name="connsiteY6" fmla="*/ 2210540 h 2581819"/>
                  <a:gd name="connsiteX7" fmla="*/ 3285411 w 3467399"/>
                  <a:gd name="connsiteY7" fmla="*/ 2306074 h 2581819"/>
                  <a:gd name="connsiteX8" fmla="*/ 3258115 w 3467399"/>
                  <a:gd name="connsiteY8" fmla="*/ 2524438 h 2581819"/>
                  <a:gd name="connsiteX9" fmla="*/ 842461 w 3467399"/>
                  <a:gd name="connsiteY9" fmla="*/ 2415256 h 2581819"/>
                  <a:gd name="connsiteX10" fmla="*/ 132778 w 3467399"/>
                  <a:gd name="connsiteY10" fmla="*/ 2428904 h 2581819"/>
                  <a:gd name="connsiteX11" fmla="*/ 9948 w 3467399"/>
                  <a:gd name="connsiteY11" fmla="*/ 258910 h 2581819"/>
                  <a:gd name="connsiteX12" fmla="*/ 269255 w 3467399"/>
                  <a:gd name="connsiteY12" fmla="*/ 122432 h 2581819"/>
                  <a:gd name="connsiteX0" fmla="*/ 161795 w 3359939"/>
                  <a:gd name="connsiteY0" fmla="*/ 0 h 2537720"/>
                  <a:gd name="connsiteX1" fmla="*/ 352864 w 3359939"/>
                  <a:gd name="connsiteY1" fmla="*/ 272956 h 2537720"/>
                  <a:gd name="connsiteX2" fmla="*/ 653115 w 3359939"/>
                  <a:gd name="connsiteY2" fmla="*/ 504968 h 2537720"/>
                  <a:gd name="connsiteX3" fmla="*/ 939718 w 3359939"/>
                  <a:gd name="connsiteY3" fmla="*/ 805218 h 2537720"/>
                  <a:gd name="connsiteX4" fmla="*/ 1444685 w 3359939"/>
                  <a:gd name="connsiteY4" fmla="*/ 1323833 h 2537720"/>
                  <a:gd name="connsiteX5" fmla="*/ 1936004 w 3359939"/>
                  <a:gd name="connsiteY5" fmla="*/ 1801505 h 2537720"/>
                  <a:gd name="connsiteX6" fmla="*/ 2659336 w 3359939"/>
                  <a:gd name="connsiteY6" fmla="*/ 2156347 h 2537720"/>
                  <a:gd name="connsiteX7" fmla="*/ 3177951 w 3359939"/>
                  <a:gd name="connsiteY7" fmla="*/ 2251881 h 2537720"/>
                  <a:gd name="connsiteX8" fmla="*/ 3150655 w 3359939"/>
                  <a:gd name="connsiteY8" fmla="*/ 2470245 h 2537720"/>
                  <a:gd name="connsiteX9" fmla="*/ 735001 w 3359939"/>
                  <a:gd name="connsiteY9" fmla="*/ 2361063 h 2537720"/>
                  <a:gd name="connsiteX10" fmla="*/ 25318 w 3359939"/>
                  <a:gd name="connsiteY10" fmla="*/ 2374711 h 2537720"/>
                  <a:gd name="connsiteX11" fmla="*/ 161795 w 3359939"/>
                  <a:gd name="connsiteY11" fmla="*/ 68239 h 2537720"/>
                  <a:gd name="connsiteX0" fmla="*/ 186308 w 3384452"/>
                  <a:gd name="connsiteY0" fmla="*/ 0 h 2538729"/>
                  <a:gd name="connsiteX1" fmla="*/ 377377 w 3384452"/>
                  <a:gd name="connsiteY1" fmla="*/ 272956 h 2538729"/>
                  <a:gd name="connsiteX2" fmla="*/ 677628 w 3384452"/>
                  <a:gd name="connsiteY2" fmla="*/ 504968 h 2538729"/>
                  <a:gd name="connsiteX3" fmla="*/ 964231 w 3384452"/>
                  <a:gd name="connsiteY3" fmla="*/ 805218 h 2538729"/>
                  <a:gd name="connsiteX4" fmla="*/ 1469198 w 3384452"/>
                  <a:gd name="connsiteY4" fmla="*/ 1323833 h 2538729"/>
                  <a:gd name="connsiteX5" fmla="*/ 1960517 w 3384452"/>
                  <a:gd name="connsiteY5" fmla="*/ 1801505 h 2538729"/>
                  <a:gd name="connsiteX6" fmla="*/ 2683849 w 3384452"/>
                  <a:gd name="connsiteY6" fmla="*/ 2156347 h 2538729"/>
                  <a:gd name="connsiteX7" fmla="*/ 3202464 w 3384452"/>
                  <a:gd name="connsiteY7" fmla="*/ 2251881 h 2538729"/>
                  <a:gd name="connsiteX8" fmla="*/ 3175168 w 3384452"/>
                  <a:gd name="connsiteY8" fmla="*/ 2470245 h 2538729"/>
                  <a:gd name="connsiteX9" fmla="*/ 759514 w 3384452"/>
                  <a:gd name="connsiteY9" fmla="*/ 2361063 h 2538729"/>
                  <a:gd name="connsiteX10" fmla="*/ 49831 w 3384452"/>
                  <a:gd name="connsiteY10" fmla="*/ 2374711 h 2538729"/>
                  <a:gd name="connsiteX11" fmla="*/ 77126 w 3384452"/>
                  <a:gd name="connsiteY11" fmla="*/ 54592 h 2538729"/>
                  <a:gd name="connsiteX0" fmla="*/ 157691 w 3355835"/>
                  <a:gd name="connsiteY0" fmla="*/ 0 h 2517254"/>
                  <a:gd name="connsiteX1" fmla="*/ 348760 w 3355835"/>
                  <a:gd name="connsiteY1" fmla="*/ 272956 h 2517254"/>
                  <a:gd name="connsiteX2" fmla="*/ 649011 w 3355835"/>
                  <a:gd name="connsiteY2" fmla="*/ 504968 h 2517254"/>
                  <a:gd name="connsiteX3" fmla="*/ 935614 w 3355835"/>
                  <a:gd name="connsiteY3" fmla="*/ 805218 h 2517254"/>
                  <a:gd name="connsiteX4" fmla="*/ 1440581 w 3355835"/>
                  <a:gd name="connsiteY4" fmla="*/ 1323833 h 2517254"/>
                  <a:gd name="connsiteX5" fmla="*/ 1931900 w 3355835"/>
                  <a:gd name="connsiteY5" fmla="*/ 1801505 h 2517254"/>
                  <a:gd name="connsiteX6" fmla="*/ 2655232 w 3355835"/>
                  <a:gd name="connsiteY6" fmla="*/ 2156347 h 2517254"/>
                  <a:gd name="connsiteX7" fmla="*/ 3173847 w 3355835"/>
                  <a:gd name="connsiteY7" fmla="*/ 2251881 h 2517254"/>
                  <a:gd name="connsiteX8" fmla="*/ 3146551 w 3355835"/>
                  <a:gd name="connsiteY8" fmla="*/ 2470245 h 2517254"/>
                  <a:gd name="connsiteX9" fmla="*/ 730897 w 3355835"/>
                  <a:gd name="connsiteY9" fmla="*/ 2361063 h 2517254"/>
                  <a:gd name="connsiteX10" fmla="*/ 62157 w 3355835"/>
                  <a:gd name="connsiteY10" fmla="*/ 2347415 h 2517254"/>
                  <a:gd name="connsiteX11" fmla="*/ 48509 w 3355835"/>
                  <a:gd name="connsiteY11" fmla="*/ 54592 h 2517254"/>
                  <a:gd name="connsiteX0" fmla="*/ 157691 w 3355835"/>
                  <a:gd name="connsiteY0" fmla="*/ 0 h 2470245"/>
                  <a:gd name="connsiteX1" fmla="*/ 348760 w 3355835"/>
                  <a:gd name="connsiteY1" fmla="*/ 272956 h 2470245"/>
                  <a:gd name="connsiteX2" fmla="*/ 649011 w 3355835"/>
                  <a:gd name="connsiteY2" fmla="*/ 504968 h 2470245"/>
                  <a:gd name="connsiteX3" fmla="*/ 935614 w 3355835"/>
                  <a:gd name="connsiteY3" fmla="*/ 805218 h 2470245"/>
                  <a:gd name="connsiteX4" fmla="*/ 1440581 w 3355835"/>
                  <a:gd name="connsiteY4" fmla="*/ 1323833 h 2470245"/>
                  <a:gd name="connsiteX5" fmla="*/ 1931900 w 3355835"/>
                  <a:gd name="connsiteY5" fmla="*/ 1801505 h 2470245"/>
                  <a:gd name="connsiteX6" fmla="*/ 2655232 w 3355835"/>
                  <a:gd name="connsiteY6" fmla="*/ 2156347 h 2470245"/>
                  <a:gd name="connsiteX7" fmla="*/ 3173847 w 3355835"/>
                  <a:gd name="connsiteY7" fmla="*/ 2251881 h 2470245"/>
                  <a:gd name="connsiteX8" fmla="*/ 3146551 w 3355835"/>
                  <a:gd name="connsiteY8" fmla="*/ 2470245 h 2470245"/>
                  <a:gd name="connsiteX9" fmla="*/ 62157 w 3355835"/>
                  <a:gd name="connsiteY9" fmla="*/ 2347415 h 2470245"/>
                  <a:gd name="connsiteX10" fmla="*/ 48509 w 3355835"/>
                  <a:gd name="connsiteY10" fmla="*/ 54592 h 2470245"/>
                  <a:gd name="connsiteX0" fmla="*/ 157691 w 3306575"/>
                  <a:gd name="connsiteY0" fmla="*/ 0 h 2494326"/>
                  <a:gd name="connsiteX1" fmla="*/ 348760 w 3306575"/>
                  <a:gd name="connsiteY1" fmla="*/ 272956 h 2494326"/>
                  <a:gd name="connsiteX2" fmla="*/ 649011 w 3306575"/>
                  <a:gd name="connsiteY2" fmla="*/ 504968 h 2494326"/>
                  <a:gd name="connsiteX3" fmla="*/ 935614 w 3306575"/>
                  <a:gd name="connsiteY3" fmla="*/ 805218 h 2494326"/>
                  <a:gd name="connsiteX4" fmla="*/ 1440581 w 3306575"/>
                  <a:gd name="connsiteY4" fmla="*/ 1323833 h 2494326"/>
                  <a:gd name="connsiteX5" fmla="*/ 1931900 w 3306575"/>
                  <a:gd name="connsiteY5" fmla="*/ 1801505 h 2494326"/>
                  <a:gd name="connsiteX6" fmla="*/ 2655232 w 3306575"/>
                  <a:gd name="connsiteY6" fmla="*/ 2156347 h 2494326"/>
                  <a:gd name="connsiteX7" fmla="*/ 3173847 w 3306575"/>
                  <a:gd name="connsiteY7" fmla="*/ 2251881 h 2494326"/>
                  <a:gd name="connsiteX8" fmla="*/ 62157 w 3306575"/>
                  <a:gd name="connsiteY8" fmla="*/ 2347415 h 2494326"/>
                  <a:gd name="connsiteX9" fmla="*/ 48509 w 3306575"/>
                  <a:gd name="connsiteY9" fmla="*/ 54592 h 2494326"/>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347415"/>
                  <a:gd name="connsiteX1" fmla="*/ 419471 w 3276836"/>
                  <a:gd name="connsiteY1" fmla="*/ 272956 h 2347415"/>
                  <a:gd name="connsiteX2" fmla="*/ 719722 w 3276836"/>
                  <a:gd name="connsiteY2" fmla="*/ 504968 h 2347415"/>
                  <a:gd name="connsiteX3" fmla="*/ 1006325 w 3276836"/>
                  <a:gd name="connsiteY3" fmla="*/ 805218 h 2347415"/>
                  <a:gd name="connsiteX4" fmla="*/ 1511292 w 3276836"/>
                  <a:gd name="connsiteY4" fmla="*/ 1323833 h 2347415"/>
                  <a:gd name="connsiteX5" fmla="*/ 2002611 w 3276836"/>
                  <a:gd name="connsiteY5" fmla="*/ 1801505 h 2347415"/>
                  <a:gd name="connsiteX6" fmla="*/ 2725943 w 3276836"/>
                  <a:gd name="connsiteY6" fmla="*/ 2156347 h 2347415"/>
                  <a:gd name="connsiteX7" fmla="*/ 3244558 w 3276836"/>
                  <a:gd name="connsiteY7" fmla="*/ 2251881 h 2347415"/>
                  <a:gd name="connsiteX8" fmla="*/ 1770599 w 3276836"/>
                  <a:gd name="connsiteY8" fmla="*/ 2265528 h 2347415"/>
                  <a:gd name="connsiteX9" fmla="*/ 132868 w 3276836"/>
                  <a:gd name="connsiteY9" fmla="*/ 2347415 h 2347415"/>
                  <a:gd name="connsiteX10" fmla="*/ 119220 w 3276836"/>
                  <a:gd name="connsiteY10" fmla="*/ 54592 h 2347415"/>
                  <a:gd name="connsiteX0" fmla="*/ 218972 w 3267406"/>
                  <a:gd name="connsiteY0" fmla="*/ 0 h 2279288"/>
                  <a:gd name="connsiteX1" fmla="*/ 410041 w 3267406"/>
                  <a:gd name="connsiteY1" fmla="*/ 272956 h 2279288"/>
                  <a:gd name="connsiteX2" fmla="*/ 710292 w 3267406"/>
                  <a:gd name="connsiteY2" fmla="*/ 504968 h 2279288"/>
                  <a:gd name="connsiteX3" fmla="*/ 996895 w 3267406"/>
                  <a:gd name="connsiteY3" fmla="*/ 805218 h 2279288"/>
                  <a:gd name="connsiteX4" fmla="*/ 1501862 w 3267406"/>
                  <a:gd name="connsiteY4" fmla="*/ 1323833 h 2279288"/>
                  <a:gd name="connsiteX5" fmla="*/ 1993181 w 3267406"/>
                  <a:gd name="connsiteY5" fmla="*/ 1801505 h 2279288"/>
                  <a:gd name="connsiteX6" fmla="*/ 2716513 w 3267406"/>
                  <a:gd name="connsiteY6" fmla="*/ 2156347 h 2279288"/>
                  <a:gd name="connsiteX7" fmla="*/ 3235128 w 3267406"/>
                  <a:gd name="connsiteY7" fmla="*/ 2251881 h 2279288"/>
                  <a:gd name="connsiteX8" fmla="*/ 1761169 w 3267406"/>
                  <a:gd name="connsiteY8" fmla="*/ 2265528 h 2279288"/>
                  <a:gd name="connsiteX9" fmla="*/ 137086 w 3267406"/>
                  <a:gd name="connsiteY9" fmla="*/ 2279176 h 2279288"/>
                  <a:gd name="connsiteX10" fmla="*/ 109790 w 326740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392072 w 3157616"/>
                  <a:gd name="connsiteY4" fmla="*/ 1323833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426507 w 3157616"/>
                  <a:gd name="connsiteY4" fmla="*/ 1279561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764"/>
                  <a:gd name="connsiteY0" fmla="*/ 0 h 2279288"/>
                  <a:gd name="connsiteX1" fmla="*/ 300251 w 3157764"/>
                  <a:gd name="connsiteY1" fmla="*/ 272956 h 2279288"/>
                  <a:gd name="connsiteX2" fmla="*/ 600502 w 3157764"/>
                  <a:gd name="connsiteY2" fmla="*/ 504968 h 2279288"/>
                  <a:gd name="connsiteX3" fmla="*/ 887105 w 3157764"/>
                  <a:gd name="connsiteY3" fmla="*/ 805218 h 2279288"/>
                  <a:gd name="connsiteX4" fmla="*/ 1426507 w 3157764"/>
                  <a:gd name="connsiteY4" fmla="*/ 1279561 h 2279288"/>
                  <a:gd name="connsiteX5" fmla="*/ 1866173 w 3157764"/>
                  <a:gd name="connsiteY5" fmla="*/ 1712962 h 2279288"/>
                  <a:gd name="connsiteX6" fmla="*/ 2606723 w 3157764"/>
                  <a:gd name="connsiteY6" fmla="*/ 2156347 h 2279288"/>
                  <a:gd name="connsiteX7" fmla="*/ 3125338 w 3157764"/>
                  <a:gd name="connsiteY7" fmla="*/ 2251881 h 2279288"/>
                  <a:gd name="connsiteX8" fmla="*/ 1651379 w 3157764"/>
                  <a:gd name="connsiteY8" fmla="*/ 2265528 h 2279288"/>
                  <a:gd name="connsiteX9" fmla="*/ 27296 w 3157764"/>
                  <a:gd name="connsiteY9" fmla="*/ 2279176 h 2279288"/>
                  <a:gd name="connsiteX10" fmla="*/ 0 w 3157764"/>
                  <a:gd name="connsiteY10" fmla="*/ 54592 h 2279288"/>
                  <a:gd name="connsiteX0" fmla="*/ 109182 w 3163046"/>
                  <a:gd name="connsiteY0" fmla="*/ 0 h 2279288"/>
                  <a:gd name="connsiteX1" fmla="*/ 300251 w 3163046"/>
                  <a:gd name="connsiteY1" fmla="*/ 272956 h 2279288"/>
                  <a:gd name="connsiteX2" fmla="*/ 600502 w 3163046"/>
                  <a:gd name="connsiteY2" fmla="*/ 504968 h 2279288"/>
                  <a:gd name="connsiteX3" fmla="*/ 887105 w 3163046"/>
                  <a:gd name="connsiteY3" fmla="*/ 805218 h 2279288"/>
                  <a:gd name="connsiteX4" fmla="*/ 1426507 w 3163046"/>
                  <a:gd name="connsiteY4" fmla="*/ 1279561 h 2279288"/>
                  <a:gd name="connsiteX5" fmla="*/ 1866173 w 3163046"/>
                  <a:gd name="connsiteY5" fmla="*/ 1712962 h 2279288"/>
                  <a:gd name="connsiteX6" fmla="*/ 2653190 w 3163046"/>
                  <a:gd name="connsiteY6" fmla="*/ 1923633 h 2279288"/>
                  <a:gd name="connsiteX7" fmla="*/ 3125338 w 3163046"/>
                  <a:gd name="connsiteY7" fmla="*/ 2251881 h 2279288"/>
                  <a:gd name="connsiteX8" fmla="*/ 1651379 w 3163046"/>
                  <a:gd name="connsiteY8" fmla="*/ 2265528 h 2279288"/>
                  <a:gd name="connsiteX9" fmla="*/ 27296 w 3163046"/>
                  <a:gd name="connsiteY9" fmla="*/ 2279176 h 2279288"/>
                  <a:gd name="connsiteX10" fmla="*/ 0 w 3163046"/>
                  <a:gd name="connsiteY10" fmla="*/ 54592 h 2279288"/>
                  <a:gd name="connsiteX0" fmla="*/ 109182 w 3163534"/>
                  <a:gd name="connsiteY0" fmla="*/ 0 h 2279288"/>
                  <a:gd name="connsiteX1" fmla="*/ 300251 w 3163534"/>
                  <a:gd name="connsiteY1" fmla="*/ 272956 h 2279288"/>
                  <a:gd name="connsiteX2" fmla="*/ 600502 w 3163534"/>
                  <a:gd name="connsiteY2" fmla="*/ 504968 h 2279288"/>
                  <a:gd name="connsiteX3" fmla="*/ 887105 w 3163534"/>
                  <a:gd name="connsiteY3" fmla="*/ 805218 h 2279288"/>
                  <a:gd name="connsiteX4" fmla="*/ 1426507 w 3163534"/>
                  <a:gd name="connsiteY4" fmla="*/ 1279561 h 2279288"/>
                  <a:gd name="connsiteX5" fmla="*/ 1819706 w 3163534"/>
                  <a:gd name="connsiteY5" fmla="*/ 1577213 h 2279288"/>
                  <a:gd name="connsiteX6" fmla="*/ 2653190 w 3163534"/>
                  <a:gd name="connsiteY6" fmla="*/ 1923633 h 2279288"/>
                  <a:gd name="connsiteX7" fmla="*/ 3125338 w 3163534"/>
                  <a:gd name="connsiteY7" fmla="*/ 2251881 h 2279288"/>
                  <a:gd name="connsiteX8" fmla="*/ 1651379 w 3163534"/>
                  <a:gd name="connsiteY8" fmla="*/ 2265528 h 2279288"/>
                  <a:gd name="connsiteX9" fmla="*/ 27296 w 3163534"/>
                  <a:gd name="connsiteY9" fmla="*/ 2279176 h 2279288"/>
                  <a:gd name="connsiteX10" fmla="*/ 0 w 3163534"/>
                  <a:gd name="connsiteY10" fmla="*/ 54592 h 2279288"/>
                  <a:gd name="connsiteX0" fmla="*/ 109182 w 3159649"/>
                  <a:gd name="connsiteY0" fmla="*/ 0 h 2279288"/>
                  <a:gd name="connsiteX1" fmla="*/ 300251 w 3159649"/>
                  <a:gd name="connsiteY1" fmla="*/ 272956 h 2279288"/>
                  <a:gd name="connsiteX2" fmla="*/ 600502 w 3159649"/>
                  <a:gd name="connsiteY2" fmla="*/ 504968 h 2279288"/>
                  <a:gd name="connsiteX3" fmla="*/ 887105 w 3159649"/>
                  <a:gd name="connsiteY3" fmla="*/ 805218 h 2279288"/>
                  <a:gd name="connsiteX4" fmla="*/ 1426507 w 3159649"/>
                  <a:gd name="connsiteY4" fmla="*/ 1279561 h 2279288"/>
                  <a:gd name="connsiteX5" fmla="*/ 1819706 w 3159649"/>
                  <a:gd name="connsiteY5" fmla="*/ 1577213 h 2279288"/>
                  <a:gd name="connsiteX6" fmla="*/ 2223113 w 3159649"/>
                  <a:gd name="connsiteY6" fmla="*/ 1834267 h 2279288"/>
                  <a:gd name="connsiteX7" fmla="*/ 2653190 w 3159649"/>
                  <a:gd name="connsiteY7" fmla="*/ 1923633 h 2279288"/>
                  <a:gd name="connsiteX8" fmla="*/ 3125338 w 3159649"/>
                  <a:gd name="connsiteY8" fmla="*/ 2251881 h 2279288"/>
                  <a:gd name="connsiteX9" fmla="*/ 1651379 w 3159649"/>
                  <a:gd name="connsiteY9" fmla="*/ 2265528 h 2279288"/>
                  <a:gd name="connsiteX10" fmla="*/ 27296 w 3159649"/>
                  <a:gd name="connsiteY10" fmla="*/ 2279176 h 2279288"/>
                  <a:gd name="connsiteX11" fmla="*/ 0 w 3159649"/>
                  <a:gd name="connsiteY11" fmla="*/ 54592 h 227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9649" h="2279288">
                    <a:moveTo>
                      <a:pt x="109182" y="0"/>
                    </a:moveTo>
                    <a:cubicBezTo>
                      <a:pt x="163773" y="94397"/>
                      <a:pt x="218364" y="188795"/>
                      <a:pt x="300251" y="272956"/>
                    </a:cubicBezTo>
                    <a:cubicBezTo>
                      <a:pt x="382138" y="357117"/>
                      <a:pt x="502693" y="416258"/>
                      <a:pt x="600502" y="504968"/>
                    </a:cubicBezTo>
                    <a:cubicBezTo>
                      <a:pt x="698311" y="593678"/>
                      <a:pt x="749438" y="676119"/>
                      <a:pt x="887105" y="805218"/>
                    </a:cubicBezTo>
                    <a:cubicBezTo>
                      <a:pt x="1024772" y="934317"/>
                      <a:pt x="1271074" y="1150895"/>
                      <a:pt x="1426507" y="1279561"/>
                    </a:cubicBezTo>
                    <a:cubicBezTo>
                      <a:pt x="1581940" y="1408227"/>
                      <a:pt x="1686939" y="1484762"/>
                      <a:pt x="1819706" y="1577213"/>
                    </a:cubicBezTo>
                    <a:cubicBezTo>
                      <a:pt x="1952473" y="1669664"/>
                      <a:pt x="2084199" y="1776530"/>
                      <a:pt x="2223113" y="1834267"/>
                    </a:cubicBezTo>
                    <a:cubicBezTo>
                      <a:pt x="2362027" y="1892004"/>
                      <a:pt x="2502819" y="1854031"/>
                      <a:pt x="2653190" y="1923633"/>
                    </a:cubicBezTo>
                    <a:cubicBezTo>
                      <a:pt x="2803561" y="1993235"/>
                      <a:pt x="3292307" y="2194899"/>
                      <a:pt x="3125338" y="2251881"/>
                    </a:cubicBezTo>
                    <a:cubicBezTo>
                      <a:pt x="2958370" y="2308864"/>
                      <a:pt x="2169994" y="2249606"/>
                      <a:pt x="1651379" y="2265528"/>
                    </a:cubicBezTo>
                    <a:cubicBezTo>
                      <a:pt x="1132764" y="2281450"/>
                      <a:pt x="520890" y="2279176"/>
                      <a:pt x="27296" y="2279176"/>
                    </a:cubicBezTo>
                    <a:lnTo>
                      <a:pt x="0" y="54592"/>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orme libre 146"/>
              <p:cNvSpPr/>
              <p:nvPr/>
            </p:nvSpPr>
            <p:spPr>
              <a:xfrm>
                <a:off x="3343701" y="3303555"/>
                <a:ext cx="2187545" cy="2810774"/>
              </a:xfrm>
              <a:custGeom>
                <a:avLst/>
                <a:gdLst>
                  <a:gd name="connsiteX0" fmla="*/ 0 w 2398480"/>
                  <a:gd name="connsiteY0" fmla="*/ 2789470 h 3047420"/>
                  <a:gd name="connsiteX1" fmla="*/ 627798 w 2398480"/>
                  <a:gd name="connsiteY1" fmla="*/ 2489220 h 3047420"/>
                  <a:gd name="connsiteX2" fmla="*/ 1446663 w 2398480"/>
                  <a:gd name="connsiteY2" fmla="*/ 1888718 h 3047420"/>
                  <a:gd name="connsiteX3" fmla="*/ 1733266 w 2398480"/>
                  <a:gd name="connsiteY3" fmla="*/ 1574820 h 3047420"/>
                  <a:gd name="connsiteX4" fmla="*/ 2006221 w 2398480"/>
                  <a:gd name="connsiteY4" fmla="*/ 1015261 h 3047420"/>
                  <a:gd name="connsiteX5" fmla="*/ 2074460 w 2398480"/>
                  <a:gd name="connsiteY5" fmla="*/ 510294 h 3047420"/>
                  <a:gd name="connsiteX6" fmla="*/ 2074460 w 2398480"/>
                  <a:gd name="connsiteY6" fmla="*/ 87214 h 3047420"/>
                  <a:gd name="connsiteX7" fmla="*/ 2347415 w 2398480"/>
                  <a:gd name="connsiteY7" fmla="*/ 87214 h 3047420"/>
                  <a:gd name="connsiteX8" fmla="*/ 2388359 w 2398480"/>
                  <a:gd name="connsiteY8" fmla="*/ 1015261 h 3047420"/>
                  <a:gd name="connsiteX9" fmla="*/ 2224586 w 2398480"/>
                  <a:gd name="connsiteY9" fmla="*/ 2803118 h 3047420"/>
                  <a:gd name="connsiteX10" fmla="*/ 1351129 w 2398480"/>
                  <a:gd name="connsiteY10" fmla="*/ 2980539 h 3047420"/>
                  <a:gd name="connsiteX11" fmla="*/ 163774 w 2398480"/>
                  <a:gd name="connsiteY11" fmla="*/ 3035130 h 3047420"/>
                  <a:gd name="connsiteX12" fmla="*/ 54592 w 2398480"/>
                  <a:gd name="connsiteY12" fmla="*/ 2762175 h 3047420"/>
                  <a:gd name="connsiteX0" fmla="*/ 0 w 2397714"/>
                  <a:gd name="connsiteY0" fmla="*/ 2715058 h 2973008"/>
                  <a:gd name="connsiteX1" fmla="*/ 627798 w 2397714"/>
                  <a:gd name="connsiteY1" fmla="*/ 2414808 h 2973008"/>
                  <a:gd name="connsiteX2" fmla="*/ 1446663 w 2397714"/>
                  <a:gd name="connsiteY2" fmla="*/ 1814306 h 2973008"/>
                  <a:gd name="connsiteX3" fmla="*/ 1733266 w 2397714"/>
                  <a:gd name="connsiteY3" fmla="*/ 1500408 h 2973008"/>
                  <a:gd name="connsiteX4" fmla="*/ 2006221 w 2397714"/>
                  <a:gd name="connsiteY4" fmla="*/ 940849 h 2973008"/>
                  <a:gd name="connsiteX5" fmla="*/ 2074460 w 2397714"/>
                  <a:gd name="connsiteY5" fmla="*/ 435882 h 2973008"/>
                  <a:gd name="connsiteX6" fmla="*/ 2074460 w 2397714"/>
                  <a:gd name="connsiteY6" fmla="*/ 12802 h 2973008"/>
                  <a:gd name="connsiteX7" fmla="*/ 2388359 w 2397714"/>
                  <a:gd name="connsiteY7" fmla="*/ 940849 h 2973008"/>
                  <a:gd name="connsiteX8" fmla="*/ 2224586 w 2397714"/>
                  <a:gd name="connsiteY8" fmla="*/ 2728706 h 2973008"/>
                  <a:gd name="connsiteX9" fmla="*/ 1351129 w 2397714"/>
                  <a:gd name="connsiteY9" fmla="*/ 2906127 h 2973008"/>
                  <a:gd name="connsiteX10" fmla="*/ 163774 w 2397714"/>
                  <a:gd name="connsiteY10" fmla="*/ 2960718 h 2973008"/>
                  <a:gd name="connsiteX11" fmla="*/ 54592 w 2397714"/>
                  <a:gd name="connsiteY11" fmla="*/ 2687763 h 2973008"/>
                  <a:gd name="connsiteX0" fmla="*/ 0 w 2257686"/>
                  <a:gd name="connsiteY0" fmla="*/ 2820800 h 3094583"/>
                  <a:gd name="connsiteX1" fmla="*/ 627798 w 2257686"/>
                  <a:gd name="connsiteY1" fmla="*/ 2520550 h 3094583"/>
                  <a:gd name="connsiteX2" fmla="*/ 1446663 w 2257686"/>
                  <a:gd name="connsiteY2" fmla="*/ 1920048 h 3094583"/>
                  <a:gd name="connsiteX3" fmla="*/ 1733266 w 2257686"/>
                  <a:gd name="connsiteY3" fmla="*/ 1606150 h 3094583"/>
                  <a:gd name="connsiteX4" fmla="*/ 2006221 w 2257686"/>
                  <a:gd name="connsiteY4" fmla="*/ 1046591 h 3094583"/>
                  <a:gd name="connsiteX5" fmla="*/ 2074460 w 2257686"/>
                  <a:gd name="connsiteY5" fmla="*/ 541624 h 3094583"/>
                  <a:gd name="connsiteX6" fmla="*/ 2074460 w 2257686"/>
                  <a:gd name="connsiteY6" fmla="*/ 118544 h 3094583"/>
                  <a:gd name="connsiteX7" fmla="*/ 2224586 w 2257686"/>
                  <a:gd name="connsiteY7" fmla="*/ 2834448 h 3094583"/>
                  <a:gd name="connsiteX8" fmla="*/ 1351129 w 2257686"/>
                  <a:gd name="connsiteY8" fmla="*/ 3011869 h 3094583"/>
                  <a:gd name="connsiteX9" fmla="*/ 163774 w 2257686"/>
                  <a:gd name="connsiteY9" fmla="*/ 3066460 h 3094583"/>
                  <a:gd name="connsiteX10" fmla="*/ 54592 w 2257686"/>
                  <a:gd name="connsiteY10" fmla="*/ 2793505 h 3094583"/>
                  <a:gd name="connsiteX0" fmla="*/ 0 w 2130658"/>
                  <a:gd name="connsiteY0" fmla="*/ 2832765 h 3090715"/>
                  <a:gd name="connsiteX1" fmla="*/ 627798 w 2130658"/>
                  <a:gd name="connsiteY1" fmla="*/ 2532515 h 3090715"/>
                  <a:gd name="connsiteX2" fmla="*/ 1446663 w 2130658"/>
                  <a:gd name="connsiteY2" fmla="*/ 1932013 h 3090715"/>
                  <a:gd name="connsiteX3" fmla="*/ 1733266 w 2130658"/>
                  <a:gd name="connsiteY3" fmla="*/ 1618115 h 3090715"/>
                  <a:gd name="connsiteX4" fmla="*/ 2006221 w 2130658"/>
                  <a:gd name="connsiteY4" fmla="*/ 1058556 h 3090715"/>
                  <a:gd name="connsiteX5" fmla="*/ 2074460 w 2130658"/>
                  <a:gd name="connsiteY5" fmla="*/ 553589 h 3090715"/>
                  <a:gd name="connsiteX6" fmla="*/ 2074460 w 2130658"/>
                  <a:gd name="connsiteY6" fmla="*/ 130509 h 3090715"/>
                  <a:gd name="connsiteX7" fmla="*/ 1351129 w 2130658"/>
                  <a:gd name="connsiteY7" fmla="*/ 3023834 h 3090715"/>
                  <a:gd name="connsiteX8" fmla="*/ 163774 w 2130658"/>
                  <a:gd name="connsiteY8" fmla="*/ 3078425 h 3090715"/>
                  <a:gd name="connsiteX9" fmla="*/ 54592 w 2130658"/>
                  <a:gd name="connsiteY9" fmla="*/ 2805470 h 3090715"/>
                  <a:gd name="connsiteX0" fmla="*/ 37159 w 2242605"/>
                  <a:gd name="connsiteY0" fmla="*/ 2823551 h 3070006"/>
                  <a:gd name="connsiteX1" fmla="*/ 664957 w 2242605"/>
                  <a:gd name="connsiteY1" fmla="*/ 2523301 h 3070006"/>
                  <a:gd name="connsiteX2" fmla="*/ 1483822 w 2242605"/>
                  <a:gd name="connsiteY2" fmla="*/ 1922799 h 3070006"/>
                  <a:gd name="connsiteX3" fmla="*/ 1770425 w 2242605"/>
                  <a:gd name="connsiteY3" fmla="*/ 1608901 h 3070006"/>
                  <a:gd name="connsiteX4" fmla="*/ 2043380 w 2242605"/>
                  <a:gd name="connsiteY4" fmla="*/ 1049342 h 3070006"/>
                  <a:gd name="connsiteX5" fmla="*/ 2111619 w 2242605"/>
                  <a:gd name="connsiteY5" fmla="*/ 544375 h 3070006"/>
                  <a:gd name="connsiteX6" fmla="*/ 2111619 w 2242605"/>
                  <a:gd name="connsiteY6" fmla="*/ 121295 h 3070006"/>
                  <a:gd name="connsiteX7" fmla="*/ 2097972 w 2242605"/>
                  <a:gd name="connsiteY7" fmla="*/ 2878142 h 3070006"/>
                  <a:gd name="connsiteX8" fmla="*/ 200933 w 2242605"/>
                  <a:gd name="connsiteY8" fmla="*/ 3069211 h 3070006"/>
                  <a:gd name="connsiteX9" fmla="*/ 91751 w 2242605"/>
                  <a:gd name="connsiteY9" fmla="*/ 2796256 h 3070006"/>
                  <a:gd name="connsiteX0" fmla="*/ 37159 w 2127696"/>
                  <a:gd name="connsiteY0" fmla="*/ 2823551 h 3204024"/>
                  <a:gd name="connsiteX1" fmla="*/ 664957 w 2127696"/>
                  <a:gd name="connsiteY1" fmla="*/ 2523301 h 3204024"/>
                  <a:gd name="connsiteX2" fmla="*/ 1483822 w 2127696"/>
                  <a:gd name="connsiteY2" fmla="*/ 1922799 h 3204024"/>
                  <a:gd name="connsiteX3" fmla="*/ 1770425 w 2127696"/>
                  <a:gd name="connsiteY3" fmla="*/ 1608901 h 3204024"/>
                  <a:gd name="connsiteX4" fmla="*/ 2043380 w 2127696"/>
                  <a:gd name="connsiteY4" fmla="*/ 1049342 h 3204024"/>
                  <a:gd name="connsiteX5" fmla="*/ 2111619 w 2127696"/>
                  <a:gd name="connsiteY5" fmla="*/ 544375 h 3204024"/>
                  <a:gd name="connsiteX6" fmla="*/ 2111619 w 2127696"/>
                  <a:gd name="connsiteY6" fmla="*/ 121295 h 3204024"/>
                  <a:gd name="connsiteX7" fmla="*/ 2097972 w 2127696"/>
                  <a:gd name="connsiteY7" fmla="*/ 2878142 h 3204024"/>
                  <a:gd name="connsiteX8" fmla="*/ 200933 w 2127696"/>
                  <a:gd name="connsiteY8" fmla="*/ 3069211 h 3204024"/>
                  <a:gd name="connsiteX9" fmla="*/ 91751 w 2127696"/>
                  <a:gd name="connsiteY9" fmla="*/ 2796256 h 3204024"/>
                  <a:gd name="connsiteX0" fmla="*/ 37159 w 2133677"/>
                  <a:gd name="connsiteY0" fmla="*/ 2823551 h 3159135"/>
                  <a:gd name="connsiteX1" fmla="*/ 664957 w 2133677"/>
                  <a:gd name="connsiteY1" fmla="*/ 2523301 h 3159135"/>
                  <a:gd name="connsiteX2" fmla="*/ 1483822 w 2133677"/>
                  <a:gd name="connsiteY2" fmla="*/ 1922799 h 3159135"/>
                  <a:gd name="connsiteX3" fmla="*/ 1770425 w 2133677"/>
                  <a:gd name="connsiteY3" fmla="*/ 1608901 h 3159135"/>
                  <a:gd name="connsiteX4" fmla="*/ 2043380 w 2133677"/>
                  <a:gd name="connsiteY4" fmla="*/ 1049342 h 3159135"/>
                  <a:gd name="connsiteX5" fmla="*/ 2111619 w 2133677"/>
                  <a:gd name="connsiteY5" fmla="*/ 544375 h 3159135"/>
                  <a:gd name="connsiteX6" fmla="*/ 2111619 w 2133677"/>
                  <a:gd name="connsiteY6" fmla="*/ 121295 h 3159135"/>
                  <a:gd name="connsiteX7" fmla="*/ 2097972 w 2133677"/>
                  <a:gd name="connsiteY7" fmla="*/ 2878142 h 3159135"/>
                  <a:gd name="connsiteX8" fmla="*/ 200933 w 2133677"/>
                  <a:gd name="connsiteY8" fmla="*/ 3069211 h 3159135"/>
                  <a:gd name="connsiteX9" fmla="*/ 91751 w 2133677"/>
                  <a:gd name="connsiteY9" fmla="*/ 2796256 h 3159135"/>
                  <a:gd name="connsiteX0" fmla="*/ 0 w 2213529"/>
                  <a:gd name="connsiteY0" fmla="*/ 2823551 h 3060297"/>
                  <a:gd name="connsiteX1" fmla="*/ 627798 w 2213529"/>
                  <a:gd name="connsiteY1" fmla="*/ 2523301 h 3060297"/>
                  <a:gd name="connsiteX2" fmla="*/ 1446663 w 2213529"/>
                  <a:gd name="connsiteY2" fmla="*/ 1922799 h 3060297"/>
                  <a:gd name="connsiteX3" fmla="*/ 1733266 w 2213529"/>
                  <a:gd name="connsiteY3" fmla="*/ 1608901 h 3060297"/>
                  <a:gd name="connsiteX4" fmla="*/ 2006221 w 2213529"/>
                  <a:gd name="connsiteY4" fmla="*/ 1049342 h 3060297"/>
                  <a:gd name="connsiteX5" fmla="*/ 2074460 w 2213529"/>
                  <a:gd name="connsiteY5" fmla="*/ 544375 h 3060297"/>
                  <a:gd name="connsiteX6" fmla="*/ 2074460 w 2213529"/>
                  <a:gd name="connsiteY6" fmla="*/ 121295 h 3060297"/>
                  <a:gd name="connsiteX7" fmla="*/ 2060813 w 2213529"/>
                  <a:gd name="connsiteY7" fmla="*/ 2878142 h 3060297"/>
                  <a:gd name="connsiteX8" fmla="*/ 54592 w 2213529"/>
                  <a:gd name="connsiteY8" fmla="*/ 2796256 h 3060297"/>
                  <a:gd name="connsiteX0" fmla="*/ 0 w 2213529"/>
                  <a:gd name="connsiteY0" fmla="*/ 2823551 h 3090922"/>
                  <a:gd name="connsiteX1" fmla="*/ 627798 w 2213529"/>
                  <a:gd name="connsiteY1" fmla="*/ 2523301 h 3090922"/>
                  <a:gd name="connsiteX2" fmla="*/ 1446663 w 2213529"/>
                  <a:gd name="connsiteY2" fmla="*/ 1922799 h 3090922"/>
                  <a:gd name="connsiteX3" fmla="*/ 1733266 w 2213529"/>
                  <a:gd name="connsiteY3" fmla="*/ 1608901 h 3090922"/>
                  <a:gd name="connsiteX4" fmla="*/ 2006221 w 2213529"/>
                  <a:gd name="connsiteY4" fmla="*/ 1049342 h 3090922"/>
                  <a:gd name="connsiteX5" fmla="*/ 2074460 w 2213529"/>
                  <a:gd name="connsiteY5" fmla="*/ 544375 h 3090922"/>
                  <a:gd name="connsiteX6" fmla="*/ 2074460 w 2213529"/>
                  <a:gd name="connsiteY6" fmla="*/ 121295 h 3090922"/>
                  <a:gd name="connsiteX7" fmla="*/ 2060813 w 2213529"/>
                  <a:gd name="connsiteY7" fmla="*/ 2878142 h 3090922"/>
                  <a:gd name="connsiteX8" fmla="*/ 54592 w 2213529"/>
                  <a:gd name="connsiteY8" fmla="*/ 2891790 h 3090922"/>
                  <a:gd name="connsiteX0" fmla="*/ 0 w 2117612"/>
                  <a:gd name="connsiteY0" fmla="*/ 2823551 h 3073013"/>
                  <a:gd name="connsiteX1" fmla="*/ 627798 w 2117612"/>
                  <a:gd name="connsiteY1" fmla="*/ 2523301 h 3073013"/>
                  <a:gd name="connsiteX2" fmla="*/ 1446663 w 2117612"/>
                  <a:gd name="connsiteY2" fmla="*/ 1922799 h 3073013"/>
                  <a:gd name="connsiteX3" fmla="*/ 1733266 w 2117612"/>
                  <a:gd name="connsiteY3" fmla="*/ 1608901 h 3073013"/>
                  <a:gd name="connsiteX4" fmla="*/ 2006221 w 2117612"/>
                  <a:gd name="connsiteY4" fmla="*/ 1049342 h 3073013"/>
                  <a:gd name="connsiteX5" fmla="*/ 2074460 w 2117612"/>
                  <a:gd name="connsiteY5" fmla="*/ 544375 h 3073013"/>
                  <a:gd name="connsiteX6" fmla="*/ 2074460 w 2117612"/>
                  <a:gd name="connsiteY6" fmla="*/ 121295 h 3073013"/>
                  <a:gd name="connsiteX7" fmla="*/ 2060813 w 2117612"/>
                  <a:gd name="connsiteY7" fmla="*/ 2878142 h 3073013"/>
                  <a:gd name="connsiteX8" fmla="*/ 1351129 w 2117612"/>
                  <a:gd name="connsiteY8" fmla="*/ 2850847 h 3073013"/>
                  <a:gd name="connsiteX9" fmla="*/ 54592 w 2117612"/>
                  <a:gd name="connsiteY9" fmla="*/ 2891790 h 3073013"/>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2902475"/>
                  <a:gd name="connsiteX1" fmla="*/ 627798 w 2168066"/>
                  <a:gd name="connsiteY1" fmla="*/ 2523301 h 2902475"/>
                  <a:gd name="connsiteX2" fmla="*/ 1446663 w 2168066"/>
                  <a:gd name="connsiteY2" fmla="*/ 1922799 h 2902475"/>
                  <a:gd name="connsiteX3" fmla="*/ 1733266 w 2168066"/>
                  <a:gd name="connsiteY3" fmla="*/ 1608901 h 2902475"/>
                  <a:gd name="connsiteX4" fmla="*/ 2006221 w 2168066"/>
                  <a:gd name="connsiteY4" fmla="*/ 1049342 h 2902475"/>
                  <a:gd name="connsiteX5" fmla="*/ 2074460 w 2168066"/>
                  <a:gd name="connsiteY5" fmla="*/ 544375 h 2902475"/>
                  <a:gd name="connsiteX6" fmla="*/ 2074460 w 2168066"/>
                  <a:gd name="connsiteY6" fmla="*/ 121295 h 2902475"/>
                  <a:gd name="connsiteX7" fmla="*/ 2060813 w 2168066"/>
                  <a:gd name="connsiteY7" fmla="*/ 2878142 h 2902475"/>
                  <a:gd name="connsiteX8" fmla="*/ 668741 w 2168066"/>
                  <a:gd name="connsiteY8" fmla="*/ 2878143 h 2902475"/>
                  <a:gd name="connsiteX9" fmla="*/ 54592 w 2168066"/>
                  <a:gd name="connsiteY9" fmla="*/ 2891790 h 2902475"/>
                  <a:gd name="connsiteX0" fmla="*/ 0 w 2168066"/>
                  <a:gd name="connsiteY0" fmla="*/ 2823551 h 2878275"/>
                  <a:gd name="connsiteX1" fmla="*/ 627798 w 2168066"/>
                  <a:gd name="connsiteY1" fmla="*/ 2523301 h 2878275"/>
                  <a:gd name="connsiteX2" fmla="*/ 1446663 w 2168066"/>
                  <a:gd name="connsiteY2" fmla="*/ 1922799 h 2878275"/>
                  <a:gd name="connsiteX3" fmla="*/ 1733266 w 2168066"/>
                  <a:gd name="connsiteY3" fmla="*/ 1608901 h 2878275"/>
                  <a:gd name="connsiteX4" fmla="*/ 2006221 w 2168066"/>
                  <a:gd name="connsiteY4" fmla="*/ 1049342 h 2878275"/>
                  <a:gd name="connsiteX5" fmla="*/ 2074460 w 2168066"/>
                  <a:gd name="connsiteY5" fmla="*/ 544375 h 2878275"/>
                  <a:gd name="connsiteX6" fmla="*/ 2074460 w 2168066"/>
                  <a:gd name="connsiteY6" fmla="*/ 121295 h 2878275"/>
                  <a:gd name="connsiteX7" fmla="*/ 2060813 w 2168066"/>
                  <a:gd name="connsiteY7" fmla="*/ 2878142 h 2878275"/>
                  <a:gd name="connsiteX8" fmla="*/ 668741 w 2168066"/>
                  <a:gd name="connsiteY8" fmla="*/ 2878143 h 2878275"/>
                  <a:gd name="connsiteX9" fmla="*/ 40944 w 2168066"/>
                  <a:gd name="connsiteY9" fmla="*/ 2823551 h 2878275"/>
                  <a:gd name="connsiteX0" fmla="*/ 0 w 2187545"/>
                  <a:gd name="connsiteY0" fmla="*/ 2756050 h 2810774"/>
                  <a:gd name="connsiteX1" fmla="*/ 627798 w 2187545"/>
                  <a:gd name="connsiteY1" fmla="*/ 2455800 h 2810774"/>
                  <a:gd name="connsiteX2" fmla="*/ 1446663 w 2187545"/>
                  <a:gd name="connsiteY2" fmla="*/ 1855298 h 2810774"/>
                  <a:gd name="connsiteX3" fmla="*/ 1733266 w 2187545"/>
                  <a:gd name="connsiteY3" fmla="*/ 1541400 h 2810774"/>
                  <a:gd name="connsiteX4" fmla="*/ 2006221 w 2187545"/>
                  <a:gd name="connsiteY4" fmla="*/ 981841 h 2810774"/>
                  <a:gd name="connsiteX5" fmla="*/ 2074460 w 2187545"/>
                  <a:gd name="connsiteY5" fmla="*/ 476874 h 2810774"/>
                  <a:gd name="connsiteX6" fmla="*/ 2074460 w 2187545"/>
                  <a:gd name="connsiteY6" fmla="*/ 53794 h 2810774"/>
                  <a:gd name="connsiteX7" fmla="*/ 2115403 w 2187545"/>
                  <a:gd name="connsiteY7" fmla="*/ 1759765 h 2810774"/>
                  <a:gd name="connsiteX8" fmla="*/ 2060813 w 2187545"/>
                  <a:gd name="connsiteY8" fmla="*/ 2810641 h 2810774"/>
                  <a:gd name="connsiteX9" fmla="*/ 668741 w 2187545"/>
                  <a:gd name="connsiteY9" fmla="*/ 2810642 h 2810774"/>
                  <a:gd name="connsiteX10" fmla="*/ 40944 w 2187545"/>
                  <a:gd name="connsiteY10" fmla="*/ 2756050 h 28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7545" h="2810774">
                    <a:moveTo>
                      <a:pt x="0" y="2756050"/>
                    </a:moveTo>
                    <a:cubicBezTo>
                      <a:pt x="193344" y="2680987"/>
                      <a:pt x="386688" y="2605925"/>
                      <a:pt x="627798" y="2455800"/>
                    </a:cubicBezTo>
                    <a:cubicBezTo>
                      <a:pt x="868908" y="2305675"/>
                      <a:pt x="1262418" y="2007698"/>
                      <a:pt x="1446663" y="1855298"/>
                    </a:cubicBezTo>
                    <a:cubicBezTo>
                      <a:pt x="1630908" y="1702898"/>
                      <a:pt x="1640006" y="1686976"/>
                      <a:pt x="1733266" y="1541400"/>
                    </a:cubicBezTo>
                    <a:cubicBezTo>
                      <a:pt x="1826526" y="1395824"/>
                      <a:pt x="1949355" y="1159262"/>
                      <a:pt x="2006221" y="981841"/>
                    </a:cubicBezTo>
                    <a:cubicBezTo>
                      <a:pt x="2063087" y="804420"/>
                      <a:pt x="2063087" y="631548"/>
                      <a:pt x="2074460" y="476874"/>
                    </a:cubicBezTo>
                    <a:cubicBezTo>
                      <a:pt x="2085833" y="322199"/>
                      <a:pt x="2067636" y="-160021"/>
                      <a:pt x="2074460" y="53794"/>
                    </a:cubicBezTo>
                    <a:cubicBezTo>
                      <a:pt x="2081284" y="267609"/>
                      <a:pt x="2117678" y="1300291"/>
                      <a:pt x="2115403" y="1759765"/>
                    </a:cubicBezTo>
                    <a:cubicBezTo>
                      <a:pt x="2113129" y="2219240"/>
                      <a:pt x="2311022" y="2633220"/>
                      <a:pt x="2060813" y="2810641"/>
                    </a:cubicBezTo>
                    <a:cubicBezTo>
                      <a:pt x="1621811" y="2765149"/>
                      <a:pt x="1003111" y="2808367"/>
                      <a:pt x="668741" y="2810642"/>
                    </a:cubicBezTo>
                    <a:cubicBezTo>
                      <a:pt x="334371" y="2812917"/>
                      <a:pt x="277505" y="2785620"/>
                      <a:pt x="40944" y="275605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e 125"/>
            <p:cNvGrpSpPr/>
            <p:nvPr/>
          </p:nvGrpSpPr>
          <p:grpSpPr>
            <a:xfrm>
              <a:off x="812732" y="2810650"/>
              <a:ext cx="1386560" cy="3469940"/>
              <a:chOff x="4282514" y="323850"/>
              <a:chExt cx="1196428" cy="4143747"/>
            </a:xfrm>
            <a:noFill/>
            <a:scene3d>
              <a:camera prst="orthographicFront">
                <a:rot lat="0" lon="10800000" rev="0"/>
              </a:camera>
              <a:lightRig rig="threePt" dir="t"/>
            </a:scene3d>
          </p:grpSpPr>
          <p:sp>
            <p:nvSpPr>
              <p:cNvPr id="140" name="Forme libre 139"/>
              <p:cNvSpPr/>
              <p:nvPr/>
            </p:nvSpPr>
            <p:spPr>
              <a:xfrm>
                <a:off x="4282514" y="323850"/>
                <a:ext cx="213286" cy="809625"/>
              </a:xfrm>
              <a:custGeom>
                <a:avLst/>
                <a:gdLst>
                  <a:gd name="connsiteX0" fmla="*/ 98986 w 213286"/>
                  <a:gd name="connsiteY0" fmla="*/ 0 h 809625"/>
                  <a:gd name="connsiteX1" fmla="*/ 3736 w 213286"/>
                  <a:gd name="connsiteY1" fmla="*/ 533400 h 809625"/>
                  <a:gd name="connsiteX2" fmla="*/ 213286 w 213286"/>
                  <a:gd name="connsiteY2" fmla="*/ 809625 h 809625"/>
                </a:gdLst>
                <a:ahLst/>
                <a:cxnLst>
                  <a:cxn ang="0">
                    <a:pos x="connsiteX0" y="connsiteY0"/>
                  </a:cxn>
                  <a:cxn ang="0">
                    <a:pos x="connsiteX1" y="connsiteY1"/>
                  </a:cxn>
                  <a:cxn ang="0">
                    <a:pos x="connsiteX2" y="connsiteY2"/>
                  </a:cxn>
                </a:cxnLst>
                <a:rect l="l" t="t" r="r" b="b"/>
                <a:pathLst>
                  <a:path w="213286" h="809625">
                    <a:moveTo>
                      <a:pt x="98986" y="0"/>
                    </a:moveTo>
                    <a:cubicBezTo>
                      <a:pt x="41836" y="199231"/>
                      <a:pt x="-15314" y="398463"/>
                      <a:pt x="3736" y="533400"/>
                    </a:cubicBezTo>
                    <a:cubicBezTo>
                      <a:pt x="22786" y="668338"/>
                      <a:pt x="118036" y="738981"/>
                      <a:pt x="213286" y="809625"/>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Forme libre 140"/>
              <p:cNvSpPr/>
              <p:nvPr/>
            </p:nvSpPr>
            <p:spPr>
              <a:xfrm>
                <a:off x="4370951" y="567007"/>
                <a:ext cx="1107991" cy="3900590"/>
              </a:xfrm>
              <a:custGeom>
                <a:avLst/>
                <a:gdLst>
                  <a:gd name="connsiteX0" fmla="*/ 80733 w 1121025"/>
                  <a:gd name="connsiteY0" fmla="*/ 590550 h 3952986"/>
                  <a:gd name="connsiteX1" fmla="*/ 90258 w 1121025"/>
                  <a:gd name="connsiteY1" fmla="*/ 1190625 h 3952986"/>
                  <a:gd name="connsiteX2" fmla="*/ 195033 w 1121025"/>
                  <a:gd name="connsiteY2" fmla="*/ 1647825 h 3952986"/>
                  <a:gd name="connsiteX3" fmla="*/ 147408 w 1121025"/>
                  <a:gd name="connsiteY3" fmla="*/ 1800225 h 3952986"/>
                  <a:gd name="connsiteX4" fmla="*/ 147408 w 1121025"/>
                  <a:gd name="connsiteY4" fmla="*/ 1905000 h 3952986"/>
                  <a:gd name="connsiteX5" fmla="*/ 118833 w 1121025"/>
                  <a:gd name="connsiteY5" fmla="*/ 2038350 h 3952986"/>
                  <a:gd name="connsiteX6" fmla="*/ 4533 w 1121025"/>
                  <a:gd name="connsiteY6" fmla="*/ 2276475 h 3952986"/>
                  <a:gd name="connsiteX7" fmla="*/ 33108 w 1121025"/>
                  <a:gd name="connsiteY7" fmla="*/ 2657475 h 3952986"/>
                  <a:gd name="connsiteX8" fmla="*/ 128358 w 1121025"/>
                  <a:gd name="connsiteY8" fmla="*/ 3067050 h 3952986"/>
                  <a:gd name="connsiteX9" fmla="*/ 166458 w 1121025"/>
                  <a:gd name="connsiteY9" fmla="*/ 3533775 h 3952986"/>
                  <a:gd name="connsiteX10" fmla="*/ 52158 w 1121025"/>
                  <a:gd name="connsiteY10" fmla="*/ 3762375 h 3952986"/>
                  <a:gd name="connsiteX11" fmla="*/ 80733 w 1121025"/>
                  <a:gd name="connsiteY11" fmla="*/ 3905250 h 3952986"/>
                  <a:gd name="connsiteX12" fmla="*/ 204558 w 1121025"/>
                  <a:gd name="connsiteY12" fmla="*/ 3943350 h 3952986"/>
                  <a:gd name="connsiteX13" fmla="*/ 318858 w 1121025"/>
                  <a:gd name="connsiteY13" fmla="*/ 3924300 h 3952986"/>
                  <a:gd name="connsiteX14" fmla="*/ 404583 w 1121025"/>
                  <a:gd name="connsiteY14" fmla="*/ 3952875 h 3952986"/>
                  <a:gd name="connsiteX15" fmla="*/ 680808 w 1121025"/>
                  <a:gd name="connsiteY15" fmla="*/ 3933825 h 3952986"/>
                  <a:gd name="connsiteX16" fmla="*/ 880833 w 1121025"/>
                  <a:gd name="connsiteY16" fmla="*/ 3924300 h 3952986"/>
                  <a:gd name="connsiteX17" fmla="*/ 957033 w 1121025"/>
                  <a:gd name="connsiteY17" fmla="*/ 3914775 h 3952986"/>
                  <a:gd name="connsiteX18" fmla="*/ 1090383 w 1121025"/>
                  <a:gd name="connsiteY18" fmla="*/ 3905250 h 3952986"/>
                  <a:gd name="connsiteX19" fmla="*/ 1118958 w 1121025"/>
                  <a:gd name="connsiteY19" fmla="*/ 3848100 h 3952986"/>
                  <a:gd name="connsiteX20" fmla="*/ 1052283 w 1121025"/>
                  <a:gd name="connsiteY20" fmla="*/ 3810000 h 3952986"/>
                  <a:gd name="connsiteX21" fmla="*/ 995133 w 1121025"/>
                  <a:gd name="connsiteY21" fmla="*/ 3800475 h 3952986"/>
                  <a:gd name="connsiteX22" fmla="*/ 614133 w 1121025"/>
                  <a:gd name="connsiteY22" fmla="*/ 3619500 h 3952986"/>
                  <a:gd name="connsiteX23" fmla="*/ 547458 w 1121025"/>
                  <a:gd name="connsiteY23" fmla="*/ 3581400 h 3952986"/>
                  <a:gd name="connsiteX24" fmla="*/ 480783 w 1121025"/>
                  <a:gd name="connsiteY24" fmla="*/ 3438525 h 3952986"/>
                  <a:gd name="connsiteX25" fmla="*/ 499833 w 1121025"/>
                  <a:gd name="connsiteY25" fmla="*/ 3124200 h 3952986"/>
                  <a:gd name="connsiteX26" fmla="*/ 595083 w 1121025"/>
                  <a:gd name="connsiteY26" fmla="*/ 2295525 h 3952986"/>
                  <a:gd name="connsiteX27" fmla="*/ 595083 w 1121025"/>
                  <a:gd name="connsiteY27" fmla="*/ 2238375 h 3952986"/>
                  <a:gd name="connsiteX28" fmla="*/ 652233 w 1121025"/>
                  <a:gd name="connsiteY28" fmla="*/ 2028825 h 3952986"/>
                  <a:gd name="connsiteX29" fmla="*/ 642708 w 1121025"/>
                  <a:gd name="connsiteY29" fmla="*/ 1990725 h 3952986"/>
                  <a:gd name="connsiteX30" fmla="*/ 718908 w 1121025"/>
                  <a:gd name="connsiteY30" fmla="*/ 1714500 h 3952986"/>
                  <a:gd name="connsiteX31" fmla="*/ 680808 w 1121025"/>
                  <a:gd name="connsiteY31" fmla="*/ 1543050 h 3952986"/>
                  <a:gd name="connsiteX32" fmla="*/ 785583 w 1121025"/>
                  <a:gd name="connsiteY32" fmla="*/ 1257300 h 3952986"/>
                  <a:gd name="connsiteX33" fmla="*/ 871308 w 1121025"/>
                  <a:gd name="connsiteY33" fmla="*/ 762000 h 3952986"/>
                  <a:gd name="connsiteX34" fmla="*/ 871308 w 1121025"/>
                  <a:gd name="connsiteY34" fmla="*/ 552450 h 3952986"/>
                  <a:gd name="connsiteX35" fmla="*/ 871308 w 1121025"/>
                  <a:gd name="connsiteY35" fmla="*/ 361950 h 3952986"/>
                  <a:gd name="connsiteX36" fmla="*/ 776058 w 1121025"/>
                  <a:gd name="connsiteY36" fmla="*/ 0 h 3952986"/>
                  <a:gd name="connsiteX0" fmla="*/ 60487 w 1100779"/>
                  <a:gd name="connsiteY0" fmla="*/ 590550 h 3952986"/>
                  <a:gd name="connsiteX1" fmla="*/ 70012 w 1100779"/>
                  <a:gd name="connsiteY1" fmla="*/ 1190625 h 3952986"/>
                  <a:gd name="connsiteX2" fmla="*/ 174787 w 1100779"/>
                  <a:gd name="connsiteY2" fmla="*/ 1647825 h 3952986"/>
                  <a:gd name="connsiteX3" fmla="*/ 127162 w 1100779"/>
                  <a:gd name="connsiteY3" fmla="*/ 1800225 h 3952986"/>
                  <a:gd name="connsiteX4" fmla="*/ 127162 w 1100779"/>
                  <a:gd name="connsiteY4" fmla="*/ 1905000 h 3952986"/>
                  <a:gd name="connsiteX5" fmla="*/ 98587 w 1100779"/>
                  <a:gd name="connsiteY5" fmla="*/ 2038350 h 3952986"/>
                  <a:gd name="connsiteX6" fmla="*/ 10166 w 1100779"/>
                  <a:gd name="connsiteY6" fmla="*/ 2293728 h 3952986"/>
                  <a:gd name="connsiteX7" fmla="*/ 12862 w 1100779"/>
                  <a:gd name="connsiteY7" fmla="*/ 2657475 h 3952986"/>
                  <a:gd name="connsiteX8" fmla="*/ 108112 w 1100779"/>
                  <a:gd name="connsiteY8" fmla="*/ 3067050 h 3952986"/>
                  <a:gd name="connsiteX9" fmla="*/ 146212 w 1100779"/>
                  <a:gd name="connsiteY9" fmla="*/ 3533775 h 3952986"/>
                  <a:gd name="connsiteX10" fmla="*/ 31912 w 1100779"/>
                  <a:gd name="connsiteY10" fmla="*/ 3762375 h 3952986"/>
                  <a:gd name="connsiteX11" fmla="*/ 60487 w 1100779"/>
                  <a:gd name="connsiteY11" fmla="*/ 3905250 h 3952986"/>
                  <a:gd name="connsiteX12" fmla="*/ 184312 w 1100779"/>
                  <a:gd name="connsiteY12" fmla="*/ 3943350 h 3952986"/>
                  <a:gd name="connsiteX13" fmla="*/ 298612 w 1100779"/>
                  <a:gd name="connsiteY13" fmla="*/ 3924300 h 3952986"/>
                  <a:gd name="connsiteX14" fmla="*/ 384337 w 1100779"/>
                  <a:gd name="connsiteY14" fmla="*/ 3952875 h 3952986"/>
                  <a:gd name="connsiteX15" fmla="*/ 660562 w 1100779"/>
                  <a:gd name="connsiteY15" fmla="*/ 3933825 h 3952986"/>
                  <a:gd name="connsiteX16" fmla="*/ 860587 w 1100779"/>
                  <a:gd name="connsiteY16" fmla="*/ 3924300 h 3952986"/>
                  <a:gd name="connsiteX17" fmla="*/ 936787 w 1100779"/>
                  <a:gd name="connsiteY17" fmla="*/ 3914775 h 3952986"/>
                  <a:gd name="connsiteX18" fmla="*/ 1070137 w 1100779"/>
                  <a:gd name="connsiteY18" fmla="*/ 3905250 h 3952986"/>
                  <a:gd name="connsiteX19" fmla="*/ 1098712 w 1100779"/>
                  <a:gd name="connsiteY19" fmla="*/ 3848100 h 3952986"/>
                  <a:gd name="connsiteX20" fmla="*/ 1032037 w 1100779"/>
                  <a:gd name="connsiteY20" fmla="*/ 3810000 h 3952986"/>
                  <a:gd name="connsiteX21" fmla="*/ 974887 w 1100779"/>
                  <a:gd name="connsiteY21" fmla="*/ 3800475 h 3952986"/>
                  <a:gd name="connsiteX22" fmla="*/ 593887 w 1100779"/>
                  <a:gd name="connsiteY22" fmla="*/ 3619500 h 3952986"/>
                  <a:gd name="connsiteX23" fmla="*/ 527212 w 1100779"/>
                  <a:gd name="connsiteY23" fmla="*/ 3581400 h 3952986"/>
                  <a:gd name="connsiteX24" fmla="*/ 460537 w 1100779"/>
                  <a:gd name="connsiteY24" fmla="*/ 3438525 h 3952986"/>
                  <a:gd name="connsiteX25" fmla="*/ 479587 w 1100779"/>
                  <a:gd name="connsiteY25" fmla="*/ 3124200 h 3952986"/>
                  <a:gd name="connsiteX26" fmla="*/ 574837 w 1100779"/>
                  <a:gd name="connsiteY26" fmla="*/ 2295525 h 3952986"/>
                  <a:gd name="connsiteX27" fmla="*/ 574837 w 1100779"/>
                  <a:gd name="connsiteY27" fmla="*/ 2238375 h 3952986"/>
                  <a:gd name="connsiteX28" fmla="*/ 631987 w 1100779"/>
                  <a:gd name="connsiteY28" fmla="*/ 2028825 h 3952986"/>
                  <a:gd name="connsiteX29" fmla="*/ 622462 w 1100779"/>
                  <a:gd name="connsiteY29" fmla="*/ 1990725 h 3952986"/>
                  <a:gd name="connsiteX30" fmla="*/ 698662 w 1100779"/>
                  <a:gd name="connsiteY30" fmla="*/ 1714500 h 3952986"/>
                  <a:gd name="connsiteX31" fmla="*/ 660562 w 1100779"/>
                  <a:gd name="connsiteY31" fmla="*/ 1543050 h 3952986"/>
                  <a:gd name="connsiteX32" fmla="*/ 765337 w 1100779"/>
                  <a:gd name="connsiteY32" fmla="*/ 1257300 h 3952986"/>
                  <a:gd name="connsiteX33" fmla="*/ 851062 w 1100779"/>
                  <a:gd name="connsiteY33" fmla="*/ 762000 h 3952986"/>
                  <a:gd name="connsiteX34" fmla="*/ 851062 w 1100779"/>
                  <a:gd name="connsiteY34" fmla="*/ 552450 h 3952986"/>
                  <a:gd name="connsiteX35" fmla="*/ 851062 w 1100779"/>
                  <a:gd name="connsiteY35" fmla="*/ 361950 h 3952986"/>
                  <a:gd name="connsiteX36" fmla="*/ 755812 w 1100779"/>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72549 w 1107991"/>
                  <a:gd name="connsiteY32" fmla="*/ 1257300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27544 w 1107991"/>
                  <a:gd name="connsiteY9" fmla="*/ 3542401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705874 w 1107991"/>
                  <a:gd name="connsiteY30" fmla="*/ 1714500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32395 w 1107991"/>
                  <a:gd name="connsiteY34" fmla="*/ 561076 h 3943722"/>
                  <a:gd name="connsiteX35" fmla="*/ 858274 w 1107991"/>
                  <a:gd name="connsiteY35" fmla="*/ 361950 h 3943722"/>
                  <a:gd name="connsiteX36" fmla="*/ 763024 w 1107991"/>
                  <a:gd name="connsiteY36" fmla="*/ 0 h 3943722"/>
                  <a:gd name="connsiteX0" fmla="*/ 67699 w 1107991"/>
                  <a:gd name="connsiteY0" fmla="*/ 487033 h 3840205"/>
                  <a:gd name="connsiteX1" fmla="*/ 77224 w 1107991"/>
                  <a:gd name="connsiteY1" fmla="*/ 1087108 h 3840205"/>
                  <a:gd name="connsiteX2" fmla="*/ 181999 w 1107991"/>
                  <a:gd name="connsiteY2" fmla="*/ 1544308 h 3840205"/>
                  <a:gd name="connsiteX3" fmla="*/ 134374 w 1107991"/>
                  <a:gd name="connsiteY3" fmla="*/ 1696708 h 3840205"/>
                  <a:gd name="connsiteX4" fmla="*/ 134374 w 1107991"/>
                  <a:gd name="connsiteY4" fmla="*/ 1801483 h 3840205"/>
                  <a:gd name="connsiteX5" fmla="*/ 105799 w 1107991"/>
                  <a:gd name="connsiteY5" fmla="*/ 1934833 h 3840205"/>
                  <a:gd name="connsiteX6" fmla="*/ 17378 w 1107991"/>
                  <a:gd name="connsiteY6" fmla="*/ 2190211 h 3840205"/>
                  <a:gd name="connsiteX7" fmla="*/ 20074 w 1107991"/>
                  <a:gd name="connsiteY7" fmla="*/ 2553958 h 3840205"/>
                  <a:gd name="connsiteX8" fmla="*/ 115324 w 1107991"/>
                  <a:gd name="connsiteY8" fmla="*/ 2963533 h 3840205"/>
                  <a:gd name="connsiteX9" fmla="*/ 127544 w 1107991"/>
                  <a:gd name="connsiteY9" fmla="*/ 3438884 h 3840205"/>
                  <a:gd name="connsiteX10" fmla="*/ 39124 w 1107991"/>
                  <a:gd name="connsiteY10" fmla="*/ 3658858 h 3840205"/>
                  <a:gd name="connsiteX11" fmla="*/ 67699 w 1107991"/>
                  <a:gd name="connsiteY11" fmla="*/ 3801733 h 3840205"/>
                  <a:gd name="connsiteX12" fmla="*/ 191524 w 1107991"/>
                  <a:gd name="connsiteY12" fmla="*/ 3839833 h 3840205"/>
                  <a:gd name="connsiteX13" fmla="*/ 305824 w 1107991"/>
                  <a:gd name="connsiteY13" fmla="*/ 3820783 h 3840205"/>
                  <a:gd name="connsiteX14" fmla="*/ 400176 w 1107991"/>
                  <a:gd name="connsiteY14" fmla="*/ 3814853 h 3840205"/>
                  <a:gd name="connsiteX15" fmla="*/ 667774 w 1107991"/>
                  <a:gd name="connsiteY15" fmla="*/ 3830308 h 3840205"/>
                  <a:gd name="connsiteX16" fmla="*/ 867799 w 1107991"/>
                  <a:gd name="connsiteY16" fmla="*/ 3820783 h 3840205"/>
                  <a:gd name="connsiteX17" fmla="*/ 943999 w 1107991"/>
                  <a:gd name="connsiteY17" fmla="*/ 3811258 h 3840205"/>
                  <a:gd name="connsiteX18" fmla="*/ 1077349 w 1107991"/>
                  <a:gd name="connsiteY18" fmla="*/ 3801733 h 3840205"/>
                  <a:gd name="connsiteX19" fmla="*/ 1105924 w 1107991"/>
                  <a:gd name="connsiteY19" fmla="*/ 3744583 h 3840205"/>
                  <a:gd name="connsiteX20" fmla="*/ 1039249 w 1107991"/>
                  <a:gd name="connsiteY20" fmla="*/ 3706483 h 3840205"/>
                  <a:gd name="connsiteX21" fmla="*/ 982099 w 1107991"/>
                  <a:gd name="connsiteY21" fmla="*/ 3696958 h 3840205"/>
                  <a:gd name="connsiteX22" fmla="*/ 601099 w 1107991"/>
                  <a:gd name="connsiteY22" fmla="*/ 3515983 h 3840205"/>
                  <a:gd name="connsiteX23" fmla="*/ 534424 w 1107991"/>
                  <a:gd name="connsiteY23" fmla="*/ 3477883 h 3840205"/>
                  <a:gd name="connsiteX24" fmla="*/ 467749 w 1107991"/>
                  <a:gd name="connsiteY24" fmla="*/ 3335008 h 3840205"/>
                  <a:gd name="connsiteX25" fmla="*/ 486799 w 1107991"/>
                  <a:gd name="connsiteY25" fmla="*/ 3020683 h 3840205"/>
                  <a:gd name="connsiteX26" fmla="*/ 582049 w 1107991"/>
                  <a:gd name="connsiteY26" fmla="*/ 2192008 h 3840205"/>
                  <a:gd name="connsiteX27" fmla="*/ 582049 w 1107991"/>
                  <a:gd name="connsiteY27" fmla="*/ 2134858 h 3840205"/>
                  <a:gd name="connsiteX28" fmla="*/ 639199 w 1107991"/>
                  <a:gd name="connsiteY28" fmla="*/ 1925308 h 3840205"/>
                  <a:gd name="connsiteX29" fmla="*/ 629674 w 1107991"/>
                  <a:gd name="connsiteY29" fmla="*/ 1887208 h 3840205"/>
                  <a:gd name="connsiteX30" fmla="*/ 688621 w 1107991"/>
                  <a:gd name="connsiteY30" fmla="*/ 1602356 h 3840205"/>
                  <a:gd name="connsiteX31" fmla="*/ 667774 w 1107991"/>
                  <a:gd name="connsiteY31" fmla="*/ 1439533 h 3840205"/>
                  <a:gd name="connsiteX32" fmla="*/ 746670 w 1107991"/>
                  <a:gd name="connsiteY32" fmla="*/ 1145157 h 3840205"/>
                  <a:gd name="connsiteX33" fmla="*/ 823768 w 1107991"/>
                  <a:gd name="connsiteY33" fmla="*/ 658483 h 3840205"/>
                  <a:gd name="connsiteX34" fmla="*/ 832395 w 1107991"/>
                  <a:gd name="connsiteY34" fmla="*/ 457559 h 3840205"/>
                  <a:gd name="connsiteX35" fmla="*/ 858274 w 1107991"/>
                  <a:gd name="connsiteY35" fmla="*/ 258433 h 3840205"/>
                  <a:gd name="connsiteX36" fmla="*/ 763024 w 1107991"/>
                  <a:gd name="connsiteY36" fmla="*/ 0 h 3840205"/>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82049 w 1107991"/>
                  <a:gd name="connsiteY26" fmla="*/ 2252393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62225 w 1107991"/>
                  <a:gd name="connsiteY30" fmla="*/ 1866092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709933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58228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7991" h="3900590">
                    <a:moveTo>
                      <a:pt x="67699" y="547418"/>
                    </a:moveTo>
                    <a:cubicBezTo>
                      <a:pt x="62936" y="759349"/>
                      <a:pt x="58174" y="971281"/>
                      <a:pt x="77224" y="1147493"/>
                    </a:cubicBezTo>
                    <a:cubicBezTo>
                      <a:pt x="96274" y="1323706"/>
                      <a:pt x="164523" y="1503093"/>
                      <a:pt x="181999" y="1604693"/>
                    </a:cubicBezTo>
                    <a:cubicBezTo>
                      <a:pt x="199475" y="1706293"/>
                      <a:pt x="186043" y="1714231"/>
                      <a:pt x="182081" y="1757093"/>
                    </a:cubicBezTo>
                    <a:cubicBezTo>
                      <a:pt x="178119" y="1799956"/>
                      <a:pt x="170942" y="1822181"/>
                      <a:pt x="158228" y="1861868"/>
                    </a:cubicBezTo>
                    <a:cubicBezTo>
                      <a:pt x="145514" y="1901556"/>
                      <a:pt x="129274" y="1930430"/>
                      <a:pt x="105799" y="1995218"/>
                    </a:cubicBezTo>
                    <a:cubicBezTo>
                      <a:pt x="82324" y="2060006"/>
                      <a:pt x="48918" y="2104277"/>
                      <a:pt x="17378" y="2250596"/>
                    </a:cubicBezTo>
                    <a:cubicBezTo>
                      <a:pt x="-14162" y="2396915"/>
                      <a:pt x="3750" y="2485456"/>
                      <a:pt x="20074" y="2614343"/>
                    </a:cubicBezTo>
                    <a:cubicBezTo>
                      <a:pt x="36398" y="2743230"/>
                      <a:pt x="97412" y="2876430"/>
                      <a:pt x="115324" y="3023918"/>
                    </a:cubicBezTo>
                    <a:cubicBezTo>
                      <a:pt x="133236" y="3171406"/>
                      <a:pt x="140244" y="3383382"/>
                      <a:pt x="127544" y="3499269"/>
                    </a:cubicBezTo>
                    <a:cubicBezTo>
                      <a:pt x="114844" y="3615156"/>
                      <a:pt x="49098" y="3658768"/>
                      <a:pt x="39124" y="3719243"/>
                    </a:cubicBezTo>
                    <a:cubicBezTo>
                      <a:pt x="29150" y="3779718"/>
                      <a:pt x="42299" y="3831955"/>
                      <a:pt x="67699" y="3862118"/>
                    </a:cubicBezTo>
                    <a:cubicBezTo>
                      <a:pt x="93099" y="3892281"/>
                      <a:pt x="151837" y="3897043"/>
                      <a:pt x="191524" y="3900218"/>
                    </a:cubicBezTo>
                    <a:cubicBezTo>
                      <a:pt x="231211" y="3903393"/>
                      <a:pt x="271049" y="3885331"/>
                      <a:pt x="305824" y="3881168"/>
                    </a:cubicBezTo>
                    <a:cubicBezTo>
                      <a:pt x="340599" y="3877005"/>
                      <a:pt x="339851" y="3873651"/>
                      <a:pt x="400176" y="3875238"/>
                    </a:cubicBezTo>
                    <a:cubicBezTo>
                      <a:pt x="460501" y="3876825"/>
                      <a:pt x="589837" y="3889705"/>
                      <a:pt x="667774" y="3890693"/>
                    </a:cubicBezTo>
                    <a:cubicBezTo>
                      <a:pt x="745711" y="3891681"/>
                      <a:pt x="821762" y="3884343"/>
                      <a:pt x="867799" y="3881168"/>
                    </a:cubicBezTo>
                    <a:cubicBezTo>
                      <a:pt x="913836" y="3877993"/>
                      <a:pt x="909074" y="3874818"/>
                      <a:pt x="943999" y="3871643"/>
                    </a:cubicBezTo>
                    <a:cubicBezTo>
                      <a:pt x="978924" y="3868468"/>
                      <a:pt x="1050362" y="3873230"/>
                      <a:pt x="1077349" y="3862118"/>
                    </a:cubicBezTo>
                    <a:cubicBezTo>
                      <a:pt x="1104336" y="3851006"/>
                      <a:pt x="1112274" y="3820843"/>
                      <a:pt x="1105924" y="3804968"/>
                    </a:cubicBezTo>
                    <a:cubicBezTo>
                      <a:pt x="1099574" y="3789093"/>
                      <a:pt x="1059887" y="3774806"/>
                      <a:pt x="1039249" y="3766868"/>
                    </a:cubicBezTo>
                    <a:cubicBezTo>
                      <a:pt x="1018612" y="3758931"/>
                      <a:pt x="1055124" y="3789093"/>
                      <a:pt x="982099" y="3757343"/>
                    </a:cubicBezTo>
                    <a:cubicBezTo>
                      <a:pt x="909074" y="3725593"/>
                      <a:pt x="675711" y="3612880"/>
                      <a:pt x="601099" y="3576368"/>
                    </a:cubicBezTo>
                    <a:cubicBezTo>
                      <a:pt x="526487" y="3539856"/>
                      <a:pt x="556649" y="3568430"/>
                      <a:pt x="534424" y="3538268"/>
                    </a:cubicBezTo>
                    <a:cubicBezTo>
                      <a:pt x="512199" y="3508106"/>
                      <a:pt x="475686" y="3471593"/>
                      <a:pt x="467749" y="3395393"/>
                    </a:cubicBezTo>
                    <a:cubicBezTo>
                      <a:pt x="459812" y="3319193"/>
                      <a:pt x="469521" y="3259163"/>
                      <a:pt x="486799" y="3081068"/>
                    </a:cubicBezTo>
                    <a:cubicBezTo>
                      <a:pt x="504077" y="2902973"/>
                      <a:pt x="555541" y="2474458"/>
                      <a:pt x="571416" y="2326821"/>
                    </a:cubicBezTo>
                    <a:cubicBezTo>
                      <a:pt x="587291" y="2179184"/>
                      <a:pt x="577378" y="2238845"/>
                      <a:pt x="582049" y="2195243"/>
                    </a:cubicBezTo>
                    <a:cubicBezTo>
                      <a:pt x="586720" y="2151641"/>
                      <a:pt x="591505" y="2106481"/>
                      <a:pt x="599442" y="2065206"/>
                    </a:cubicBezTo>
                    <a:cubicBezTo>
                      <a:pt x="607379" y="2023931"/>
                      <a:pt x="616560" y="1983429"/>
                      <a:pt x="629674" y="1947593"/>
                    </a:cubicBezTo>
                    <a:cubicBezTo>
                      <a:pt x="642788" y="1911757"/>
                      <a:pt x="668304" y="1897664"/>
                      <a:pt x="678128" y="1850189"/>
                    </a:cubicBezTo>
                    <a:cubicBezTo>
                      <a:pt x="687952" y="1802714"/>
                      <a:pt x="716835" y="1734387"/>
                      <a:pt x="720426" y="1670692"/>
                    </a:cubicBezTo>
                    <a:cubicBezTo>
                      <a:pt x="724017" y="1606997"/>
                      <a:pt x="695298" y="1545546"/>
                      <a:pt x="699672" y="1468021"/>
                    </a:cubicBezTo>
                    <a:cubicBezTo>
                      <a:pt x="704046" y="1390496"/>
                      <a:pt x="725987" y="1330401"/>
                      <a:pt x="746670" y="1205542"/>
                    </a:cubicBezTo>
                    <a:cubicBezTo>
                      <a:pt x="767353" y="1080683"/>
                      <a:pt x="809481" y="833468"/>
                      <a:pt x="823768" y="718868"/>
                    </a:cubicBezTo>
                    <a:cubicBezTo>
                      <a:pt x="838055" y="604268"/>
                      <a:pt x="826644" y="584619"/>
                      <a:pt x="832395" y="517944"/>
                    </a:cubicBezTo>
                    <a:cubicBezTo>
                      <a:pt x="838146" y="451269"/>
                      <a:pt x="872711" y="405142"/>
                      <a:pt x="858274" y="318818"/>
                    </a:cubicBezTo>
                    <a:cubicBezTo>
                      <a:pt x="843837" y="232494"/>
                      <a:pt x="745772" y="0"/>
                      <a:pt x="745772" y="0"/>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Forme libre 141"/>
              <p:cNvSpPr/>
              <p:nvPr/>
            </p:nvSpPr>
            <p:spPr>
              <a:xfrm>
                <a:off x="5175849" y="623340"/>
                <a:ext cx="75651" cy="118532"/>
              </a:xfrm>
              <a:custGeom>
                <a:avLst/>
                <a:gdLst>
                  <a:gd name="connsiteX0" fmla="*/ 0 w 75651"/>
                  <a:gd name="connsiteY0" fmla="*/ 118532 h 118532"/>
                  <a:gd name="connsiteX1" fmla="*/ 69011 w 75651"/>
                  <a:gd name="connsiteY1" fmla="*/ 6388 h 118532"/>
                  <a:gd name="connsiteX2" fmla="*/ 69011 w 75651"/>
                  <a:gd name="connsiteY2" fmla="*/ 23641 h 118532"/>
                </a:gdLst>
                <a:ahLst/>
                <a:cxnLst>
                  <a:cxn ang="0">
                    <a:pos x="connsiteX0" y="connsiteY0"/>
                  </a:cxn>
                  <a:cxn ang="0">
                    <a:pos x="connsiteX1" y="connsiteY1"/>
                  </a:cxn>
                  <a:cxn ang="0">
                    <a:pos x="connsiteX2" y="connsiteY2"/>
                  </a:cxn>
                </a:cxnLst>
                <a:rect l="l" t="t" r="r" b="b"/>
                <a:pathLst>
                  <a:path w="75651" h="118532">
                    <a:moveTo>
                      <a:pt x="0" y="118532"/>
                    </a:moveTo>
                    <a:cubicBezTo>
                      <a:pt x="28754" y="70367"/>
                      <a:pt x="57509" y="22203"/>
                      <a:pt x="69011" y="6388"/>
                    </a:cubicBezTo>
                    <a:cubicBezTo>
                      <a:pt x="80513" y="-9427"/>
                      <a:pt x="74762" y="7107"/>
                      <a:pt x="69011" y="23641"/>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7" name="Forme libre 126"/>
            <p:cNvSpPr/>
            <p:nvPr/>
          </p:nvSpPr>
          <p:spPr>
            <a:xfrm>
              <a:off x="549291" y="4072877"/>
              <a:ext cx="1992410" cy="2431718"/>
            </a:xfrm>
            <a:custGeom>
              <a:avLst/>
              <a:gdLst>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92630 w 2148606"/>
                <a:gd name="connsiteY5" fmla="*/ 1795976 h 2847666"/>
                <a:gd name="connsiteX6" fmla="*/ 1475377 w 2148606"/>
                <a:gd name="connsiteY6" fmla="*/ 2149659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75377 w 2148606"/>
                <a:gd name="connsiteY6" fmla="*/ 2149659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431580 w 2148606"/>
                <a:gd name="connsiteY10" fmla="*/ 2330814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431580 w 2148606"/>
                <a:gd name="connsiteY10" fmla="*/ 2330814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42131 w 2148606"/>
                <a:gd name="connsiteY14" fmla="*/ 467508 h 2847666"/>
                <a:gd name="connsiteX15" fmla="*/ 707626 w 2148606"/>
                <a:gd name="connsiteY15" fmla="*/ 338112 h 2847666"/>
                <a:gd name="connsiteX16" fmla="*/ 586856 w 2148606"/>
                <a:gd name="connsiteY16" fmla="*/ 338112 h 2847666"/>
                <a:gd name="connsiteX17" fmla="*/ 535097 w 2148606"/>
                <a:gd name="connsiteY17" fmla="*/ 614158 h 2847666"/>
                <a:gd name="connsiteX18" fmla="*/ 52018 w 2148606"/>
                <a:gd name="connsiteY18" fmla="*/ 2511969 h 2847666"/>
                <a:gd name="connsiteX19" fmla="*/ 1941203 w 2148606"/>
                <a:gd name="connsiteY19" fmla="*/ 2624112 h 2847666"/>
                <a:gd name="connsiteX20" fmla="*/ 2053347 w 2148606"/>
                <a:gd name="connsiteY20" fmla="*/ 200090 h 2847666"/>
                <a:gd name="connsiteX21" fmla="*/ 1518509 w 2148606"/>
                <a:gd name="connsiteY21" fmla="*/ 165584 h 2847666"/>
                <a:gd name="connsiteX0" fmla="*/ 1506884 w 2052903"/>
                <a:gd name="connsiteY0" fmla="*/ 157997 h 2757969"/>
                <a:gd name="connsiteX1" fmla="*/ 1446499 w 2052903"/>
                <a:gd name="connsiteY1" fmla="*/ 442669 h 2757969"/>
                <a:gd name="connsiteX2" fmla="*/ 1368861 w 2052903"/>
                <a:gd name="connsiteY2" fmla="*/ 589318 h 2757969"/>
                <a:gd name="connsiteX3" fmla="*/ 1481005 w 2052903"/>
                <a:gd name="connsiteY3" fmla="*/ 891242 h 2757969"/>
                <a:gd name="connsiteX4" fmla="*/ 1610401 w 2052903"/>
                <a:gd name="connsiteY4" fmla="*/ 1219046 h 2757969"/>
                <a:gd name="connsiteX5" fmla="*/ 1446499 w 2052903"/>
                <a:gd name="connsiteY5" fmla="*/ 1771136 h 2757969"/>
                <a:gd name="connsiteX6" fmla="*/ 1429247 w 2052903"/>
                <a:gd name="connsiteY6" fmla="*/ 2150699 h 2757969"/>
                <a:gd name="connsiteX7" fmla="*/ 1524137 w 2052903"/>
                <a:gd name="connsiteY7" fmla="*/ 2461250 h 2757969"/>
                <a:gd name="connsiteX8" fmla="*/ 1058310 w 2052903"/>
                <a:gd name="connsiteY8" fmla="*/ 2495755 h 2757969"/>
                <a:gd name="connsiteX9" fmla="*/ 238801 w 2052903"/>
                <a:gd name="connsiteY9" fmla="*/ 2461250 h 2757969"/>
                <a:gd name="connsiteX10" fmla="*/ 419955 w 2052903"/>
                <a:gd name="connsiteY10" fmla="*/ 2323227 h 2757969"/>
                <a:gd name="connsiteX11" fmla="*/ 972046 w 2052903"/>
                <a:gd name="connsiteY11" fmla="*/ 2107567 h 2757969"/>
                <a:gd name="connsiteX12" fmla="*/ 825397 w 2052903"/>
                <a:gd name="connsiteY12" fmla="*/ 899869 h 2757969"/>
                <a:gd name="connsiteX13" fmla="*/ 696001 w 2052903"/>
                <a:gd name="connsiteY13" fmla="*/ 649703 h 2757969"/>
                <a:gd name="connsiteX14" fmla="*/ 730506 w 2052903"/>
                <a:gd name="connsiteY14" fmla="*/ 459921 h 2757969"/>
                <a:gd name="connsiteX15" fmla="*/ 696001 w 2052903"/>
                <a:gd name="connsiteY15" fmla="*/ 330525 h 2757969"/>
                <a:gd name="connsiteX16" fmla="*/ 575231 w 2052903"/>
                <a:gd name="connsiteY16" fmla="*/ 330525 h 2757969"/>
                <a:gd name="connsiteX17" fmla="*/ 523472 w 2052903"/>
                <a:gd name="connsiteY17" fmla="*/ 606571 h 2757969"/>
                <a:gd name="connsiteX18" fmla="*/ 40393 w 2052903"/>
                <a:gd name="connsiteY18" fmla="*/ 2504382 h 2757969"/>
                <a:gd name="connsiteX19" fmla="*/ 1713918 w 2052903"/>
                <a:gd name="connsiteY19" fmla="*/ 2487129 h 2757969"/>
                <a:gd name="connsiteX20" fmla="*/ 2041722 w 2052903"/>
                <a:gd name="connsiteY20" fmla="*/ 192503 h 2757969"/>
                <a:gd name="connsiteX21" fmla="*/ 1506884 w 2052903"/>
                <a:gd name="connsiteY21" fmla="*/ 157997 h 2757969"/>
                <a:gd name="connsiteX0" fmla="*/ 1503796 w 2049815"/>
                <a:gd name="connsiteY0" fmla="*/ 157997 h 2694440"/>
                <a:gd name="connsiteX1" fmla="*/ 1443411 w 2049815"/>
                <a:gd name="connsiteY1" fmla="*/ 442669 h 2694440"/>
                <a:gd name="connsiteX2" fmla="*/ 1365773 w 2049815"/>
                <a:gd name="connsiteY2" fmla="*/ 589318 h 2694440"/>
                <a:gd name="connsiteX3" fmla="*/ 1477917 w 2049815"/>
                <a:gd name="connsiteY3" fmla="*/ 891242 h 2694440"/>
                <a:gd name="connsiteX4" fmla="*/ 1607313 w 2049815"/>
                <a:gd name="connsiteY4" fmla="*/ 1219046 h 2694440"/>
                <a:gd name="connsiteX5" fmla="*/ 1443411 w 2049815"/>
                <a:gd name="connsiteY5" fmla="*/ 1771136 h 2694440"/>
                <a:gd name="connsiteX6" fmla="*/ 1426159 w 2049815"/>
                <a:gd name="connsiteY6" fmla="*/ 2150699 h 2694440"/>
                <a:gd name="connsiteX7" fmla="*/ 1521049 w 2049815"/>
                <a:gd name="connsiteY7" fmla="*/ 2461250 h 2694440"/>
                <a:gd name="connsiteX8" fmla="*/ 1055222 w 2049815"/>
                <a:gd name="connsiteY8" fmla="*/ 2495755 h 2694440"/>
                <a:gd name="connsiteX9" fmla="*/ 235713 w 2049815"/>
                <a:gd name="connsiteY9" fmla="*/ 2461250 h 2694440"/>
                <a:gd name="connsiteX10" fmla="*/ 416867 w 2049815"/>
                <a:gd name="connsiteY10" fmla="*/ 2323227 h 2694440"/>
                <a:gd name="connsiteX11" fmla="*/ 968958 w 2049815"/>
                <a:gd name="connsiteY11" fmla="*/ 2107567 h 2694440"/>
                <a:gd name="connsiteX12" fmla="*/ 822309 w 2049815"/>
                <a:gd name="connsiteY12" fmla="*/ 899869 h 2694440"/>
                <a:gd name="connsiteX13" fmla="*/ 692913 w 2049815"/>
                <a:gd name="connsiteY13" fmla="*/ 649703 h 2694440"/>
                <a:gd name="connsiteX14" fmla="*/ 727418 w 2049815"/>
                <a:gd name="connsiteY14" fmla="*/ 459921 h 2694440"/>
                <a:gd name="connsiteX15" fmla="*/ 692913 w 2049815"/>
                <a:gd name="connsiteY15" fmla="*/ 330525 h 2694440"/>
                <a:gd name="connsiteX16" fmla="*/ 572143 w 2049815"/>
                <a:gd name="connsiteY16" fmla="*/ 330525 h 2694440"/>
                <a:gd name="connsiteX17" fmla="*/ 520384 w 2049815"/>
                <a:gd name="connsiteY17" fmla="*/ 606571 h 2694440"/>
                <a:gd name="connsiteX18" fmla="*/ 546264 w 2049815"/>
                <a:gd name="connsiteY18" fmla="*/ 1762510 h 2694440"/>
                <a:gd name="connsiteX19" fmla="*/ 37305 w 2049815"/>
                <a:gd name="connsiteY19" fmla="*/ 2504382 h 2694440"/>
                <a:gd name="connsiteX20" fmla="*/ 1710830 w 2049815"/>
                <a:gd name="connsiteY20" fmla="*/ 2487129 h 2694440"/>
                <a:gd name="connsiteX21" fmla="*/ 2038634 w 2049815"/>
                <a:gd name="connsiteY21" fmla="*/ 192503 h 2694440"/>
                <a:gd name="connsiteX22" fmla="*/ 1503796 w 2049815"/>
                <a:gd name="connsiteY22" fmla="*/ 157997 h 2694440"/>
                <a:gd name="connsiteX0" fmla="*/ 1503796 w 1998745"/>
                <a:gd name="connsiteY0" fmla="*/ 2155 h 2538598"/>
                <a:gd name="connsiteX1" fmla="*/ 1443411 w 1998745"/>
                <a:gd name="connsiteY1" fmla="*/ 286827 h 2538598"/>
                <a:gd name="connsiteX2" fmla="*/ 1365773 w 1998745"/>
                <a:gd name="connsiteY2" fmla="*/ 433476 h 2538598"/>
                <a:gd name="connsiteX3" fmla="*/ 1477917 w 1998745"/>
                <a:gd name="connsiteY3" fmla="*/ 735400 h 2538598"/>
                <a:gd name="connsiteX4" fmla="*/ 1607313 w 1998745"/>
                <a:gd name="connsiteY4" fmla="*/ 1063204 h 2538598"/>
                <a:gd name="connsiteX5" fmla="*/ 1443411 w 1998745"/>
                <a:gd name="connsiteY5" fmla="*/ 1615294 h 2538598"/>
                <a:gd name="connsiteX6" fmla="*/ 1426159 w 1998745"/>
                <a:gd name="connsiteY6" fmla="*/ 1994857 h 2538598"/>
                <a:gd name="connsiteX7" fmla="*/ 1521049 w 1998745"/>
                <a:gd name="connsiteY7" fmla="*/ 2305408 h 2538598"/>
                <a:gd name="connsiteX8" fmla="*/ 1055222 w 1998745"/>
                <a:gd name="connsiteY8" fmla="*/ 2339913 h 2538598"/>
                <a:gd name="connsiteX9" fmla="*/ 235713 w 1998745"/>
                <a:gd name="connsiteY9" fmla="*/ 2305408 h 2538598"/>
                <a:gd name="connsiteX10" fmla="*/ 416867 w 1998745"/>
                <a:gd name="connsiteY10" fmla="*/ 2167385 h 2538598"/>
                <a:gd name="connsiteX11" fmla="*/ 968958 w 1998745"/>
                <a:gd name="connsiteY11" fmla="*/ 1951725 h 2538598"/>
                <a:gd name="connsiteX12" fmla="*/ 822309 w 1998745"/>
                <a:gd name="connsiteY12" fmla="*/ 744027 h 2538598"/>
                <a:gd name="connsiteX13" fmla="*/ 692913 w 1998745"/>
                <a:gd name="connsiteY13" fmla="*/ 493861 h 2538598"/>
                <a:gd name="connsiteX14" fmla="*/ 727418 w 1998745"/>
                <a:gd name="connsiteY14" fmla="*/ 304079 h 2538598"/>
                <a:gd name="connsiteX15" fmla="*/ 692913 w 1998745"/>
                <a:gd name="connsiteY15" fmla="*/ 174683 h 2538598"/>
                <a:gd name="connsiteX16" fmla="*/ 572143 w 1998745"/>
                <a:gd name="connsiteY16" fmla="*/ 174683 h 2538598"/>
                <a:gd name="connsiteX17" fmla="*/ 520384 w 1998745"/>
                <a:gd name="connsiteY17" fmla="*/ 450729 h 2538598"/>
                <a:gd name="connsiteX18" fmla="*/ 546264 w 1998745"/>
                <a:gd name="connsiteY18" fmla="*/ 1606668 h 2538598"/>
                <a:gd name="connsiteX19" fmla="*/ 37305 w 1998745"/>
                <a:gd name="connsiteY19" fmla="*/ 2348540 h 2538598"/>
                <a:gd name="connsiteX20" fmla="*/ 1710830 w 1998745"/>
                <a:gd name="connsiteY20" fmla="*/ 2331287 h 2538598"/>
                <a:gd name="connsiteX21" fmla="*/ 1978249 w 1998745"/>
                <a:gd name="connsiteY21" fmla="*/ 450729 h 2538598"/>
                <a:gd name="connsiteX22" fmla="*/ 1503796 w 1998745"/>
                <a:gd name="connsiteY22" fmla="*/ 2155 h 2538598"/>
                <a:gd name="connsiteX0" fmla="*/ 1590061 w 1992410"/>
                <a:gd name="connsiteY0" fmla="*/ 3360 h 2427659"/>
                <a:gd name="connsiteX1" fmla="*/ 1443411 w 1992410"/>
                <a:gd name="connsiteY1" fmla="*/ 175888 h 2427659"/>
                <a:gd name="connsiteX2" fmla="*/ 1365773 w 1992410"/>
                <a:gd name="connsiteY2" fmla="*/ 322537 h 2427659"/>
                <a:gd name="connsiteX3" fmla="*/ 1477917 w 1992410"/>
                <a:gd name="connsiteY3" fmla="*/ 624461 h 2427659"/>
                <a:gd name="connsiteX4" fmla="*/ 1607313 w 1992410"/>
                <a:gd name="connsiteY4" fmla="*/ 952265 h 2427659"/>
                <a:gd name="connsiteX5" fmla="*/ 1443411 w 1992410"/>
                <a:gd name="connsiteY5" fmla="*/ 1504355 h 2427659"/>
                <a:gd name="connsiteX6" fmla="*/ 1426159 w 1992410"/>
                <a:gd name="connsiteY6" fmla="*/ 1883918 h 2427659"/>
                <a:gd name="connsiteX7" fmla="*/ 1521049 w 1992410"/>
                <a:gd name="connsiteY7" fmla="*/ 2194469 h 2427659"/>
                <a:gd name="connsiteX8" fmla="*/ 1055222 w 1992410"/>
                <a:gd name="connsiteY8" fmla="*/ 2228974 h 2427659"/>
                <a:gd name="connsiteX9" fmla="*/ 235713 w 1992410"/>
                <a:gd name="connsiteY9" fmla="*/ 2194469 h 2427659"/>
                <a:gd name="connsiteX10" fmla="*/ 416867 w 1992410"/>
                <a:gd name="connsiteY10" fmla="*/ 2056446 h 2427659"/>
                <a:gd name="connsiteX11" fmla="*/ 968958 w 1992410"/>
                <a:gd name="connsiteY11" fmla="*/ 1840786 h 2427659"/>
                <a:gd name="connsiteX12" fmla="*/ 822309 w 1992410"/>
                <a:gd name="connsiteY12" fmla="*/ 633088 h 2427659"/>
                <a:gd name="connsiteX13" fmla="*/ 692913 w 1992410"/>
                <a:gd name="connsiteY13" fmla="*/ 382922 h 2427659"/>
                <a:gd name="connsiteX14" fmla="*/ 727418 w 1992410"/>
                <a:gd name="connsiteY14" fmla="*/ 193140 h 2427659"/>
                <a:gd name="connsiteX15" fmla="*/ 692913 w 1992410"/>
                <a:gd name="connsiteY15" fmla="*/ 63744 h 2427659"/>
                <a:gd name="connsiteX16" fmla="*/ 572143 w 1992410"/>
                <a:gd name="connsiteY16" fmla="*/ 63744 h 2427659"/>
                <a:gd name="connsiteX17" fmla="*/ 520384 w 1992410"/>
                <a:gd name="connsiteY17" fmla="*/ 339790 h 2427659"/>
                <a:gd name="connsiteX18" fmla="*/ 546264 w 1992410"/>
                <a:gd name="connsiteY18" fmla="*/ 1495729 h 2427659"/>
                <a:gd name="connsiteX19" fmla="*/ 37305 w 1992410"/>
                <a:gd name="connsiteY19" fmla="*/ 2237601 h 2427659"/>
                <a:gd name="connsiteX20" fmla="*/ 1710830 w 1992410"/>
                <a:gd name="connsiteY20" fmla="*/ 2220348 h 2427659"/>
                <a:gd name="connsiteX21" fmla="*/ 1978249 w 1992410"/>
                <a:gd name="connsiteY21" fmla="*/ 339790 h 2427659"/>
                <a:gd name="connsiteX22" fmla="*/ 1590061 w 1992410"/>
                <a:gd name="connsiteY22" fmla="*/ 3360 h 2427659"/>
                <a:gd name="connsiteX0" fmla="*/ 1590061 w 1992410"/>
                <a:gd name="connsiteY0" fmla="*/ 2819 h 2427118"/>
                <a:gd name="connsiteX1" fmla="*/ 1443411 w 1992410"/>
                <a:gd name="connsiteY1" fmla="*/ 175347 h 2427118"/>
                <a:gd name="connsiteX2" fmla="*/ 1426158 w 1992410"/>
                <a:gd name="connsiteY2" fmla="*/ 123588 h 2427118"/>
                <a:gd name="connsiteX3" fmla="*/ 1365773 w 1992410"/>
                <a:gd name="connsiteY3" fmla="*/ 321996 h 2427118"/>
                <a:gd name="connsiteX4" fmla="*/ 1477917 w 1992410"/>
                <a:gd name="connsiteY4" fmla="*/ 623920 h 2427118"/>
                <a:gd name="connsiteX5" fmla="*/ 1607313 w 1992410"/>
                <a:gd name="connsiteY5" fmla="*/ 951724 h 2427118"/>
                <a:gd name="connsiteX6" fmla="*/ 1443411 w 1992410"/>
                <a:gd name="connsiteY6" fmla="*/ 1503814 h 2427118"/>
                <a:gd name="connsiteX7" fmla="*/ 1426159 w 1992410"/>
                <a:gd name="connsiteY7" fmla="*/ 1883377 h 2427118"/>
                <a:gd name="connsiteX8" fmla="*/ 1521049 w 1992410"/>
                <a:gd name="connsiteY8" fmla="*/ 2193928 h 2427118"/>
                <a:gd name="connsiteX9" fmla="*/ 1055222 w 1992410"/>
                <a:gd name="connsiteY9" fmla="*/ 2228433 h 2427118"/>
                <a:gd name="connsiteX10" fmla="*/ 235713 w 1992410"/>
                <a:gd name="connsiteY10" fmla="*/ 2193928 h 2427118"/>
                <a:gd name="connsiteX11" fmla="*/ 416867 w 1992410"/>
                <a:gd name="connsiteY11" fmla="*/ 2055905 h 2427118"/>
                <a:gd name="connsiteX12" fmla="*/ 968958 w 1992410"/>
                <a:gd name="connsiteY12" fmla="*/ 1840245 h 2427118"/>
                <a:gd name="connsiteX13" fmla="*/ 822309 w 1992410"/>
                <a:gd name="connsiteY13" fmla="*/ 632547 h 2427118"/>
                <a:gd name="connsiteX14" fmla="*/ 692913 w 1992410"/>
                <a:gd name="connsiteY14" fmla="*/ 382381 h 2427118"/>
                <a:gd name="connsiteX15" fmla="*/ 727418 w 1992410"/>
                <a:gd name="connsiteY15" fmla="*/ 192599 h 2427118"/>
                <a:gd name="connsiteX16" fmla="*/ 692913 w 1992410"/>
                <a:gd name="connsiteY16" fmla="*/ 63203 h 2427118"/>
                <a:gd name="connsiteX17" fmla="*/ 572143 w 1992410"/>
                <a:gd name="connsiteY17" fmla="*/ 63203 h 2427118"/>
                <a:gd name="connsiteX18" fmla="*/ 520384 w 1992410"/>
                <a:gd name="connsiteY18" fmla="*/ 339249 h 2427118"/>
                <a:gd name="connsiteX19" fmla="*/ 546264 w 1992410"/>
                <a:gd name="connsiteY19" fmla="*/ 1495188 h 2427118"/>
                <a:gd name="connsiteX20" fmla="*/ 37305 w 1992410"/>
                <a:gd name="connsiteY20" fmla="*/ 2237060 h 2427118"/>
                <a:gd name="connsiteX21" fmla="*/ 1710830 w 1992410"/>
                <a:gd name="connsiteY21" fmla="*/ 2219807 h 2427118"/>
                <a:gd name="connsiteX22" fmla="*/ 1978249 w 1992410"/>
                <a:gd name="connsiteY22" fmla="*/ 339249 h 2427118"/>
                <a:gd name="connsiteX23" fmla="*/ 1590061 w 1992410"/>
                <a:gd name="connsiteY23" fmla="*/ 2819 h 24271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692913 w 1992410"/>
                <a:gd name="connsiteY15" fmla="*/ 67803 h 2431718"/>
                <a:gd name="connsiteX16" fmla="*/ 572143 w 1992410"/>
                <a:gd name="connsiteY16" fmla="*/ 67803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692913 w 1992410"/>
                <a:gd name="connsiteY15" fmla="*/ 67803 h 2431718"/>
                <a:gd name="connsiteX16" fmla="*/ 563516 w 1992410"/>
                <a:gd name="connsiteY16" fmla="*/ 119561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10166 w 1992410"/>
                <a:gd name="connsiteY14" fmla="*/ 76429 h 2431718"/>
                <a:gd name="connsiteX15" fmla="*/ 727418 w 1992410"/>
                <a:gd name="connsiteY15" fmla="*/ 197199 h 2431718"/>
                <a:gd name="connsiteX16" fmla="*/ 563516 w 1992410"/>
                <a:gd name="connsiteY16" fmla="*/ 119561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37637 w 1992410"/>
                <a:gd name="connsiteY15" fmla="*/ 128187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2410" h="2431718">
                  <a:moveTo>
                    <a:pt x="1590061" y="7419"/>
                  </a:moveTo>
                  <a:cubicBezTo>
                    <a:pt x="1498046" y="-28524"/>
                    <a:pt x="1463539" y="74992"/>
                    <a:pt x="1426158" y="128188"/>
                  </a:cubicBezTo>
                  <a:cubicBezTo>
                    <a:pt x="1388777" y="181384"/>
                    <a:pt x="1357147" y="243207"/>
                    <a:pt x="1365773" y="326596"/>
                  </a:cubicBezTo>
                  <a:cubicBezTo>
                    <a:pt x="1374399" y="409985"/>
                    <a:pt x="1437660" y="523565"/>
                    <a:pt x="1477917" y="628520"/>
                  </a:cubicBezTo>
                  <a:cubicBezTo>
                    <a:pt x="1518174" y="733475"/>
                    <a:pt x="1613064" y="809675"/>
                    <a:pt x="1607313" y="956324"/>
                  </a:cubicBezTo>
                  <a:cubicBezTo>
                    <a:pt x="1601562" y="1102973"/>
                    <a:pt x="1473603" y="1353139"/>
                    <a:pt x="1443411" y="1508414"/>
                  </a:cubicBezTo>
                  <a:cubicBezTo>
                    <a:pt x="1413219" y="1663689"/>
                    <a:pt x="1413219" y="1772958"/>
                    <a:pt x="1426159" y="1887977"/>
                  </a:cubicBezTo>
                  <a:cubicBezTo>
                    <a:pt x="1439099" y="2002996"/>
                    <a:pt x="1582872" y="2141019"/>
                    <a:pt x="1521049" y="2198528"/>
                  </a:cubicBezTo>
                  <a:cubicBezTo>
                    <a:pt x="1459226" y="2256037"/>
                    <a:pt x="1269445" y="2233033"/>
                    <a:pt x="1055222" y="2233033"/>
                  </a:cubicBezTo>
                  <a:cubicBezTo>
                    <a:pt x="840999" y="2233033"/>
                    <a:pt x="342105" y="2227283"/>
                    <a:pt x="235713" y="2198528"/>
                  </a:cubicBezTo>
                  <a:cubicBezTo>
                    <a:pt x="129321" y="2169773"/>
                    <a:pt x="294660" y="2119452"/>
                    <a:pt x="416867" y="2060505"/>
                  </a:cubicBezTo>
                  <a:cubicBezTo>
                    <a:pt x="539074" y="2001558"/>
                    <a:pt x="901384" y="2082071"/>
                    <a:pt x="968958" y="1844845"/>
                  </a:cubicBezTo>
                  <a:cubicBezTo>
                    <a:pt x="1036532" y="1607619"/>
                    <a:pt x="868316" y="880124"/>
                    <a:pt x="822309" y="637147"/>
                  </a:cubicBezTo>
                  <a:cubicBezTo>
                    <a:pt x="776301" y="394170"/>
                    <a:pt x="715917" y="481872"/>
                    <a:pt x="692913" y="386981"/>
                  </a:cubicBezTo>
                  <a:cubicBezTo>
                    <a:pt x="669909" y="292090"/>
                    <a:pt x="731731" y="164132"/>
                    <a:pt x="684286" y="67803"/>
                  </a:cubicBezTo>
                  <a:cubicBezTo>
                    <a:pt x="662720" y="23233"/>
                    <a:pt x="564954" y="82179"/>
                    <a:pt x="537637" y="128187"/>
                  </a:cubicBezTo>
                  <a:cubicBezTo>
                    <a:pt x="510320" y="174195"/>
                    <a:pt x="518946" y="115249"/>
                    <a:pt x="520384" y="343849"/>
                  </a:cubicBezTo>
                  <a:cubicBezTo>
                    <a:pt x="521822" y="572449"/>
                    <a:pt x="626777" y="1183486"/>
                    <a:pt x="546264" y="1499788"/>
                  </a:cubicBezTo>
                  <a:cubicBezTo>
                    <a:pt x="465751" y="1816090"/>
                    <a:pt x="-156789" y="2120890"/>
                    <a:pt x="37305" y="2241660"/>
                  </a:cubicBezTo>
                  <a:cubicBezTo>
                    <a:pt x="231399" y="2362430"/>
                    <a:pt x="1377275" y="2609720"/>
                    <a:pt x="1710830" y="2224407"/>
                  </a:cubicBezTo>
                  <a:cubicBezTo>
                    <a:pt x="2044385" y="1839094"/>
                    <a:pt x="1998377" y="713347"/>
                    <a:pt x="1978249" y="343849"/>
                  </a:cubicBezTo>
                  <a:cubicBezTo>
                    <a:pt x="1958121" y="-25649"/>
                    <a:pt x="1679201" y="34736"/>
                    <a:pt x="1590061" y="7419"/>
                  </a:cubicBez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e 127"/>
            <p:cNvGrpSpPr/>
            <p:nvPr/>
          </p:nvGrpSpPr>
          <p:grpSpPr>
            <a:xfrm>
              <a:off x="890925" y="4647429"/>
              <a:ext cx="423048" cy="1251591"/>
              <a:chOff x="890925" y="4647429"/>
              <a:chExt cx="423048" cy="1251591"/>
            </a:xfrm>
          </p:grpSpPr>
          <p:cxnSp>
            <p:nvCxnSpPr>
              <p:cNvPr id="135" name="Connecteur droit avec flèche 134"/>
              <p:cNvCxnSpPr/>
              <p:nvPr/>
            </p:nvCxnSpPr>
            <p:spPr>
              <a:xfrm>
                <a:off x="915223" y="4647429"/>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6" name="Connecteur droit avec flèche 135"/>
              <p:cNvCxnSpPr/>
              <p:nvPr/>
            </p:nvCxnSpPr>
            <p:spPr>
              <a:xfrm>
                <a:off x="915222" y="501011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7" name="Connecteur droit avec flèche 136"/>
              <p:cNvCxnSpPr/>
              <p:nvPr/>
            </p:nvCxnSpPr>
            <p:spPr>
              <a:xfrm>
                <a:off x="910241" y="5301208"/>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p:cNvCxnSpPr/>
              <p:nvPr/>
            </p:nvCxnSpPr>
            <p:spPr>
              <a:xfrm>
                <a:off x="890925" y="587654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9" name="Connecteur droit avec flèche 138"/>
              <p:cNvCxnSpPr/>
              <p:nvPr/>
            </p:nvCxnSpPr>
            <p:spPr>
              <a:xfrm>
                <a:off x="936322" y="5592067"/>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129" name="Groupe 128"/>
            <p:cNvGrpSpPr/>
            <p:nvPr/>
          </p:nvGrpSpPr>
          <p:grpSpPr>
            <a:xfrm flipH="1">
              <a:off x="2132728" y="4653136"/>
              <a:ext cx="423048" cy="1251591"/>
              <a:chOff x="890925" y="4647429"/>
              <a:chExt cx="423048" cy="1251591"/>
            </a:xfrm>
          </p:grpSpPr>
          <p:cxnSp>
            <p:nvCxnSpPr>
              <p:cNvPr id="130" name="Connecteur droit avec flèche 129"/>
              <p:cNvCxnSpPr/>
              <p:nvPr/>
            </p:nvCxnSpPr>
            <p:spPr>
              <a:xfrm>
                <a:off x="915223" y="4647429"/>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1" name="Connecteur droit avec flèche 130"/>
              <p:cNvCxnSpPr/>
              <p:nvPr/>
            </p:nvCxnSpPr>
            <p:spPr>
              <a:xfrm>
                <a:off x="915222" y="501011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p:nvPr/>
            </p:nvCxnSpPr>
            <p:spPr>
              <a:xfrm>
                <a:off x="910241" y="5301208"/>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p:cNvCxnSpPr/>
              <p:nvPr/>
            </p:nvCxnSpPr>
            <p:spPr>
              <a:xfrm>
                <a:off x="890925" y="587654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p:cNvCxnSpPr/>
              <p:nvPr/>
            </p:nvCxnSpPr>
            <p:spPr>
              <a:xfrm>
                <a:off x="936322" y="5592067"/>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sp>
        <p:nvSpPr>
          <p:cNvPr id="81" name="ZoneTexte 80"/>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Tree>
    <p:extLst>
      <p:ext uri="{BB962C8B-B14F-4D97-AF65-F5344CB8AC3E}">
        <p14:creationId xmlns:p14="http://schemas.microsoft.com/office/powerpoint/2010/main" xmlns="" val="4148254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18444" y="486189"/>
            <a:ext cx="7625448" cy="2800767"/>
          </a:xfrm>
          <a:prstGeom prst="rect">
            <a:avLst/>
          </a:prstGeom>
          <a:noFill/>
        </p:spPr>
        <p:txBody>
          <a:bodyPr wrap="square" rtlCol="0">
            <a:spAutoFit/>
          </a:bodyPr>
          <a:lstStyle/>
          <a:p>
            <a:r>
              <a:rPr lang="en-US" dirty="0" smtClean="0"/>
              <a:t>Pressure compression Pc exerted against the leg surface: </a:t>
            </a:r>
          </a:p>
          <a:p>
            <a:r>
              <a:rPr lang="en-US" dirty="0"/>
              <a:t>	</a:t>
            </a:r>
            <a:r>
              <a:rPr lang="en-US" dirty="0" smtClean="0"/>
              <a:t>Bandage  compression: LAPLACE’S LAW</a:t>
            </a:r>
          </a:p>
          <a:p>
            <a:r>
              <a:rPr lang="en-US" sz="3200" dirty="0" smtClean="0"/>
              <a:t>Pressure = F/</a:t>
            </a:r>
            <a:r>
              <a:rPr lang="en-US" sz="3200" dirty="0" err="1"/>
              <a:t>w</a:t>
            </a:r>
            <a:r>
              <a:rPr lang="en-US" sz="3200" dirty="0" err="1" smtClean="0"/>
              <a:t>R</a:t>
            </a:r>
            <a:r>
              <a:rPr lang="en-US" sz="3200" dirty="0" smtClean="0"/>
              <a:t>	= F/R when </a:t>
            </a:r>
            <a:r>
              <a:rPr lang="en-US" sz="3200" dirty="0" smtClean="0"/>
              <a:t>w=1cm</a:t>
            </a:r>
            <a:endParaRPr lang="en-US" sz="3200" dirty="0" smtClean="0"/>
          </a:p>
          <a:p>
            <a:r>
              <a:rPr lang="en-US" dirty="0" smtClean="0"/>
              <a:t>P: </a:t>
            </a:r>
            <a:r>
              <a:rPr lang="en-US" dirty="0" err="1" smtClean="0"/>
              <a:t>hPascal</a:t>
            </a:r>
            <a:endParaRPr lang="en-US" dirty="0" smtClean="0"/>
          </a:p>
          <a:p>
            <a:r>
              <a:rPr lang="en-US" dirty="0" smtClean="0"/>
              <a:t>F: </a:t>
            </a:r>
            <a:r>
              <a:rPr lang="en-US" dirty="0" err="1" smtClean="0"/>
              <a:t>cNewton</a:t>
            </a:r>
            <a:endParaRPr lang="en-US" dirty="0" smtClean="0"/>
          </a:p>
          <a:p>
            <a:r>
              <a:rPr lang="en-US" dirty="0" smtClean="0"/>
              <a:t>w= bandage width</a:t>
            </a:r>
          </a:p>
          <a:p>
            <a:r>
              <a:rPr lang="en-US" dirty="0" smtClean="0"/>
              <a:t>R= cylinder radius</a:t>
            </a:r>
          </a:p>
          <a:p>
            <a:r>
              <a:rPr lang="en-US" dirty="0" smtClean="0"/>
              <a:t>1mmHg = 1,333 </a:t>
            </a:r>
            <a:r>
              <a:rPr lang="en-US" dirty="0" err="1" smtClean="0"/>
              <a:t>hPa</a:t>
            </a:r>
            <a:r>
              <a:rPr lang="en-US" dirty="0" smtClean="0"/>
              <a:t> = 1,359 cm water depth = 0,00131 </a:t>
            </a:r>
            <a:r>
              <a:rPr lang="en-US" dirty="0" err="1" smtClean="0"/>
              <a:t>atm</a:t>
            </a:r>
            <a:endParaRPr lang="en-US" dirty="0" smtClean="0"/>
          </a:p>
          <a:p>
            <a:r>
              <a:rPr lang="en-US" dirty="0" smtClean="0"/>
              <a:t>		</a:t>
            </a:r>
            <a:endParaRPr lang="en-US" dirty="0"/>
          </a:p>
        </p:txBody>
      </p:sp>
      <p:sp>
        <p:nvSpPr>
          <p:cNvPr id="7" name="Cylindre 6"/>
          <p:cNvSpPr/>
          <p:nvPr/>
        </p:nvSpPr>
        <p:spPr>
          <a:xfrm rot="3680959">
            <a:off x="2562963" y="4241480"/>
            <a:ext cx="1728192" cy="2354348"/>
          </a:xfrm>
          <a:prstGeom prst="can">
            <a:avLst>
              <a:gd name="adj" fmla="val 681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6149776">
            <a:off x="2903636" y="3513483"/>
            <a:ext cx="2831372" cy="2576832"/>
          </a:xfrm>
          <a:prstGeom prst="arc">
            <a:avLst>
              <a:gd name="adj1" fmla="val 18050079"/>
              <a:gd name="adj2" fmla="val 8857748"/>
            </a:avLst>
          </a:prstGeom>
          <a:ln w="4667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Connecteur droit avec flèche 13"/>
          <p:cNvCxnSpPr/>
          <p:nvPr/>
        </p:nvCxnSpPr>
        <p:spPr>
          <a:xfrm flipH="1" flipV="1">
            <a:off x="3536190" y="4383972"/>
            <a:ext cx="432048" cy="792088"/>
          </a:xfrm>
          <a:prstGeom prst="straightConnector1">
            <a:avLst/>
          </a:prstGeom>
          <a:ln w="762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4894342" y="5730940"/>
            <a:ext cx="325730" cy="39864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4544302" y="5722507"/>
            <a:ext cx="514885" cy="646331"/>
          </a:xfrm>
          <a:prstGeom prst="rect">
            <a:avLst/>
          </a:prstGeom>
          <a:noFill/>
        </p:spPr>
        <p:txBody>
          <a:bodyPr wrap="none" rtlCol="0">
            <a:spAutoFit/>
          </a:bodyPr>
          <a:lstStyle/>
          <a:p>
            <a:r>
              <a:rPr lang="en-US" sz="3600" dirty="0" smtClean="0"/>
              <a:t>w</a:t>
            </a:r>
            <a:endParaRPr lang="en-US" sz="3600" dirty="0"/>
          </a:p>
        </p:txBody>
      </p:sp>
      <p:sp>
        <p:nvSpPr>
          <p:cNvPr id="81" name="ZoneTexte 80"/>
          <p:cNvSpPr txBox="1"/>
          <p:nvPr/>
        </p:nvSpPr>
        <p:spPr>
          <a:xfrm>
            <a:off x="3797166" y="4549183"/>
            <a:ext cx="351378" cy="461665"/>
          </a:xfrm>
          <a:prstGeom prst="rect">
            <a:avLst/>
          </a:prstGeom>
          <a:noFill/>
        </p:spPr>
        <p:txBody>
          <a:bodyPr wrap="none" rtlCol="0">
            <a:spAutoFit/>
          </a:bodyPr>
          <a:lstStyle/>
          <a:p>
            <a:r>
              <a:rPr lang="en-US" sz="2400" dirty="0" smtClean="0"/>
              <a:t>R</a:t>
            </a:r>
            <a:endParaRPr lang="en-US" sz="2400" dirty="0"/>
          </a:p>
        </p:txBody>
      </p:sp>
      <p:sp>
        <p:nvSpPr>
          <p:cNvPr id="85" name="ZoneTexte 84"/>
          <p:cNvSpPr txBox="1"/>
          <p:nvPr/>
        </p:nvSpPr>
        <p:spPr>
          <a:xfrm>
            <a:off x="5915370" y="4903491"/>
            <a:ext cx="325730" cy="461665"/>
          </a:xfrm>
          <a:prstGeom prst="rect">
            <a:avLst/>
          </a:prstGeom>
          <a:noFill/>
        </p:spPr>
        <p:txBody>
          <a:bodyPr wrap="none" rtlCol="0">
            <a:spAutoFit/>
          </a:bodyPr>
          <a:lstStyle/>
          <a:p>
            <a:r>
              <a:rPr lang="en-US" sz="2400" dirty="0" smtClean="0"/>
              <a:t>F</a:t>
            </a:r>
            <a:endParaRPr lang="en-US" sz="2400" dirty="0"/>
          </a:p>
        </p:txBody>
      </p:sp>
      <p:sp>
        <p:nvSpPr>
          <p:cNvPr id="87" name="ZoneTexte 86"/>
          <p:cNvSpPr txBox="1"/>
          <p:nvPr/>
        </p:nvSpPr>
        <p:spPr>
          <a:xfrm>
            <a:off x="4575061" y="2953107"/>
            <a:ext cx="325730" cy="461665"/>
          </a:xfrm>
          <a:prstGeom prst="rect">
            <a:avLst/>
          </a:prstGeom>
          <a:noFill/>
        </p:spPr>
        <p:txBody>
          <a:bodyPr wrap="none" rtlCol="0">
            <a:spAutoFit/>
          </a:bodyPr>
          <a:lstStyle/>
          <a:p>
            <a:r>
              <a:rPr lang="en-US" sz="2400" dirty="0" smtClean="0"/>
              <a:t>F</a:t>
            </a:r>
            <a:endParaRPr lang="en-US" sz="2400" dirty="0"/>
          </a:p>
        </p:txBody>
      </p:sp>
      <p:cxnSp>
        <p:nvCxnSpPr>
          <p:cNvPr id="90" name="Connecteur droit avec flèche 89"/>
          <p:cNvCxnSpPr/>
          <p:nvPr/>
        </p:nvCxnSpPr>
        <p:spPr>
          <a:xfrm flipV="1">
            <a:off x="3851920" y="2996952"/>
            <a:ext cx="826683" cy="50793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flipV="1">
            <a:off x="3495299" y="5293618"/>
            <a:ext cx="370107" cy="312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ZoneTexte 91"/>
          <p:cNvSpPr txBox="1"/>
          <p:nvPr/>
        </p:nvSpPr>
        <p:spPr>
          <a:xfrm>
            <a:off x="3739811" y="5320966"/>
            <a:ext cx="343364" cy="461665"/>
          </a:xfrm>
          <a:prstGeom prst="rect">
            <a:avLst/>
          </a:prstGeom>
          <a:noFill/>
        </p:spPr>
        <p:txBody>
          <a:bodyPr wrap="none" rtlCol="0">
            <a:spAutoFit/>
          </a:bodyPr>
          <a:lstStyle/>
          <a:p>
            <a:r>
              <a:rPr lang="en-US" sz="2400" dirty="0" smtClean="0"/>
              <a:t>P</a:t>
            </a:r>
            <a:endParaRPr lang="en-US" sz="2400" dirty="0"/>
          </a:p>
        </p:txBody>
      </p:sp>
      <p:cxnSp>
        <p:nvCxnSpPr>
          <p:cNvPr id="93" name="Connecteur droit avec flèche 92"/>
          <p:cNvCxnSpPr/>
          <p:nvPr/>
        </p:nvCxnSpPr>
        <p:spPr>
          <a:xfrm flipV="1">
            <a:off x="5243195" y="5010848"/>
            <a:ext cx="640342" cy="76339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5090952" y="5592170"/>
            <a:ext cx="372440" cy="3065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a:off x="3739811" y="3302216"/>
            <a:ext cx="171682" cy="4053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Tree>
    <p:extLst>
      <p:ext uri="{BB962C8B-B14F-4D97-AF65-F5344CB8AC3E}">
        <p14:creationId xmlns:p14="http://schemas.microsoft.com/office/powerpoint/2010/main" xmlns="" val="34671582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
        <p:nvSpPr>
          <p:cNvPr id="2" name="Ellipse 1"/>
          <p:cNvSpPr/>
          <p:nvPr/>
        </p:nvSpPr>
        <p:spPr>
          <a:xfrm>
            <a:off x="1556565" y="4519582"/>
            <a:ext cx="1471366" cy="1382277"/>
          </a:xfrm>
          <a:prstGeom prst="ellipse">
            <a:avLst/>
          </a:pr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rme libre 2"/>
          <p:cNvSpPr/>
          <p:nvPr/>
        </p:nvSpPr>
        <p:spPr>
          <a:xfrm>
            <a:off x="5486412" y="4465759"/>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Connecteur droit avec flèche 40"/>
          <p:cNvCxnSpPr/>
          <p:nvPr/>
        </p:nvCxnSpPr>
        <p:spPr>
          <a:xfrm flipV="1">
            <a:off x="5486412" y="5176667"/>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76886" y="6023029"/>
            <a:ext cx="3851098" cy="646331"/>
          </a:xfrm>
          <a:prstGeom prst="rect">
            <a:avLst/>
          </a:prstGeom>
          <a:noFill/>
          <a:ln>
            <a:solidFill>
              <a:schemeClr val="tx2">
                <a:lumMod val="60000"/>
                <a:lumOff val="40000"/>
              </a:schemeClr>
            </a:solidFill>
          </a:ln>
        </p:spPr>
        <p:txBody>
          <a:bodyPr wrap="square" rtlCol="0">
            <a:spAutoFit/>
          </a:bodyPr>
          <a:lstStyle/>
          <a:p>
            <a:r>
              <a:rPr lang="en-US" dirty="0" smtClean="0"/>
              <a:t>Circular :</a:t>
            </a:r>
          </a:p>
          <a:p>
            <a:r>
              <a:rPr lang="en-US" dirty="0" smtClean="0"/>
              <a:t> homogeneous transmitted pressure</a:t>
            </a:r>
            <a:endParaRPr lang="en-US" dirty="0"/>
          </a:p>
        </p:txBody>
      </p:sp>
      <p:sp>
        <p:nvSpPr>
          <p:cNvPr id="82" name="ZoneTexte 81"/>
          <p:cNvSpPr txBox="1"/>
          <p:nvPr/>
        </p:nvSpPr>
        <p:spPr>
          <a:xfrm>
            <a:off x="4692794" y="6023028"/>
            <a:ext cx="3851098" cy="646331"/>
          </a:xfrm>
          <a:prstGeom prst="rect">
            <a:avLst/>
          </a:prstGeom>
          <a:noFill/>
          <a:ln>
            <a:solidFill>
              <a:schemeClr val="tx2">
                <a:lumMod val="60000"/>
                <a:lumOff val="40000"/>
              </a:schemeClr>
            </a:solidFill>
          </a:ln>
        </p:spPr>
        <p:txBody>
          <a:bodyPr wrap="square" rtlCol="0">
            <a:spAutoFit/>
          </a:bodyPr>
          <a:lstStyle/>
          <a:p>
            <a:r>
              <a:rPr lang="en-US" dirty="0" smtClean="0"/>
              <a:t>Non Circular :</a:t>
            </a:r>
          </a:p>
          <a:p>
            <a:r>
              <a:rPr lang="en-US" dirty="0" smtClean="0"/>
              <a:t> heterogeneous transmitted pressure</a:t>
            </a:r>
            <a:endParaRPr lang="en-US" dirty="0"/>
          </a:p>
        </p:txBody>
      </p:sp>
      <p:sp>
        <p:nvSpPr>
          <p:cNvPr id="83" name="Ellipse 82"/>
          <p:cNvSpPr/>
          <p:nvPr/>
        </p:nvSpPr>
        <p:spPr>
          <a:xfrm>
            <a:off x="1523914" y="4489121"/>
            <a:ext cx="1553472" cy="1458848"/>
          </a:xfrm>
          <a:prstGeom prst="ellipse">
            <a:avLst/>
          </a:prstGeom>
          <a:noFill/>
          <a:ln w="50800">
            <a:solidFill>
              <a:schemeClr val="tx2"/>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orme libre 83"/>
          <p:cNvSpPr/>
          <p:nvPr/>
        </p:nvSpPr>
        <p:spPr>
          <a:xfrm>
            <a:off x="5463091" y="4449623"/>
            <a:ext cx="1098590" cy="150139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Connecteur droit avec flèche 31"/>
          <p:cNvCxnSpPr/>
          <p:nvPr/>
        </p:nvCxnSpPr>
        <p:spPr>
          <a:xfrm flipV="1">
            <a:off x="6519160" y="5455751"/>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 name="Groupe 8"/>
          <p:cNvGrpSpPr/>
          <p:nvPr/>
        </p:nvGrpSpPr>
        <p:grpSpPr>
          <a:xfrm>
            <a:off x="1556564" y="4489122"/>
            <a:ext cx="1466391" cy="1412738"/>
            <a:chOff x="1187624" y="3136207"/>
            <a:chExt cx="2207142" cy="2114894"/>
          </a:xfrm>
        </p:grpSpPr>
        <p:cxnSp>
          <p:nvCxnSpPr>
            <p:cNvPr id="18" name="Connecteur droit avec flèche 17"/>
            <p:cNvCxnSpPr/>
            <p:nvPr/>
          </p:nvCxnSpPr>
          <p:spPr>
            <a:xfrm>
              <a:off x="2290368" y="3136207"/>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rot="10800000">
              <a:off x="2340890" y="4886365"/>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5400000">
              <a:off x="3208861" y="3992519"/>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rot="16200000">
              <a:off x="1373529" y="3992519"/>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rot="2589165">
              <a:off x="2903201" y="3338705"/>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rot="13389165">
              <a:off x="1745198" y="4711082"/>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18789165">
              <a:off x="1624107" y="3368922"/>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cxnSp>
        <p:nvCxnSpPr>
          <p:cNvPr id="30" name="Connecteur droit avec flèche 29"/>
          <p:cNvCxnSpPr/>
          <p:nvPr/>
        </p:nvCxnSpPr>
        <p:spPr>
          <a:xfrm flipH="1" flipV="1">
            <a:off x="2613048" y="5562775"/>
            <a:ext cx="213976" cy="18100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6156176" y="4805009"/>
            <a:ext cx="337898" cy="3627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V="1">
            <a:off x="5790366" y="5455751"/>
            <a:ext cx="221794" cy="21404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5450990" y="4879687"/>
            <a:ext cx="527505" cy="30560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a:off x="5978495" y="4449623"/>
            <a:ext cx="25990" cy="57408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flipV="1">
            <a:off x="6156176" y="5218545"/>
            <a:ext cx="72008" cy="69428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63" name="ZoneTexte 62"/>
          <p:cNvSpPr txBox="1"/>
          <p:nvPr/>
        </p:nvSpPr>
        <p:spPr>
          <a:xfrm>
            <a:off x="2818875" y="3337396"/>
            <a:ext cx="3799468" cy="369332"/>
          </a:xfrm>
          <a:prstGeom prst="rect">
            <a:avLst/>
          </a:prstGeom>
          <a:noFill/>
        </p:spPr>
        <p:txBody>
          <a:bodyPr wrap="square" rtlCol="0">
            <a:spAutoFit/>
          </a:bodyPr>
          <a:lstStyle/>
          <a:p>
            <a:r>
              <a:rPr lang="en-US" dirty="0" smtClean="0"/>
              <a:t>Bandaging  ( force) strength =F1</a:t>
            </a:r>
            <a:endParaRPr lang="en-US" dirty="0"/>
          </a:p>
        </p:txBody>
      </p:sp>
      <p:sp>
        <p:nvSpPr>
          <p:cNvPr id="64" name="ZoneTexte 63"/>
          <p:cNvSpPr txBox="1"/>
          <p:nvPr/>
        </p:nvSpPr>
        <p:spPr>
          <a:xfrm>
            <a:off x="2818874" y="3762968"/>
            <a:ext cx="6038341" cy="369332"/>
          </a:xfrm>
          <a:prstGeom prst="rect">
            <a:avLst/>
          </a:prstGeom>
          <a:noFill/>
        </p:spPr>
        <p:txBody>
          <a:bodyPr wrap="square" rtlCol="0">
            <a:spAutoFit/>
          </a:bodyPr>
          <a:lstStyle/>
          <a:p>
            <a:r>
              <a:rPr lang="en-US" dirty="0" smtClean="0"/>
              <a:t>Resulting compression ( Force) pressure: F5&gt;F4&gt;F3&gt;F2</a:t>
            </a:r>
            <a:endParaRPr lang="en-US" dirty="0"/>
          </a:p>
        </p:txBody>
      </p:sp>
      <p:cxnSp>
        <p:nvCxnSpPr>
          <p:cNvPr id="71" name="Connecteur droit 70"/>
          <p:cNvCxnSpPr/>
          <p:nvPr/>
        </p:nvCxnSpPr>
        <p:spPr>
          <a:xfrm>
            <a:off x="2322776" y="2542531"/>
            <a:ext cx="2162096" cy="1713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2" name="ZoneTexte 71"/>
          <p:cNvSpPr txBox="1"/>
          <p:nvPr/>
        </p:nvSpPr>
        <p:spPr>
          <a:xfrm>
            <a:off x="2451576" y="2120307"/>
            <a:ext cx="536248" cy="369332"/>
          </a:xfrm>
          <a:prstGeom prst="rect">
            <a:avLst/>
          </a:prstGeom>
          <a:noFill/>
        </p:spPr>
        <p:txBody>
          <a:bodyPr wrap="square" rtlCol="0">
            <a:spAutoFit/>
          </a:bodyPr>
          <a:lstStyle/>
          <a:p>
            <a:r>
              <a:rPr lang="en-US" dirty="0" smtClean="0"/>
              <a:t>F1</a:t>
            </a:r>
            <a:endParaRPr lang="en-US" dirty="0"/>
          </a:p>
        </p:txBody>
      </p:sp>
      <p:grpSp>
        <p:nvGrpSpPr>
          <p:cNvPr id="55" name="Groupe 54"/>
          <p:cNvGrpSpPr/>
          <p:nvPr/>
        </p:nvGrpSpPr>
        <p:grpSpPr>
          <a:xfrm>
            <a:off x="6749922" y="2520037"/>
            <a:ext cx="1998542" cy="788641"/>
            <a:chOff x="4932040" y="2086248"/>
            <a:chExt cx="2808312" cy="788641"/>
          </a:xfrm>
        </p:grpSpPr>
        <p:sp>
          <p:nvSpPr>
            <p:cNvPr id="44" name="Arc 43"/>
            <p:cNvSpPr/>
            <p:nvPr/>
          </p:nvSpPr>
          <p:spPr>
            <a:xfrm>
              <a:off x="5801014" y="2136915"/>
              <a:ext cx="884248" cy="737974"/>
            </a:xfrm>
            <a:custGeom>
              <a:avLst/>
              <a:gdLst>
                <a:gd name="connsiteX0" fmla="*/ 2257 w 884245"/>
                <a:gd name="connsiteY0" fmla="*/ 714567 h 1298128"/>
                <a:gd name="connsiteX1" fmla="*/ 121554 w 884245"/>
                <a:gd name="connsiteY1" fmla="*/ 202068 h 1298128"/>
                <a:gd name="connsiteX2" fmla="*/ 708238 w 884245"/>
                <a:gd name="connsiteY2" fmla="*/ 130741 h 1298128"/>
                <a:gd name="connsiteX3" fmla="*/ 884246 w 884245"/>
                <a:gd name="connsiteY3" fmla="*/ 649064 h 1298128"/>
                <a:gd name="connsiteX4" fmla="*/ 442123 w 884245"/>
                <a:gd name="connsiteY4" fmla="*/ 649064 h 1298128"/>
                <a:gd name="connsiteX5" fmla="*/ 2257 w 884245"/>
                <a:gd name="connsiteY5" fmla="*/ 714567 h 1298128"/>
                <a:gd name="connsiteX0" fmla="*/ 2257 w 884245"/>
                <a:gd name="connsiteY0" fmla="*/ 714567 h 1298128"/>
                <a:gd name="connsiteX1" fmla="*/ 121554 w 884245"/>
                <a:gd name="connsiteY1" fmla="*/ 202068 h 1298128"/>
                <a:gd name="connsiteX2" fmla="*/ 708238 w 884245"/>
                <a:gd name="connsiteY2" fmla="*/ 130741 h 1298128"/>
                <a:gd name="connsiteX3" fmla="*/ 884246 w 884245"/>
                <a:gd name="connsiteY3" fmla="*/ 649064 h 1298128"/>
                <a:gd name="connsiteX0" fmla="*/ 2259 w 884248"/>
                <a:gd name="connsiteY0" fmla="*/ 714577 h 737974"/>
                <a:gd name="connsiteX1" fmla="*/ 121556 w 884248"/>
                <a:gd name="connsiteY1" fmla="*/ 202078 h 737974"/>
                <a:gd name="connsiteX2" fmla="*/ 708240 w 884248"/>
                <a:gd name="connsiteY2" fmla="*/ 130751 h 737974"/>
                <a:gd name="connsiteX3" fmla="*/ 884248 w 884248"/>
                <a:gd name="connsiteY3" fmla="*/ 649074 h 737974"/>
                <a:gd name="connsiteX4" fmla="*/ 442125 w 884248"/>
                <a:gd name="connsiteY4" fmla="*/ 649074 h 737974"/>
                <a:gd name="connsiteX5" fmla="*/ 2259 w 884248"/>
                <a:gd name="connsiteY5" fmla="*/ 714577 h 737974"/>
                <a:gd name="connsiteX0" fmla="*/ 2259 w 884248"/>
                <a:gd name="connsiteY0" fmla="*/ 714577 h 737974"/>
                <a:gd name="connsiteX1" fmla="*/ 121556 w 884248"/>
                <a:gd name="connsiteY1" fmla="*/ 202078 h 737974"/>
                <a:gd name="connsiteX2" fmla="*/ 708240 w 884248"/>
                <a:gd name="connsiteY2" fmla="*/ 130751 h 737974"/>
                <a:gd name="connsiteX3" fmla="*/ 884248 w 884248"/>
                <a:gd name="connsiteY3" fmla="*/ 737974 h 737974"/>
              </a:gdLst>
              <a:ahLst/>
              <a:cxnLst>
                <a:cxn ang="0">
                  <a:pos x="connsiteX0" y="connsiteY0"/>
                </a:cxn>
                <a:cxn ang="0">
                  <a:pos x="connsiteX1" y="connsiteY1"/>
                </a:cxn>
                <a:cxn ang="0">
                  <a:pos x="connsiteX2" y="connsiteY2"/>
                </a:cxn>
                <a:cxn ang="0">
                  <a:pos x="connsiteX3" y="connsiteY3"/>
                </a:cxn>
              </a:cxnLst>
              <a:rect l="l" t="t" r="r" b="b"/>
              <a:pathLst>
                <a:path w="884248" h="737974" stroke="0" extrusionOk="0">
                  <a:moveTo>
                    <a:pt x="2259" y="714577"/>
                  </a:moveTo>
                  <a:cubicBezTo>
                    <a:pt x="-10744" y="526385"/>
                    <a:pt x="32821" y="339230"/>
                    <a:pt x="121556" y="202078"/>
                  </a:cubicBezTo>
                  <a:cubicBezTo>
                    <a:pt x="276340" y="-37162"/>
                    <a:pt x="528757" y="-67850"/>
                    <a:pt x="708240" y="130751"/>
                  </a:cubicBezTo>
                  <a:cubicBezTo>
                    <a:pt x="819074" y="253391"/>
                    <a:pt x="884248" y="445320"/>
                    <a:pt x="884248" y="649074"/>
                  </a:cubicBezTo>
                  <a:lnTo>
                    <a:pt x="442125" y="649074"/>
                  </a:lnTo>
                  <a:lnTo>
                    <a:pt x="2259" y="714577"/>
                  </a:lnTo>
                  <a:close/>
                </a:path>
                <a:path w="884248" h="737974" fill="none">
                  <a:moveTo>
                    <a:pt x="2259" y="714577"/>
                  </a:moveTo>
                  <a:cubicBezTo>
                    <a:pt x="-10744" y="526385"/>
                    <a:pt x="32821" y="339230"/>
                    <a:pt x="121556" y="202078"/>
                  </a:cubicBezTo>
                  <a:cubicBezTo>
                    <a:pt x="276340" y="-37162"/>
                    <a:pt x="528757" y="-67850"/>
                    <a:pt x="708240" y="130751"/>
                  </a:cubicBezTo>
                  <a:cubicBezTo>
                    <a:pt x="819074" y="253391"/>
                    <a:pt x="884248" y="534220"/>
                    <a:pt x="884248" y="737974"/>
                  </a:cubicBezTo>
                </a:path>
              </a:pathLst>
            </a:cu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orme libre 44"/>
            <p:cNvSpPr/>
            <p:nvPr/>
          </p:nvSpPr>
          <p:spPr>
            <a:xfrm>
              <a:off x="5304656" y="2086248"/>
              <a:ext cx="2068059" cy="554609"/>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234516 w 1234516"/>
                <a:gd name="connsiteY0" fmla="*/ 165100 h 489958"/>
                <a:gd name="connsiteX1" fmla="*/ 523316 w 1234516"/>
                <a:gd name="connsiteY1" fmla="*/ 0 h 489958"/>
                <a:gd name="connsiteX2" fmla="*/ 0 w 1234516"/>
                <a:gd name="connsiteY2" fmla="*/ 489958 h 489958"/>
                <a:gd name="connsiteX0" fmla="*/ 1249494 w 1249494"/>
                <a:gd name="connsiteY0" fmla="*/ 165100 h 406236"/>
                <a:gd name="connsiteX1" fmla="*/ 538294 w 1249494"/>
                <a:gd name="connsiteY1" fmla="*/ 0 h 406236"/>
                <a:gd name="connsiteX2" fmla="*/ 0 w 1249494"/>
                <a:gd name="connsiteY2" fmla="*/ 406236 h 406236"/>
                <a:gd name="connsiteX0" fmla="*/ 1219537 w 1219537"/>
                <a:gd name="connsiteY0" fmla="*/ 369753 h 406236"/>
                <a:gd name="connsiteX1" fmla="*/ 538294 w 1219537"/>
                <a:gd name="connsiteY1" fmla="*/ 0 h 406236"/>
                <a:gd name="connsiteX2" fmla="*/ 0 w 1219537"/>
                <a:gd name="connsiteY2" fmla="*/ 406236 h 406236"/>
              </a:gdLst>
              <a:ahLst/>
              <a:cxnLst>
                <a:cxn ang="0">
                  <a:pos x="connsiteX0" y="connsiteY0"/>
                </a:cxn>
                <a:cxn ang="0">
                  <a:pos x="connsiteX1" y="connsiteY1"/>
                </a:cxn>
                <a:cxn ang="0">
                  <a:pos x="connsiteX2" y="connsiteY2"/>
                </a:cxn>
              </a:cxnLst>
              <a:rect l="l" t="t" r="r" b="b"/>
              <a:pathLst>
                <a:path w="1219537" h="406236">
                  <a:moveTo>
                    <a:pt x="1219537" y="369753"/>
                  </a:moveTo>
                  <a:lnTo>
                    <a:pt x="538294" y="0"/>
                  </a:lnTo>
                  <a:lnTo>
                    <a:pt x="0" y="406236"/>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Connecteur droit avec flèche 45"/>
            <p:cNvCxnSpPr/>
            <p:nvPr/>
          </p:nvCxnSpPr>
          <p:spPr>
            <a:xfrm>
              <a:off x="6232596" y="2136925"/>
              <a:ext cx="0" cy="50264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V="1">
              <a:off x="4932040" y="2564904"/>
              <a:ext cx="2808312" cy="7466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5148063" y="2278391"/>
              <a:ext cx="600660" cy="369332"/>
            </a:xfrm>
            <a:prstGeom prst="rect">
              <a:avLst/>
            </a:prstGeom>
            <a:noFill/>
          </p:spPr>
          <p:txBody>
            <a:bodyPr wrap="square" rtlCol="0">
              <a:spAutoFit/>
            </a:bodyPr>
            <a:lstStyle/>
            <a:p>
              <a:r>
                <a:rPr lang="en-US" dirty="0" smtClean="0"/>
                <a:t>F1</a:t>
              </a:r>
              <a:endParaRPr lang="en-US" dirty="0"/>
            </a:p>
          </p:txBody>
        </p:sp>
        <p:sp>
          <p:nvSpPr>
            <p:cNvPr id="60" name="ZoneTexte 59"/>
            <p:cNvSpPr txBox="1"/>
            <p:nvPr/>
          </p:nvSpPr>
          <p:spPr>
            <a:xfrm>
              <a:off x="7044866" y="2232902"/>
              <a:ext cx="695486" cy="369332"/>
            </a:xfrm>
            <a:prstGeom prst="rect">
              <a:avLst/>
            </a:prstGeom>
            <a:noFill/>
          </p:spPr>
          <p:txBody>
            <a:bodyPr wrap="square" rtlCol="0">
              <a:spAutoFit/>
            </a:bodyPr>
            <a:lstStyle/>
            <a:p>
              <a:r>
                <a:rPr lang="en-US" dirty="0" smtClean="0"/>
                <a:t>F1</a:t>
              </a:r>
              <a:endParaRPr lang="en-US" dirty="0"/>
            </a:p>
          </p:txBody>
        </p:sp>
      </p:grpSp>
      <p:sp>
        <p:nvSpPr>
          <p:cNvPr id="12" name="Arc 11"/>
          <p:cNvSpPr/>
          <p:nvPr/>
        </p:nvSpPr>
        <p:spPr>
          <a:xfrm>
            <a:off x="5086489" y="2536806"/>
            <a:ext cx="1187699" cy="770214"/>
          </a:xfrm>
          <a:custGeom>
            <a:avLst/>
            <a:gdLst>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4" fmla="*/ 828092 w 1656184"/>
              <a:gd name="connsiteY4" fmla="*/ 649064 h 1298128"/>
              <a:gd name="connsiteX5" fmla="*/ 14553 w 1656184"/>
              <a:gd name="connsiteY5" fmla="*/ 770214 h 1298128"/>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0" fmla="*/ 14600 w 1668931"/>
              <a:gd name="connsiteY0" fmla="*/ 770214 h 770214"/>
              <a:gd name="connsiteX1" fmla="*/ 422367 w 1668931"/>
              <a:gd name="connsiteY1" fmla="*/ 83264 h 770214"/>
              <a:gd name="connsiteX2" fmla="*/ 1137285 w 1668931"/>
              <a:gd name="connsiteY2" fmla="*/ 46927 h 770214"/>
              <a:gd name="connsiteX3" fmla="*/ 1656231 w 1668931"/>
              <a:gd name="connsiteY3" fmla="*/ 649064 h 770214"/>
              <a:gd name="connsiteX4" fmla="*/ 828139 w 1668931"/>
              <a:gd name="connsiteY4" fmla="*/ 649064 h 770214"/>
              <a:gd name="connsiteX5" fmla="*/ 14600 w 1668931"/>
              <a:gd name="connsiteY5" fmla="*/ 770214 h 770214"/>
              <a:gd name="connsiteX0" fmla="*/ 14600 w 1668931"/>
              <a:gd name="connsiteY0" fmla="*/ 770214 h 770214"/>
              <a:gd name="connsiteX1" fmla="*/ 422367 w 1668931"/>
              <a:gd name="connsiteY1" fmla="*/ 83264 h 770214"/>
              <a:gd name="connsiteX2" fmla="*/ 1137285 w 1668931"/>
              <a:gd name="connsiteY2" fmla="*/ 46927 h 770214"/>
              <a:gd name="connsiteX3" fmla="*/ 1668931 w 1668931"/>
              <a:gd name="connsiteY3" fmla="*/ 737964 h 770214"/>
            </a:gdLst>
            <a:ahLst/>
            <a:cxnLst>
              <a:cxn ang="0">
                <a:pos x="connsiteX0" y="connsiteY0"/>
              </a:cxn>
              <a:cxn ang="0">
                <a:pos x="connsiteX1" y="connsiteY1"/>
              </a:cxn>
              <a:cxn ang="0">
                <a:pos x="connsiteX2" y="connsiteY2"/>
              </a:cxn>
              <a:cxn ang="0">
                <a:pos x="connsiteX3" y="connsiteY3"/>
              </a:cxn>
            </a:cxnLst>
            <a:rect l="l" t="t" r="r" b="b"/>
            <a:pathLst>
              <a:path w="1668931" h="770214" stroke="0" extrusionOk="0">
                <a:moveTo>
                  <a:pt x="14600" y="770214"/>
                </a:moveTo>
                <a:cubicBezTo>
                  <a:pt x="-51782" y="496356"/>
                  <a:pt x="112345" y="219857"/>
                  <a:pt x="422367" y="83264"/>
                </a:cubicBezTo>
                <a:cubicBezTo>
                  <a:pt x="641311" y="-13201"/>
                  <a:pt x="904280" y="-26567"/>
                  <a:pt x="1137285" y="46927"/>
                </a:cubicBezTo>
                <a:cubicBezTo>
                  <a:pt x="1450831" y="145825"/>
                  <a:pt x="1656231" y="384152"/>
                  <a:pt x="1656231" y="649064"/>
                </a:cubicBezTo>
                <a:lnTo>
                  <a:pt x="828139" y="649064"/>
                </a:lnTo>
                <a:lnTo>
                  <a:pt x="14600" y="770214"/>
                </a:lnTo>
                <a:close/>
              </a:path>
              <a:path w="1668931" h="770214" fill="none">
                <a:moveTo>
                  <a:pt x="14600" y="770214"/>
                </a:moveTo>
                <a:cubicBezTo>
                  <a:pt x="-51782" y="496356"/>
                  <a:pt x="112345" y="219857"/>
                  <a:pt x="422367" y="83264"/>
                </a:cubicBezTo>
                <a:cubicBezTo>
                  <a:pt x="641311" y="-13201"/>
                  <a:pt x="904280" y="-26567"/>
                  <a:pt x="1137285" y="46927"/>
                </a:cubicBezTo>
                <a:cubicBezTo>
                  <a:pt x="1450831" y="145825"/>
                  <a:pt x="1668931" y="473052"/>
                  <a:pt x="1668931" y="737964"/>
                </a:cubicBezTo>
              </a:path>
            </a:pathLst>
          </a:cu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orme libre 12"/>
          <p:cNvSpPr/>
          <p:nvPr/>
        </p:nvSpPr>
        <p:spPr>
          <a:xfrm>
            <a:off x="4779680" y="2494637"/>
            <a:ext cx="1865243" cy="364109"/>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404720 w 1404720"/>
              <a:gd name="connsiteY0" fmla="*/ 239519 h 266700"/>
              <a:gd name="connsiteX1" fmla="*/ 673100 w 1404720"/>
              <a:gd name="connsiteY1" fmla="*/ 0 h 266700"/>
              <a:gd name="connsiteX2" fmla="*/ 0 w 1404720"/>
              <a:gd name="connsiteY2" fmla="*/ 266700 h 266700"/>
            </a:gdLst>
            <a:ahLst/>
            <a:cxnLst>
              <a:cxn ang="0">
                <a:pos x="connsiteX0" y="connsiteY0"/>
              </a:cxn>
              <a:cxn ang="0">
                <a:pos x="connsiteX1" y="connsiteY1"/>
              </a:cxn>
              <a:cxn ang="0">
                <a:pos x="connsiteX2" y="connsiteY2"/>
              </a:cxn>
            </a:cxnLst>
            <a:rect l="l" t="t" r="r" b="b"/>
            <a:pathLst>
              <a:path w="1404720" h="266700">
                <a:moveTo>
                  <a:pt x="1404720" y="239519"/>
                </a:moveTo>
                <a:lnTo>
                  <a:pt x="673100" y="0"/>
                </a:lnTo>
                <a:lnTo>
                  <a:pt x="0" y="266700"/>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Connecteur droit avec flèche 34"/>
          <p:cNvCxnSpPr/>
          <p:nvPr/>
        </p:nvCxnSpPr>
        <p:spPr>
          <a:xfrm>
            <a:off x="5663499" y="2542531"/>
            <a:ext cx="0" cy="35431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4484872" y="2864152"/>
            <a:ext cx="2418784" cy="326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3779912" y="2150705"/>
            <a:ext cx="513893" cy="369332"/>
          </a:xfrm>
          <a:prstGeom prst="rect">
            <a:avLst/>
          </a:prstGeom>
          <a:noFill/>
        </p:spPr>
        <p:txBody>
          <a:bodyPr wrap="square" rtlCol="0">
            <a:spAutoFit/>
          </a:bodyPr>
          <a:lstStyle/>
          <a:p>
            <a:r>
              <a:rPr lang="en-US" dirty="0" smtClean="0"/>
              <a:t>F1</a:t>
            </a:r>
            <a:endParaRPr lang="en-US" dirty="0"/>
          </a:p>
        </p:txBody>
      </p:sp>
      <p:sp>
        <p:nvSpPr>
          <p:cNvPr id="58" name="ZoneTexte 57"/>
          <p:cNvSpPr txBox="1"/>
          <p:nvPr/>
        </p:nvSpPr>
        <p:spPr>
          <a:xfrm>
            <a:off x="6411608" y="2510424"/>
            <a:ext cx="492047" cy="369332"/>
          </a:xfrm>
          <a:prstGeom prst="rect">
            <a:avLst/>
          </a:prstGeom>
          <a:noFill/>
        </p:spPr>
        <p:txBody>
          <a:bodyPr wrap="square" rtlCol="0">
            <a:spAutoFit/>
          </a:bodyPr>
          <a:lstStyle/>
          <a:p>
            <a:r>
              <a:rPr lang="en-US" dirty="0" smtClean="0"/>
              <a:t>F1</a:t>
            </a:r>
            <a:endParaRPr lang="en-US" dirty="0"/>
          </a:p>
        </p:txBody>
      </p:sp>
      <p:sp>
        <p:nvSpPr>
          <p:cNvPr id="61" name="ZoneTexte 60"/>
          <p:cNvSpPr txBox="1"/>
          <p:nvPr/>
        </p:nvSpPr>
        <p:spPr>
          <a:xfrm>
            <a:off x="5465866" y="2896846"/>
            <a:ext cx="808322" cy="369332"/>
          </a:xfrm>
          <a:prstGeom prst="rect">
            <a:avLst/>
          </a:prstGeom>
          <a:noFill/>
        </p:spPr>
        <p:txBody>
          <a:bodyPr wrap="square" rtlCol="0">
            <a:spAutoFit/>
          </a:bodyPr>
          <a:lstStyle/>
          <a:p>
            <a:r>
              <a:rPr lang="en-US" dirty="0" smtClean="0"/>
              <a:t>F4=+</a:t>
            </a:r>
            <a:endParaRPr lang="en-US" dirty="0"/>
          </a:p>
        </p:txBody>
      </p:sp>
      <p:sp>
        <p:nvSpPr>
          <p:cNvPr id="62" name="ZoneTexte 61"/>
          <p:cNvSpPr txBox="1"/>
          <p:nvPr/>
        </p:nvSpPr>
        <p:spPr>
          <a:xfrm>
            <a:off x="7308304" y="3081801"/>
            <a:ext cx="936104" cy="369332"/>
          </a:xfrm>
          <a:prstGeom prst="rect">
            <a:avLst/>
          </a:prstGeom>
          <a:noFill/>
        </p:spPr>
        <p:txBody>
          <a:bodyPr wrap="square" rtlCol="0">
            <a:spAutoFit/>
          </a:bodyPr>
          <a:lstStyle/>
          <a:p>
            <a:r>
              <a:rPr lang="en-US" dirty="0" smtClean="0"/>
              <a:t>F5=++</a:t>
            </a:r>
            <a:endParaRPr lang="en-US" dirty="0"/>
          </a:p>
        </p:txBody>
      </p:sp>
      <p:sp>
        <p:nvSpPr>
          <p:cNvPr id="68" name="Arc 11"/>
          <p:cNvSpPr/>
          <p:nvPr/>
        </p:nvSpPr>
        <p:spPr>
          <a:xfrm>
            <a:off x="2780479" y="2536806"/>
            <a:ext cx="1187699" cy="45719"/>
          </a:xfrm>
          <a:custGeom>
            <a:avLst/>
            <a:gdLst>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4" fmla="*/ 828092 w 1656184"/>
              <a:gd name="connsiteY4" fmla="*/ 649064 h 1298128"/>
              <a:gd name="connsiteX5" fmla="*/ 14553 w 1656184"/>
              <a:gd name="connsiteY5" fmla="*/ 770214 h 1298128"/>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0" fmla="*/ 14600 w 1668931"/>
              <a:gd name="connsiteY0" fmla="*/ 770214 h 770214"/>
              <a:gd name="connsiteX1" fmla="*/ 422367 w 1668931"/>
              <a:gd name="connsiteY1" fmla="*/ 83264 h 770214"/>
              <a:gd name="connsiteX2" fmla="*/ 1137285 w 1668931"/>
              <a:gd name="connsiteY2" fmla="*/ 46927 h 770214"/>
              <a:gd name="connsiteX3" fmla="*/ 1656231 w 1668931"/>
              <a:gd name="connsiteY3" fmla="*/ 649064 h 770214"/>
              <a:gd name="connsiteX4" fmla="*/ 828139 w 1668931"/>
              <a:gd name="connsiteY4" fmla="*/ 649064 h 770214"/>
              <a:gd name="connsiteX5" fmla="*/ 14600 w 1668931"/>
              <a:gd name="connsiteY5" fmla="*/ 770214 h 770214"/>
              <a:gd name="connsiteX0" fmla="*/ 14600 w 1668931"/>
              <a:gd name="connsiteY0" fmla="*/ 770214 h 770214"/>
              <a:gd name="connsiteX1" fmla="*/ 422367 w 1668931"/>
              <a:gd name="connsiteY1" fmla="*/ 83264 h 770214"/>
              <a:gd name="connsiteX2" fmla="*/ 1137285 w 1668931"/>
              <a:gd name="connsiteY2" fmla="*/ 46927 h 770214"/>
              <a:gd name="connsiteX3" fmla="*/ 1668931 w 1668931"/>
              <a:gd name="connsiteY3" fmla="*/ 737964 h 770214"/>
            </a:gdLst>
            <a:ahLst/>
            <a:cxnLst>
              <a:cxn ang="0">
                <a:pos x="connsiteX0" y="connsiteY0"/>
              </a:cxn>
              <a:cxn ang="0">
                <a:pos x="connsiteX1" y="connsiteY1"/>
              </a:cxn>
              <a:cxn ang="0">
                <a:pos x="connsiteX2" y="connsiteY2"/>
              </a:cxn>
              <a:cxn ang="0">
                <a:pos x="connsiteX3" y="connsiteY3"/>
              </a:cxn>
            </a:cxnLst>
            <a:rect l="l" t="t" r="r" b="b"/>
            <a:pathLst>
              <a:path w="1668931" h="770214" stroke="0" extrusionOk="0">
                <a:moveTo>
                  <a:pt x="14600" y="770214"/>
                </a:moveTo>
                <a:cubicBezTo>
                  <a:pt x="-51782" y="496356"/>
                  <a:pt x="112345" y="219857"/>
                  <a:pt x="422367" y="83264"/>
                </a:cubicBezTo>
                <a:cubicBezTo>
                  <a:pt x="641311" y="-13201"/>
                  <a:pt x="904280" y="-26567"/>
                  <a:pt x="1137285" y="46927"/>
                </a:cubicBezTo>
                <a:cubicBezTo>
                  <a:pt x="1450831" y="145825"/>
                  <a:pt x="1656231" y="384152"/>
                  <a:pt x="1656231" y="649064"/>
                </a:cubicBezTo>
                <a:lnTo>
                  <a:pt x="828139" y="649064"/>
                </a:lnTo>
                <a:lnTo>
                  <a:pt x="14600" y="770214"/>
                </a:lnTo>
                <a:close/>
              </a:path>
              <a:path w="1668931" h="770214" fill="none">
                <a:moveTo>
                  <a:pt x="14600" y="770214"/>
                </a:moveTo>
                <a:cubicBezTo>
                  <a:pt x="-51782" y="496356"/>
                  <a:pt x="112345" y="219857"/>
                  <a:pt x="422367" y="83264"/>
                </a:cubicBezTo>
                <a:cubicBezTo>
                  <a:pt x="641311" y="-13201"/>
                  <a:pt x="904280" y="-26567"/>
                  <a:pt x="1137285" y="46927"/>
                </a:cubicBezTo>
                <a:cubicBezTo>
                  <a:pt x="1450831" y="145825"/>
                  <a:pt x="1668931" y="473052"/>
                  <a:pt x="1668931" y="737964"/>
                </a:cubicBezTo>
              </a:path>
            </a:pathLst>
          </a:cu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orme libre 68"/>
          <p:cNvSpPr/>
          <p:nvPr/>
        </p:nvSpPr>
        <p:spPr>
          <a:xfrm>
            <a:off x="2473670" y="2494637"/>
            <a:ext cx="1865243" cy="45719"/>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404720 w 1404720"/>
              <a:gd name="connsiteY0" fmla="*/ 239519 h 266700"/>
              <a:gd name="connsiteX1" fmla="*/ 673100 w 1404720"/>
              <a:gd name="connsiteY1" fmla="*/ 0 h 266700"/>
              <a:gd name="connsiteX2" fmla="*/ 0 w 1404720"/>
              <a:gd name="connsiteY2" fmla="*/ 266700 h 266700"/>
            </a:gdLst>
            <a:ahLst/>
            <a:cxnLst>
              <a:cxn ang="0">
                <a:pos x="connsiteX0" y="connsiteY0"/>
              </a:cxn>
              <a:cxn ang="0">
                <a:pos x="connsiteX1" y="connsiteY1"/>
              </a:cxn>
              <a:cxn ang="0">
                <a:pos x="connsiteX2" y="connsiteY2"/>
              </a:cxn>
            </a:cxnLst>
            <a:rect l="l" t="t" r="r" b="b"/>
            <a:pathLst>
              <a:path w="1404720" h="266700">
                <a:moveTo>
                  <a:pt x="1404720" y="239519"/>
                </a:moveTo>
                <a:lnTo>
                  <a:pt x="673100" y="0"/>
                </a:lnTo>
                <a:lnTo>
                  <a:pt x="0" y="266700"/>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Connecteur droit avec flèche 69"/>
          <p:cNvCxnSpPr/>
          <p:nvPr/>
        </p:nvCxnSpPr>
        <p:spPr>
          <a:xfrm>
            <a:off x="3357489" y="2542531"/>
            <a:ext cx="16839" cy="28173"/>
          </a:xfrm>
          <a:prstGeom prst="straightConnector1">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4728470" y="2510424"/>
            <a:ext cx="491602" cy="369332"/>
          </a:xfrm>
          <a:prstGeom prst="rect">
            <a:avLst/>
          </a:prstGeom>
          <a:noFill/>
        </p:spPr>
        <p:txBody>
          <a:bodyPr wrap="square" rtlCol="0">
            <a:spAutoFit/>
          </a:bodyPr>
          <a:lstStyle/>
          <a:p>
            <a:r>
              <a:rPr lang="en-US" dirty="0" smtClean="0"/>
              <a:t>F1</a:t>
            </a:r>
            <a:endParaRPr lang="en-US" dirty="0"/>
          </a:p>
        </p:txBody>
      </p:sp>
      <p:sp>
        <p:nvSpPr>
          <p:cNvPr id="77" name="ZoneTexte 76"/>
          <p:cNvSpPr txBox="1"/>
          <p:nvPr/>
        </p:nvSpPr>
        <p:spPr>
          <a:xfrm>
            <a:off x="2830059" y="4145915"/>
            <a:ext cx="6038341" cy="369332"/>
          </a:xfrm>
          <a:prstGeom prst="rect">
            <a:avLst/>
          </a:prstGeom>
          <a:noFill/>
        </p:spPr>
        <p:txBody>
          <a:bodyPr wrap="square" rtlCol="0">
            <a:spAutoFit/>
          </a:bodyPr>
          <a:lstStyle/>
          <a:p>
            <a:r>
              <a:rPr lang="en-US" dirty="0" smtClean="0"/>
              <a:t>Depends on the arc angle where applied </a:t>
            </a:r>
            <a:endParaRPr lang="en-US" dirty="0"/>
          </a:p>
        </p:txBody>
      </p:sp>
      <p:cxnSp>
        <p:nvCxnSpPr>
          <p:cNvPr id="56" name="Connecteur droit 55"/>
          <p:cNvCxnSpPr/>
          <p:nvPr/>
        </p:nvCxnSpPr>
        <p:spPr>
          <a:xfrm>
            <a:off x="251520" y="2533239"/>
            <a:ext cx="2162096" cy="1713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380320" y="2111015"/>
            <a:ext cx="536248" cy="369332"/>
          </a:xfrm>
          <a:prstGeom prst="rect">
            <a:avLst/>
          </a:prstGeom>
          <a:noFill/>
        </p:spPr>
        <p:txBody>
          <a:bodyPr wrap="square" rtlCol="0">
            <a:spAutoFit/>
          </a:bodyPr>
          <a:lstStyle/>
          <a:p>
            <a:r>
              <a:rPr lang="en-US" dirty="0" smtClean="0"/>
              <a:t>F1</a:t>
            </a:r>
            <a:endParaRPr lang="en-US" dirty="0"/>
          </a:p>
        </p:txBody>
      </p:sp>
      <p:sp>
        <p:nvSpPr>
          <p:cNvPr id="65" name="ZoneTexte 64"/>
          <p:cNvSpPr txBox="1"/>
          <p:nvPr/>
        </p:nvSpPr>
        <p:spPr>
          <a:xfrm>
            <a:off x="1708656" y="2141413"/>
            <a:ext cx="513893" cy="369332"/>
          </a:xfrm>
          <a:prstGeom prst="rect">
            <a:avLst/>
          </a:prstGeom>
          <a:noFill/>
        </p:spPr>
        <p:txBody>
          <a:bodyPr wrap="square" rtlCol="0">
            <a:spAutoFit/>
          </a:bodyPr>
          <a:lstStyle/>
          <a:p>
            <a:r>
              <a:rPr lang="en-US" dirty="0" smtClean="0"/>
              <a:t>F1</a:t>
            </a:r>
            <a:endParaRPr lang="en-US" dirty="0"/>
          </a:p>
        </p:txBody>
      </p:sp>
      <p:sp>
        <p:nvSpPr>
          <p:cNvPr id="67" name="Arc 11"/>
          <p:cNvSpPr/>
          <p:nvPr/>
        </p:nvSpPr>
        <p:spPr>
          <a:xfrm>
            <a:off x="566848" y="2525701"/>
            <a:ext cx="1333220" cy="412567"/>
          </a:xfrm>
          <a:custGeom>
            <a:avLst/>
            <a:gdLst>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4" fmla="*/ 828092 w 1656184"/>
              <a:gd name="connsiteY4" fmla="*/ 649064 h 1298128"/>
              <a:gd name="connsiteX5" fmla="*/ 14553 w 1656184"/>
              <a:gd name="connsiteY5" fmla="*/ 770214 h 1298128"/>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0" fmla="*/ 14600 w 1668931"/>
              <a:gd name="connsiteY0" fmla="*/ 770214 h 770214"/>
              <a:gd name="connsiteX1" fmla="*/ 422367 w 1668931"/>
              <a:gd name="connsiteY1" fmla="*/ 83264 h 770214"/>
              <a:gd name="connsiteX2" fmla="*/ 1137285 w 1668931"/>
              <a:gd name="connsiteY2" fmla="*/ 46927 h 770214"/>
              <a:gd name="connsiteX3" fmla="*/ 1656231 w 1668931"/>
              <a:gd name="connsiteY3" fmla="*/ 649064 h 770214"/>
              <a:gd name="connsiteX4" fmla="*/ 828139 w 1668931"/>
              <a:gd name="connsiteY4" fmla="*/ 649064 h 770214"/>
              <a:gd name="connsiteX5" fmla="*/ 14600 w 1668931"/>
              <a:gd name="connsiteY5" fmla="*/ 770214 h 770214"/>
              <a:gd name="connsiteX0" fmla="*/ 14600 w 1668931"/>
              <a:gd name="connsiteY0" fmla="*/ 770214 h 770214"/>
              <a:gd name="connsiteX1" fmla="*/ 422367 w 1668931"/>
              <a:gd name="connsiteY1" fmla="*/ 83264 h 770214"/>
              <a:gd name="connsiteX2" fmla="*/ 1137285 w 1668931"/>
              <a:gd name="connsiteY2" fmla="*/ 46927 h 770214"/>
              <a:gd name="connsiteX3" fmla="*/ 1668931 w 1668931"/>
              <a:gd name="connsiteY3" fmla="*/ 737964 h 770214"/>
              <a:gd name="connsiteX0" fmla="*/ 14600 w 1668931"/>
              <a:gd name="connsiteY0" fmla="*/ 770214 h 5017552"/>
              <a:gd name="connsiteX1" fmla="*/ 422367 w 1668931"/>
              <a:gd name="connsiteY1" fmla="*/ 83264 h 5017552"/>
              <a:gd name="connsiteX2" fmla="*/ 1137285 w 1668931"/>
              <a:gd name="connsiteY2" fmla="*/ 46927 h 5017552"/>
              <a:gd name="connsiteX3" fmla="*/ 1656231 w 1668931"/>
              <a:gd name="connsiteY3" fmla="*/ 649064 h 5017552"/>
              <a:gd name="connsiteX4" fmla="*/ 808961 w 1668931"/>
              <a:gd name="connsiteY4" fmla="*/ 5017552 h 5017552"/>
              <a:gd name="connsiteX5" fmla="*/ 14600 w 1668931"/>
              <a:gd name="connsiteY5" fmla="*/ 770214 h 5017552"/>
              <a:gd name="connsiteX0" fmla="*/ 14600 w 1668931"/>
              <a:gd name="connsiteY0" fmla="*/ 770214 h 5017552"/>
              <a:gd name="connsiteX1" fmla="*/ 422367 w 1668931"/>
              <a:gd name="connsiteY1" fmla="*/ 83264 h 5017552"/>
              <a:gd name="connsiteX2" fmla="*/ 1137285 w 1668931"/>
              <a:gd name="connsiteY2" fmla="*/ 46927 h 5017552"/>
              <a:gd name="connsiteX3" fmla="*/ 1668931 w 1668931"/>
              <a:gd name="connsiteY3" fmla="*/ 737964 h 5017552"/>
              <a:gd name="connsiteX0" fmla="*/ 14600 w 1668931"/>
              <a:gd name="connsiteY0" fmla="*/ 7248644 h 7248644"/>
              <a:gd name="connsiteX1" fmla="*/ 422367 w 1668931"/>
              <a:gd name="connsiteY1" fmla="*/ 6561694 h 7248644"/>
              <a:gd name="connsiteX2" fmla="*/ 1137285 w 1668931"/>
              <a:gd name="connsiteY2" fmla="*/ 6525357 h 7248644"/>
              <a:gd name="connsiteX3" fmla="*/ 1656231 w 1668931"/>
              <a:gd name="connsiteY3" fmla="*/ 7127494 h 7248644"/>
              <a:gd name="connsiteX4" fmla="*/ 808961 w 1668931"/>
              <a:gd name="connsiteY4" fmla="*/ 0 h 7248644"/>
              <a:gd name="connsiteX5" fmla="*/ 14600 w 1668931"/>
              <a:gd name="connsiteY5" fmla="*/ 7248644 h 7248644"/>
              <a:gd name="connsiteX0" fmla="*/ 14600 w 1668931"/>
              <a:gd name="connsiteY0" fmla="*/ 7248644 h 7248644"/>
              <a:gd name="connsiteX1" fmla="*/ 422367 w 1668931"/>
              <a:gd name="connsiteY1" fmla="*/ 6561694 h 7248644"/>
              <a:gd name="connsiteX2" fmla="*/ 1137285 w 1668931"/>
              <a:gd name="connsiteY2" fmla="*/ 6525357 h 7248644"/>
              <a:gd name="connsiteX3" fmla="*/ 1668931 w 1668931"/>
              <a:gd name="connsiteY3" fmla="*/ 7216394 h 7248644"/>
              <a:gd name="connsiteX0" fmla="*/ 14600 w 1668931"/>
              <a:gd name="connsiteY0" fmla="*/ 770214 h 10535636"/>
              <a:gd name="connsiteX1" fmla="*/ 422367 w 1668931"/>
              <a:gd name="connsiteY1" fmla="*/ 83264 h 10535636"/>
              <a:gd name="connsiteX2" fmla="*/ 1137285 w 1668931"/>
              <a:gd name="connsiteY2" fmla="*/ 46927 h 10535636"/>
              <a:gd name="connsiteX3" fmla="*/ 1656231 w 1668931"/>
              <a:gd name="connsiteY3" fmla="*/ 649064 h 10535636"/>
              <a:gd name="connsiteX4" fmla="*/ 789783 w 1668931"/>
              <a:gd name="connsiteY4" fmla="*/ 10535636 h 10535636"/>
              <a:gd name="connsiteX5" fmla="*/ 14600 w 1668931"/>
              <a:gd name="connsiteY5" fmla="*/ 770214 h 10535636"/>
              <a:gd name="connsiteX0" fmla="*/ 14600 w 1668931"/>
              <a:gd name="connsiteY0" fmla="*/ 770214 h 10535636"/>
              <a:gd name="connsiteX1" fmla="*/ 422367 w 1668931"/>
              <a:gd name="connsiteY1" fmla="*/ 83264 h 10535636"/>
              <a:gd name="connsiteX2" fmla="*/ 1137285 w 1668931"/>
              <a:gd name="connsiteY2" fmla="*/ 46927 h 10535636"/>
              <a:gd name="connsiteX3" fmla="*/ 1668931 w 1668931"/>
              <a:gd name="connsiteY3" fmla="*/ 737964 h 10535636"/>
              <a:gd name="connsiteX0" fmla="*/ 14600 w 1668931"/>
              <a:gd name="connsiteY0" fmla="*/ 1052464 h 10817886"/>
              <a:gd name="connsiteX1" fmla="*/ 422367 w 1668931"/>
              <a:gd name="connsiteY1" fmla="*/ 365514 h 10817886"/>
              <a:gd name="connsiteX2" fmla="*/ 1137285 w 1668931"/>
              <a:gd name="connsiteY2" fmla="*/ 329177 h 10817886"/>
              <a:gd name="connsiteX3" fmla="*/ 1656231 w 1668931"/>
              <a:gd name="connsiteY3" fmla="*/ 931314 h 10817886"/>
              <a:gd name="connsiteX4" fmla="*/ 789783 w 1668931"/>
              <a:gd name="connsiteY4" fmla="*/ 10817886 h 10817886"/>
              <a:gd name="connsiteX5" fmla="*/ 14600 w 1668931"/>
              <a:gd name="connsiteY5" fmla="*/ 1052464 h 10817886"/>
              <a:gd name="connsiteX0" fmla="*/ 14600 w 1668931"/>
              <a:gd name="connsiteY0" fmla="*/ 1052464 h 10817886"/>
              <a:gd name="connsiteX1" fmla="*/ 422367 w 1668931"/>
              <a:gd name="connsiteY1" fmla="*/ 365514 h 10817886"/>
              <a:gd name="connsiteX2" fmla="*/ 907155 w 1668931"/>
              <a:gd name="connsiteY2" fmla="*/ 7226760 h 10817886"/>
              <a:gd name="connsiteX3" fmla="*/ 1668931 w 1668931"/>
              <a:gd name="connsiteY3" fmla="*/ 1020214 h 10817886"/>
              <a:gd name="connsiteX0" fmla="*/ 14600 w 1668931"/>
              <a:gd name="connsiteY0" fmla="*/ 1052464 h 7227872"/>
              <a:gd name="connsiteX1" fmla="*/ 422367 w 1668931"/>
              <a:gd name="connsiteY1" fmla="*/ 365514 h 7227872"/>
              <a:gd name="connsiteX2" fmla="*/ 1137285 w 1668931"/>
              <a:gd name="connsiteY2" fmla="*/ 329177 h 7227872"/>
              <a:gd name="connsiteX3" fmla="*/ 1656231 w 1668931"/>
              <a:gd name="connsiteY3" fmla="*/ 931314 h 7227872"/>
              <a:gd name="connsiteX4" fmla="*/ 14600 w 1668931"/>
              <a:gd name="connsiteY4" fmla="*/ 1052464 h 7227872"/>
              <a:gd name="connsiteX0" fmla="*/ 14600 w 1668931"/>
              <a:gd name="connsiteY0" fmla="*/ 1052464 h 7227872"/>
              <a:gd name="connsiteX1" fmla="*/ 422367 w 1668931"/>
              <a:gd name="connsiteY1" fmla="*/ 365514 h 7227872"/>
              <a:gd name="connsiteX2" fmla="*/ 907155 w 1668931"/>
              <a:gd name="connsiteY2" fmla="*/ 7226760 h 7227872"/>
              <a:gd name="connsiteX3" fmla="*/ 1668931 w 1668931"/>
              <a:gd name="connsiteY3" fmla="*/ 1020214 h 7227872"/>
              <a:gd name="connsiteX0" fmla="*/ 14600 w 1668931"/>
              <a:gd name="connsiteY0" fmla="*/ 1052464 h 7292260"/>
              <a:gd name="connsiteX1" fmla="*/ 422367 w 1668931"/>
              <a:gd name="connsiteY1" fmla="*/ 365514 h 7292260"/>
              <a:gd name="connsiteX2" fmla="*/ 1137285 w 1668931"/>
              <a:gd name="connsiteY2" fmla="*/ 329177 h 7292260"/>
              <a:gd name="connsiteX3" fmla="*/ 1656231 w 1668931"/>
              <a:gd name="connsiteY3" fmla="*/ 931314 h 7292260"/>
              <a:gd name="connsiteX4" fmla="*/ 14600 w 1668931"/>
              <a:gd name="connsiteY4" fmla="*/ 1052464 h 7292260"/>
              <a:gd name="connsiteX0" fmla="*/ 14600 w 1668931"/>
              <a:gd name="connsiteY0" fmla="*/ 1052464 h 7292260"/>
              <a:gd name="connsiteX1" fmla="*/ 422367 w 1668931"/>
              <a:gd name="connsiteY1" fmla="*/ 365514 h 7292260"/>
              <a:gd name="connsiteX2" fmla="*/ 907155 w 1668931"/>
              <a:gd name="connsiteY2" fmla="*/ 7226760 h 7292260"/>
              <a:gd name="connsiteX3" fmla="*/ 1323899 w 1668931"/>
              <a:gd name="connsiteY3" fmla="*/ 1796986 h 7292260"/>
              <a:gd name="connsiteX4" fmla="*/ 1668931 w 1668931"/>
              <a:gd name="connsiteY4" fmla="*/ 1020214 h 7292260"/>
              <a:gd name="connsiteX0" fmla="*/ 14600 w 1668931"/>
              <a:gd name="connsiteY0" fmla="*/ 1052464 h 7283028"/>
              <a:gd name="connsiteX1" fmla="*/ 422367 w 1668931"/>
              <a:gd name="connsiteY1" fmla="*/ 365514 h 7283028"/>
              <a:gd name="connsiteX2" fmla="*/ 1137285 w 1668931"/>
              <a:gd name="connsiteY2" fmla="*/ 329177 h 7283028"/>
              <a:gd name="connsiteX3" fmla="*/ 1656231 w 1668931"/>
              <a:gd name="connsiteY3" fmla="*/ 931314 h 7283028"/>
              <a:gd name="connsiteX4" fmla="*/ 14600 w 1668931"/>
              <a:gd name="connsiteY4" fmla="*/ 1052464 h 7283028"/>
              <a:gd name="connsiteX0" fmla="*/ 14600 w 1668931"/>
              <a:gd name="connsiteY0" fmla="*/ 1052464 h 7283028"/>
              <a:gd name="connsiteX1" fmla="*/ 422367 w 1668931"/>
              <a:gd name="connsiteY1" fmla="*/ 365514 h 7283028"/>
              <a:gd name="connsiteX2" fmla="*/ 907155 w 1668931"/>
              <a:gd name="connsiteY2" fmla="*/ 7226760 h 7283028"/>
              <a:gd name="connsiteX3" fmla="*/ 1323899 w 1668931"/>
              <a:gd name="connsiteY3" fmla="*/ 877308 h 7283028"/>
              <a:gd name="connsiteX4" fmla="*/ 1668931 w 1668931"/>
              <a:gd name="connsiteY4" fmla="*/ 1020214 h 7283028"/>
              <a:gd name="connsiteX0" fmla="*/ 14600 w 1841529"/>
              <a:gd name="connsiteY0" fmla="*/ 1052464 h 7283028"/>
              <a:gd name="connsiteX1" fmla="*/ 422367 w 1841529"/>
              <a:gd name="connsiteY1" fmla="*/ 365514 h 7283028"/>
              <a:gd name="connsiteX2" fmla="*/ 1137285 w 1841529"/>
              <a:gd name="connsiteY2" fmla="*/ 329177 h 7283028"/>
              <a:gd name="connsiteX3" fmla="*/ 1656231 w 1841529"/>
              <a:gd name="connsiteY3" fmla="*/ 931314 h 7283028"/>
              <a:gd name="connsiteX4" fmla="*/ 14600 w 1841529"/>
              <a:gd name="connsiteY4" fmla="*/ 1052464 h 7283028"/>
              <a:gd name="connsiteX0" fmla="*/ 14600 w 1841529"/>
              <a:gd name="connsiteY0" fmla="*/ 1052464 h 7283028"/>
              <a:gd name="connsiteX1" fmla="*/ 422367 w 1841529"/>
              <a:gd name="connsiteY1" fmla="*/ 365514 h 7283028"/>
              <a:gd name="connsiteX2" fmla="*/ 907155 w 1841529"/>
              <a:gd name="connsiteY2" fmla="*/ 7226760 h 7283028"/>
              <a:gd name="connsiteX3" fmla="*/ 1323899 w 1841529"/>
              <a:gd name="connsiteY3" fmla="*/ 877308 h 7283028"/>
              <a:gd name="connsiteX4" fmla="*/ 1841529 w 1841529"/>
              <a:gd name="connsiteY4" fmla="*/ 6308363 h 7283028"/>
              <a:gd name="connsiteX0" fmla="*/ 14600 w 1841529"/>
              <a:gd name="connsiteY0" fmla="*/ 1052464 h 7279574"/>
              <a:gd name="connsiteX1" fmla="*/ 422367 w 1841529"/>
              <a:gd name="connsiteY1" fmla="*/ 365514 h 7279574"/>
              <a:gd name="connsiteX2" fmla="*/ 1137285 w 1841529"/>
              <a:gd name="connsiteY2" fmla="*/ 329177 h 7279574"/>
              <a:gd name="connsiteX3" fmla="*/ 1656231 w 1841529"/>
              <a:gd name="connsiteY3" fmla="*/ 931314 h 7279574"/>
              <a:gd name="connsiteX4" fmla="*/ 14600 w 1841529"/>
              <a:gd name="connsiteY4" fmla="*/ 1052464 h 7279574"/>
              <a:gd name="connsiteX0" fmla="*/ 14600 w 1841529"/>
              <a:gd name="connsiteY0" fmla="*/ 1052464 h 7279574"/>
              <a:gd name="connsiteX1" fmla="*/ 422367 w 1841529"/>
              <a:gd name="connsiteY1" fmla="*/ 365514 h 7279574"/>
              <a:gd name="connsiteX2" fmla="*/ 907155 w 1841529"/>
              <a:gd name="connsiteY2" fmla="*/ 7226760 h 7279574"/>
              <a:gd name="connsiteX3" fmla="*/ 1323899 w 1841529"/>
              <a:gd name="connsiteY3" fmla="*/ 877308 h 7279574"/>
              <a:gd name="connsiteX4" fmla="*/ 1630739 w 1841529"/>
              <a:gd name="connsiteY4" fmla="*/ 2256834 h 7279574"/>
              <a:gd name="connsiteX5" fmla="*/ 1841529 w 1841529"/>
              <a:gd name="connsiteY5" fmla="*/ 6308363 h 7279574"/>
              <a:gd name="connsiteX0" fmla="*/ 46484 w 1873413"/>
              <a:gd name="connsiteY0" fmla="*/ 770215 h 6997325"/>
              <a:gd name="connsiteX1" fmla="*/ 454251 w 1873413"/>
              <a:gd name="connsiteY1" fmla="*/ 83265 h 6997325"/>
              <a:gd name="connsiteX2" fmla="*/ 1169169 w 1873413"/>
              <a:gd name="connsiteY2" fmla="*/ 46928 h 6997325"/>
              <a:gd name="connsiteX3" fmla="*/ 1688115 w 1873413"/>
              <a:gd name="connsiteY3" fmla="*/ 649065 h 6997325"/>
              <a:gd name="connsiteX4" fmla="*/ 46484 w 1873413"/>
              <a:gd name="connsiteY4" fmla="*/ 770215 h 6997325"/>
              <a:gd name="connsiteX0" fmla="*/ 8129 w 1873413"/>
              <a:gd name="connsiteY0" fmla="*/ 6058375 h 6997325"/>
              <a:gd name="connsiteX1" fmla="*/ 454251 w 1873413"/>
              <a:gd name="connsiteY1" fmla="*/ 83265 h 6997325"/>
              <a:gd name="connsiteX2" fmla="*/ 939039 w 1873413"/>
              <a:gd name="connsiteY2" fmla="*/ 6944511 h 6997325"/>
              <a:gd name="connsiteX3" fmla="*/ 1355783 w 1873413"/>
              <a:gd name="connsiteY3" fmla="*/ 595059 h 6997325"/>
              <a:gd name="connsiteX4" fmla="*/ 1662623 w 1873413"/>
              <a:gd name="connsiteY4" fmla="*/ 1974585 h 6997325"/>
              <a:gd name="connsiteX5" fmla="*/ 1873413 w 1873413"/>
              <a:gd name="connsiteY5" fmla="*/ 6026114 h 6997325"/>
              <a:gd name="connsiteX0" fmla="*/ 46484 w 1873413"/>
              <a:gd name="connsiteY0" fmla="*/ 787736 h 7014846"/>
              <a:gd name="connsiteX1" fmla="*/ 454251 w 1873413"/>
              <a:gd name="connsiteY1" fmla="*/ 100786 h 7014846"/>
              <a:gd name="connsiteX2" fmla="*/ 1169169 w 1873413"/>
              <a:gd name="connsiteY2" fmla="*/ 64449 h 7014846"/>
              <a:gd name="connsiteX3" fmla="*/ 46484 w 1873413"/>
              <a:gd name="connsiteY3" fmla="*/ 787736 h 7014846"/>
              <a:gd name="connsiteX0" fmla="*/ 8129 w 1873413"/>
              <a:gd name="connsiteY0" fmla="*/ 6075896 h 7014846"/>
              <a:gd name="connsiteX1" fmla="*/ 454251 w 1873413"/>
              <a:gd name="connsiteY1" fmla="*/ 100786 h 7014846"/>
              <a:gd name="connsiteX2" fmla="*/ 939039 w 1873413"/>
              <a:gd name="connsiteY2" fmla="*/ 6962032 h 7014846"/>
              <a:gd name="connsiteX3" fmla="*/ 1355783 w 1873413"/>
              <a:gd name="connsiteY3" fmla="*/ 612580 h 7014846"/>
              <a:gd name="connsiteX4" fmla="*/ 1662623 w 1873413"/>
              <a:gd name="connsiteY4" fmla="*/ 1992106 h 7014846"/>
              <a:gd name="connsiteX5" fmla="*/ 1873413 w 1873413"/>
              <a:gd name="connsiteY5" fmla="*/ 6043635 h 7014846"/>
              <a:gd name="connsiteX0" fmla="*/ 49946 w 1876875"/>
              <a:gd name="connsiteY0" fmla="*/ 787736 h 7014846"/>
              <a:gd name="connsiteX1" fmla="*/ 457713 w 1876875"/>
              <a:gd name="connsiteY1" fmla="*/ 100786 h 7014846"/>
              <a:gd name="connsiteX2" fmla="*/ 1172631 w 1876875"/>
              <a:gd name="connsiteY2" fmla="*/ 64449 h 7014846"/>
              <a:gd name="connsiteX3" fmla="*/ 131880 w 1876875"/>
              <a:gd name="connsiteY3" fmla="*/ 382673 h 7014846"/>
              <a:gd name="connsiteX4" fmla="*/ 49946 w 1876875"/>
              <a:gd name="connsiteY4" fmla="*/ 787736 h 7014846"/>
              <a:gd name="connsiteX0" fmla="*/ 11591 w 1876875"/>
              <a:gd name="connsiteY0" fmla="*/ 6075896 h 7014846"/>
              <a:gd name="connsiteX1" fmla="*/ 457713 w 1876875"/>
              <a:gd name="connsiteY1" fmla="*/ 100786 h 7014846"/>
              <a:gd name="connsiteX2" fmla="*/ 942501 w 1876875"/>
              <a:gd name="connsiteY2" fmla="*/ 6962032 h 7014846"/>
              <a:gd name="connsiteX3" fmla="*/ 1359245 w 1876875"/>
              <a:gd name="connsiteY3" fmla="*/ 612580 h 7014846"/>
              <a:gd name="connsiteX4" fmla="*/ 1666085 w 1876875"/>
              <a:gd name="connsiteY4" fmla="*/ 1992106 h 7014846"/>
              <a:gd name="connsiteX5" fmla="*/ 1876875 w 1876875"/>
              <a:gd name="connsiteY5" fmla="*/ 6043635 h 7014846"/>
              <a:gd name="connsiteX0" fmla="*/ 128419 w 1873414"/>
              <a:gd name="connsiteY0" fmla="*/ 371487 h 7003660"/>
              <a:gd name="connsiteX1" fmla="*/ 454252 w 1873414"/>
              <a:gd name="connsiteY1" fmla="*/ 89600 h 7003660"/>
              <a:gd name="connsiteX2" fmla="*/ 1169170 w 1873414"/>
              <a:gd name="connsiteY2" fmla="*/ 53263 h 7003660"/>
              <a:gd name="connsiteX3" fmla="*/ 128419 w 1873414"/>
              <a:gd name="connsiteY3" fmla="*/ 371487 h 7003660"/>
              <a:gd name="connsiteX0" fmla="*/ 8130 w 1873414"/>
              <a:gd name="connsiteY0" fmla="*/ 6064710 h 7003660"/>
              <a:gd name="connsiteX1" fmla="*/ 454252 w 1873414"/>
              <a:gd name="connsiteY1" fmla="*/ 89600 h 7003660"/>
              <a:gd name="connsiteX2" fmla="*/ 939040 w 1873414"/>
              <a:gd name="connsiteY2" fmla="*/ 6950846 h 7003660"/>
              <a:gd name="connsiteX3" fmla="*/ 1355784 w 1873414"/>
              <a:gd name="connsiteY3" fmla="*/ 601394 h 7003660"/>
              <a:gd name="connsiteX4" fmla="*/ 1662624 w 1873414"/>
              <a:gd name="connsiteY4" fmla="*/ 1980920 h 7003660"/>
              <a:gd name="connsiteX5" fmla="*/ 1873414 w 1873414"/>
              <a:gd name="connsiteY5" fmla="*/ 6032449 h 7003660"/>
              <a:gd name="connsiteX0" fmla="*/ 1169170 w 1873414"/>
              <a:gd name="connsiteY0" fmla="*/ -6 h 6950391"/>
              <a:gd name="connsiteX1" fmla="*/ 454252 w 1873414"/>
              <a:gd name="connsiteY1" fmla="*/ 36331 h 6950391"/>
              <a:gd name="connsiteX2" fmla="*/ 1169170 w 1873414"/>
              <a:gd name="connsiteY2" fmla="*/ -6 h 6950391"/>
              <a:gd name="connsiteX0" fmla="*/ 8130 w 1873414"/>
              <a:gd name="connsiteY0" fmla="*/ 6011441 h 6950391"/>
              <a:gd name="connsiteX1" fmla="*/ 454252 w 1873414"/>
              <a:gd name="connsiteY1" fmla="*/ 36331 h 6950391"/>
              <a:gd name="connsiteX2" fmla="*/ 939040 w 1873414"/>
              <a:gd name="connsiteY2" fmla="*/ 6897577 h 6950391"/>
              <a:gd name="connsiteX3" fmla="*/ 1355784 w 1873414"/>
              <a:gd name="connsiteY3" fmla="*/ 548125 h 6950391"/>
              <a:gd name="connsiteX4" fmla="*/ 1662624 w 1873414"/>
              <a:gd name="connsiteY4" fmla="*/ 1927651 h 6950391"/>
              <a:gd name="connsiteX5" fmla="*/ 1873414 w 1873414"/>
              <a:gd name="connsiteY5" fmla="*/ 5979180 h 695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414" h="6950391" stroke="0" extrusionOk="0">
                <a:moveTo>
                  <a:pt x="1169170" y="-6"/>
                </a:moveTo>
                <a:lnTo>
                  <a:pt x="454252" y="36331"/>
                </a:lnTo>
                <a:lnTo>
                  <a:pt x="1169170" y="-6"/>
                </a:lnTo>
                <a:close/>
              </a:path>
              <a:path w="1873414" h="6950391" fill="none">
                <a:moveTo>
                  <a:pt x="8130" y="6011441"/>
                </a:moveTo>
                <a:cubicBezTo>
                  <a:pt x="-58252" y="5737583"/>
                  <a:pt x="299100" y="-111358"/>
                  <a:pt x="454252" y="36331"/>
                </a:cubicBezTo>
                <a:cubicBezTo>
                  <a:pt x="609404" y="184020"/>
                  <a:pt x="782392" y="6199159"/>
                  <a:pt x="939040" y="6897577"/>
                </a:cubicBezTo>
                <a:cubicBezTo>
                  <a:pt x="1095688" y="7595995"/>
                  <a:pt x="1235187" y="1146528"/>
                  <a:pt x="1355784" y="548125"/>
                </a:cubicBezTo>
                <a:cubicBezTo>
                  <a:pt x="1476381" y="-50278"/>
                  <a:pt x="1576352" y="1022475"/>
                  <a:pt x="1662624" y="1927651"/>
                </a:cubicBezTo>
                <a:cubicBezTo>
                  <a:pt x="1748896" y="2832827"/>
                  <a:pt x="1838282" y="5533843"/>
                  <a:pt x="1873414" y="5979180"/>
                </a:cubicBezTo>
              </a:path>
            </a:pathLst>
          </a:cu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orme libre 74"/>
          <p:cNvSpPr/>
          <p:nvPr/>
        </p:nvSpPr>
        <p:spPr>
          <a:xfrm flipV="1">
            <a:off x="402414" y="2507866"/>
            <a:ext cx="1865243" cy="4659"/>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404720 w 1404720"/>
              <a:gd name="connsiteY0" fmla="*/ 239519 h 266700"/>
              <a:gd name="connsiteX1" fmla="*/ 673100 w 1404720"/>
              <a:gd name="connsiteY1" fmla="*/ 0 h 266700"/>
              <a:gd name="connsiteX2" fmla="*/ 0 w 1404720"/>
              <a:gd name="connsiteY2" fmla="*/ 266700 h 266700"/>
              <a:gd name="connsiteX0" fmla="*/ 1404720 w 1404720"/>
              <a:gd name="connsiteY0" fmla="*/ -3 h 27178"/>
              <a:gd name="connsiteX1" fmla="*/ 0 w 1404720"/>
              <a:gd name="connsiteY1" fmla="*/ 27178 h 27178"/>
            </a:gdLst>
            <a:ahLst/>
            <a:cxnLst>
              <a:cxn ang="0">
                <a:pos x="connsiteX0" y="connsiteY0"/>
              </a:cxn>
              <a:cxn ang="0">
                <a:pos x="connsiteX1" y="connsiteY1"/>
              </a:cxn>
            </a:cxnLst>
            <a:rect l="l" t="t" r="r" b="b"/>
            <a:pathLst>
              <a:path w="1404720" h="27178">
                <a:moveTo>
                  <a:pt x="1404720" y="-3"/>
                </a:moveTo>
                <a:lnTo>
                  <a:pt x="0" y="27178"/>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Connecteur droit avec flèche 75"/>
          <p:cNvCxnSpPr/>
          <p:nvPr/>
        </p:nvCxnSpPr>
        <p:spPr>
          <a:xfrm>
            <a:off x="1286233" y="2533239"/>
            <a:ext cx="16839" cy="28173"/>
          </a:xfrm>
          <a:prstGeom prst="straightConnector1">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955592" y="2926685"/>
            <a:ext cx="736088" cy="369332"/>
          </a:xfrm>
          <a:prstGeom prst="rect">
            <a:avLst/>
          </a:prstGeom>
          <a:noFill/>
        </p:spPr>
        <p:txBody>
          <a:bodyPr wrap="square" rtlCol="0">
            <a:spAutoFit/>
          </a:bodyPr>
          <a:lstStyle/>
          <a:p>
            <a:r>
              <a:rPr lang="en-US" dirty="0" smtClean="0"/>
              <a:t>F2=0</a:t>
            </a:r>
            <a:endParaRPr lang="en-US" dirty="0"/>
          </a:p>
        </p:txBody>
      </p:sp>
      <p:sp>
        <p:nvSpPr>
          <p:cNvPr id="80" name="ZoneTexte 79"/>
          <p:cNvSpPr txBox="1"/>
          <p:nvPr/>
        </p:nvSpPr>
        <p:spPr>
          <a:xfrm>
            <a:off x="3043824" y="2638653"/>
            <a:ext cx="736088" cy="369332"/>
          </a:xfrm>
          <a:prstGeom prst="rect">
            <a:avLst/>
          </a:prstGeom>
          <a:noFill/>
        </p:spPr>
        <p:txBody>
          <a:bodyPr wrap="square" rtlCol="0">
            <a:spAutoFit/>
          </a:bodyPr>
          <a:lstStyle/>
          <a:p>
            <a:r>
              <a:rPr lang="en-US" dirty="0" smtClean="0"/>
              <a:t>F3≈0</a:t>
            </a:r>
            <a:endParaRPr lang="en-US" dirty="0"/>
          </a:p>
        </p:txBody>
      </p:sp>
      <p:sp>
        <p:nvSpPr>
          <p:cNvPr id="66" name="ZoneTexte 65"/>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Tree>
    <p:extLst>
      <p:ext uri="{BB962C8B-B14F-4D97-AF65-F5344CB8AC3E}">
        <p14:creationId xmlns:p14="http://schemas.microsoft.com/office/powerpoint/2010/main" xmlns="" val="32661384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76886" y="5951021"/>
            <a:ext cx="3851098" cy="646331"/>
          </a:xfrm>
          <a:prstGeom prst="rect">
            <a:avLst/>
          </a:prstGeom>
          <a:noFill/>
          <a:ln>
            <a:solidFill>
              <a:schemeClr val="tx2">
                <a:lumMod val="60000"/>
                <a:lumOff val="40000"/>
              </a:schemeClr>
            </a:solidFill>
          </a:ln>
        </p:spPr>
        <p:txBody>
          <a:bodyPr wrap="square" rtlCol="0">
            <a:spAutoFit/>
          </a:bodyPr>
          <a:lstStyle/>
          <a:p>
            <a:r>
              <a:rPr lang="en-US" dirty="0" smtClean="0"/>
              <a:t>Circular :</a:t>
            </a:r>
          </a:p>
          <a:p>
            <a:r>
              <a:rPr lang="en-US" dirty="0" smtClean="0"/>
              <a:t> homogeneous transmitted pressure</a:t>
            </a:r>
            <a:endParaRPr lang="en-US" dirty="0"/>
          </a:p>
        </p:txBody>
      </p:sp>
      <p:grpSp>
        <p:nvGrpSpPr>
          <p:cNvPr id="99" name="Groupe 98"/>
          <p:cNvGrpSpPr/>
          <p:nvPr/>
        </p:nvGrpSpPr>
        <p:grpSpPr>
          <a:xfrm rot="2641633">
            <a:off x="1523914" y="4071424"/>
            <a:ext cx="1252016" cy="1263687"/>
            <a:chOff x="1523914" y="2184000"/>
            <a:chExt cx="1252016" cy="1263687"/>
          </a:xfrm>
        </p:grpSpPr>
        <p:sp>
          <p:nvSpPr>
            <p:cNvPr id="2" name="Ellipse 1"/>
            <p:cNvSpPr/>
            <p:nvPr/>
          </p:nvSpPr>
          <p:spPr>
            <a:xfrm>
              <a:off x="1550229" y="2210386"/>
              <a:ext cx="1185843" cy="1197359"/>
            </a:xfrm>
            <a:prstGeom prst="ellipse">
              <a:avLst/>
            </a:pr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llipse 82"/>
            <p:cNvSpPr/>
            <p:nvPr/>
          </p:nvSpPr>
          <p:spPr>
            <a:xfrm>
              <a:off x="1523914" y="2184000"/>
              <a:ext cx="1252016" cy="1263687"/>
            </a:xfrm>
            <a:prstGeom prst="ellipse">
              <a:avLst/>
            </a:prstGeom>
            <a:noFill/>
            <a:ln w="50800">
              <a:solidFill>
                <a:schemeClr val="tx2"/>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onnecteur droit avec flèche 27"/>
            <p:cNvCxnSpPr/>
            <p:nvPr/>
          </p:nvCxnSpPr>
          <p:spPr>
            <a:xfrm flipH="1">
              <a:off x="2140702" y="2329715"/>
              <a:ext cx="400319" cy="45734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2" idx="3"/>
            </p:cNvCxnSpPr>
            <p:nvPr/>
          </p:nvCxnSpPr>
          <p:spPr>
            <a:xfrm rot="18958367" flipV="1">
              <a:off x="1638043" y="3020059"/>
              <a:ext cx="590955" cy="812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1711328" y="2358144"/>
              <a:ext cx="429374" cy="45092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H="1" flipV="1">
              <a:off x="2167754" y="2815843"/>
              <a:ext cx="406398" cy="45497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100" name="Groupe 99"/>
          <p:cNvGrpSpPr/>
          <p:nvPr/>
        </p:nvGrpSpPr>
        <p:grpSpPr>
          <a:xfrm rot="2703645">
            <a:off x="4789578" y="3753672"/>
            <a:ext cx="1972096" cy="1839751"/>
            <a:chOff x="1523914" y="2184000"/>
            <a:chExt cx="1252016" cy="1263687"/>
          </a:xfrm>
        </p:grpSpPr>
        <p:sp>
          <p:nvSpPr>
            <p:cNvPr id="101" name="Ellipse 100"/>
            <p:cNvSpPr/>
            <p:nvPr/>
          </p:nvSpPr>
          <p:spPr>
            <a:xfrm>
              <a:off x="1550229" y="2210386"/>
              <a:ext cx="1185843" cy="1197359"/>
            </a:xfrm>
            <a:prstGeom prst="ellipse">
              <a:avLst/>
            </a:pr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Ellipse 101"/>
            <p:cNvSpPr/>
            <p:nvPr/>
          </p:nvSpPr>
          <p:spPr>
            <a:xfrm>
              <a:off x="1523914" y="2184000"/>
              <a:ext cx="1252016" cy="1263687"/>
            </a:xfrm>
            <a:prstGeom prst="ellipse">
              <a:avLst/>
            </a:prstGeom>
            <a:noFill/>
            <a:ln w="50800">
              <a:solidFill>
                <a:schemeClr val="tx2"/>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Connecteur droit avec flèche 102"/>
            <p:cNvCxnSpPr/>
            <p:nvPr/>
          </p:nvCxnSpPr>
          <p:spPr>
            <a:xfrm rot="18896355" flipH="1">
              <a:off x="2370136" y="2403388"/>
              <a:ext cx="213007" cy="1455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rot="18896355" flipV="1">
              <a:off x="1741252" y="3204984"/>
              <a:ext cx="194989" cy="429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rot="18896355" flipH="1">
              <a:off x="1771257" y="2338306"/>
              <a:ext cx="1563" cy="172977"/>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flipH="1" flipV="1">
              <a:off x="2455922" y="3096513"/>
              <a:ext cx="118230" cy="174307"/>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sp>
        <p:nvSpPr>
          <p:cNvPr id="119" name="Forme libre 118"/>
          <p:cNvSpPr/>
          <p:nvPr/>
        </p:nvSpPr>
        <p:spPr>
          <a:xfrm>
            <a:off x="1296920" y="4020280"/>
            <a:ext cx="1762912" cy="526035"/>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234516 w 1234516"/>
              <a:gd name="connsiteY0" fmla="*/ 165100 h 489958"/>
              <a:gd name="connsiteX1" fmla="*/ 523316 w 1234516"/>
              <a:gd name="connsiteY1" fmla="*/ 0 h 489958"/>
              <a:gd name="connsiteX2" fmla="*/ 0 w 1234516"/>
              <a:gd name="connsiteY2" fmla="*/ 489958 h 489958"/>
              <a:gd name="connsiteX0" fmla="*/ 1249494 w 1249494"/>
              <a:gd name="connsiteY0" fmla="*/ 165100 h 406236"/>
              <a:gd name="connsiteX1" fmla="*/ 538294 w 1249494"/>
              <a:gd name="connsiteY1" fmla="*/ 0 h 406236"/>
              <a:gd name="connsiteX2" fmla="*/ 0 w 1249494"/>
              <a:gd name="connsiteY2" fmla="*/ 406236 h 406236"/>
              <a:gd name="connsiteX0" fmla="*/ 1219537 w 1219537"/>
              <a:gd name="connsiteY0" fmla="*/ 369753 h 406236"/>
              <a:gd name="connsiteX1" fmla="*/ 538294 w 1219537"/>
              <a:gd name="connsiteY1" fmla="*/ 0 h 406236"/>
              <a:gd name="connsiteX2" fmla="*/ 0 w 1219537"/>
              <a:gd name="connsiteY2" fmla="*/ 406236 h 406236"/>
              <a:gd name="connsiteX0" fmla="*/ 1274632 w 1274632"/>
              <a:gd name="connsiteY0" fmla="*/ 369753 h 385306"/>
              <a:gd name="connsiteX1" fmla="*/ 593389 w 1274632"/>
              <a:gd name="connsiteY1" fmla="*/ 0 h 385306"/>
              <a:gd name="connsiteX2" fmla="*/ 0 w 1274632"/>
              <a:gd name="connsiteY2" fmla="*/ 385306 h 385306"/>
            </a:gdLst>
            <a:ahLst/>
            <a:cxnLst>
              <a:cxn ang="0">
                <a:pos x="connsiteX0" y="connsiteY0"/>
              </a:cxn>
              <a:cxn ang="0">
                <a:pos x="connsiteX1" y="connsiteY1"/>
              </a:cxn>
              <a:cxn ang="0">
                <a:pos x="connsiteX2" y="connsiteY2"/>
              </a:cxn>
            </a:cxnLst>
            <a:rect l="l" t="t" r="r" b="b"/>
            <a:pathLst>
              <a:path w="1274632" h="385306">
                <a:moveTo>
                  <a:pt x="1274632" y="369753"/>
                </a:moveTo>
                <a:lnTo>
                  <a:pt x="593389" y="0"/>
                </a:lnTo>
                <a:lnTo>
                  <a:pt x="0" y="385306"/>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Connecteur droit 120"/>
          <p:cNvCxnSpPr/>
          <p:nvPr/>
        </p:nvCxnSpPr>
        <p:spPr>
          <a:xfrm>
            <a:off x="1179256" y="4537559"/>
            <a:ext cx="200691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2" name="ZoneTexte 121"/>
          <p:cNvSpPr txBox="1"/>
          <p:nvPr/>
        </p:nvSpPr>
        <p:spPr>
          <a:xfrm>
            <a:off x="4684153" y="3628503"/>
            <a:ext cx="427461" cy="369332"/>
          </a:xfrm>
          <a:prstGeom prst="rect">
            <a:avLst/>
          </a:prstGeom>
          <a:noFill/>
        </p:spPr>
        <p:txBody>
          <a:bodyPr wrap="square" rtlCol="0">
            <a:spAutoFit/>
          </a:bodyPr>
          <a:lstStyle/>
          <a:p>
            <a:r>
              <a:rPr lang="en-US" dirty="0" smtClean="0"/>
              <a:t>F1</a:t>
            </a:r>
            <a:endParaRPr lang="en-US" dirty="0"/>
          </a:p>
        </p:txBody>
      </p:sp>
      <p:sp>
        <p:nvSpPr>
          <p:cNvPr id="123" name="ZoneTexte 122"/>
          <p:cNvSpPr txBox="1"/>
          <p:nvPr/>
        </p:nvSpPr>
        <p:spPr>
          <a:xfrm>
            <a:off x="931784" y="4297584"/>
            <a:ext cx="494944" cy="369332"/>
          </a:xfrm>
          <a:prstGeom prst="rect">
            <a:avLst/>
          </a:prstGeom>
          <a:noFill/>
        </p:spPr>
        <p:txBody>
          <a:bodyPr wrap="square" rtlCol="0">
            <a:spAutoFit/>
          </a:bodyPr>
          <a:lstStyle/>
          <a:p>
            <a:r>
              <a:rPr lang="en-US" dirty="0" smtClean="0"/>
              <a:t>F1</a:t>
            </a:r>
            <a:endParaRPr lang="en-US" dirty="0"/>
          </a:p>
        </p:txBody>
      </p:sp>
      <p:sp>
        <p:nvSpPr>
          <p:cNvPr id="124" name="Forme libre 123"/>
          <p:cNvSpPr/>
          <p:nvPr/>
        </p:nvSpPr>
        <p:spPr>
          <a:xfrm>
            <a:off x="4838071" y="3681613"/>
            <a:ext cx="1865243" cy="263112"/>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404720 w 1404720"/>
              <a:gd name="connsiteY0" fmla="*/ 239519 h 266700"/>
              <a:gd name="connsiteX1" fmla="*/ 673100 w 1404720"/>
              <a:gd name="connsiteY1" fmla="*/ 0 h 266700"/>
              <a:gd name="connsiteX2" fmla="*/ 0 w 1404720"/>
              <a:gd name="connsiteY2" fmla="*/ 266700 h 266700"/>
            </a:gdLst>
            <a:ahLst/>
            <a:cxnLst>
              <a:cxn ang="0">
                <a:pos x="connsiteX0" y="connsiteY0"/>
              </a:cxn>
              <a:cxn ang="0">
                <a:pos x="connsiteX1" y="connsiteY1"/>
              </a:cxn>
              <a:cxn ang="0">
                <a:pos x="connsiteX2" y="connsiteY2"/>
              </a:cxn>
            </a:cxnLst>
            <a:rect l="l" t="t" r="r" b="b"/>
            <a:pathLst>
              <a:path w="1404720" h="266700">
                <a:moveTo>
                  <a:pt x="1404720" y="239519"/>
                </a:moveTo>
                <a:lnTo>
                  <a:pt x="673100" y="0"/>
                </a:lnTo>
                <a:lnTo>
                  <a:pt x="0" y="266700"/>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Connecteur droit 131"/>
          <p:cNvCxnSpPr/>
          <p:nvPr/>
        </p:nvCxnSpPr>
        <p:spPr>
          <a:xfrm>
            <a:off x="4838071" y="3971516"/>
            <a:ext cx="200691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3" name="ZoneTexte 132"/>
          <p:cNvSpPr txBox="1"/>
          <p:nvPr/>
        </p:nvSpPr>
        <p:spPr>
          <a:xfrm>
            <a:off x="2895124" y="4139809"/>
            <a:ext cx="427461" cy="369332"/>
          </a:xfrm>
          <a:prstGeom prst="rect">
            <a:avLst/>
          </a:prstGeom>
          <a:noFill/>
        </p:spPr>
        <p:txBody>
          <a:bodyPr wrap="square" rtlCol="0">
            <a:spAutoFit/>
          </a:bodyPr>
          <a:lstStyle/>
          <a:p>
            <a:r>
              <a:rPr lang="en-US" dirty="0" smtClean="0"/>
              <a:t>F1</a:t>
            </a:r>
            <a:endParaRPr lang="en-US" dirty="0"/>
          </a:p>
        </p:txBody>
      </p:sp>
      <p:sp>
        <p:nvSpPr>
          <p:cNvPr id="134" name="ZoneTexte 133"/>
          <p:cNvSpPr txBox="1"/>
          <p:nvPr/>
        </p:nvSpPr>
        <p:spPr>
          <a:xfrm>
            <a:off x="6419869" y="3600312"/>
            <a:ext cx="427461" cy="369332"/>
          </a:xfrm>
          <a:prstGeom prst="rect">
            <a:avLst/>
          </a:prstGeom>
          <a:noFill/>
        </p:spPr>
        <p:txBody>
          <a:bodyPr wrap="square" rtlCol="0">
            <a:spAutoFit/>
          </a:bodyPr>
          <a:lstStyle/>
          <a:p>
            <a:r>
              <a:rPr lang="en-US" dirty="0" smtClean="0"/>
              <a:t>F1</a:t>
            </a:r>
            <a:endParaRPr lang="en-US" dirty="0"/>
          </a:p>
        </p:txBody>
      </p:sp>
      <p:sp>
        <p:nvSpPr>
          <p:cNvPr id="135" name="ZoneTexte 134"/>
          <p:cNvSpPr txBox="1"/>
          <p:nvPr/>
        </p:nvSpPr>
        <p:spPr>
          <a:xfrm>
            <a:off x="1763688" y="4299020"/>
            <a:ext cx="427461" cy="369332"/>
          </a:xfrm>
          <a:prstGeom prst="rect">
            <a:avLst/>
          </a:prstGeom>
          <a:noFill/>
        </p:spPr>
        <p:txBody>
          <a:bodyPr wrap="square" rtlCol="0">
            <a:spAutoFit/>
          </a:bodyPr>
          <a:lstStyle/>
          <a:p>
            <a:r>
              <a:rPr lang="en-US" dirty="0" smtClean="0"/>
              <a:t>F2</a:t>
            </a:r>
            <a:endParaRPr lang="en-US" dirty="0"/>
          </a:p>
        </p:txBody>
      </p:sp>
      <p:sp>
        <p:nvSpPr>
          <p:cNvPr id="136" name="ZoneTexte 135"/>
          <p:cNvSpPr txBox="1"/>
          <p:nvPr/>
        </p:nvSpPr>
        <p:spPr>
          <a:xfrm>
            <a:off x="5354633" y="3933056"/>
            <a:ext cx="427461" cy="369332"/>
          </a:xfrm>
          <a:prstGeom prst="rect">
            <a:avLst/>
          </a:prstGeom>
          <a:noFill/>
        </p:spPr>
        <p:txBody>
          <a:bodyPr wrap="square" rtlCol="0">
            <a:spAutoFit/>
          </a:bodyPr>
          <a:lstStyle/>
          <a:p>
            <a:r>
              <a:rPr lang="en-US" dirty="0" smtClean="0"/>
              <a:t>F3</a:t>
            </a:r>
            <a:endParaRPr lang="en-US" dirty="0"/>
          </a:p>
        </p:txBody>
      </p:sp>
      <p:sp>
        <p:nvSpPr>
          <p:cNvPr id="137" name="ZoneTexte 136"/>
          <p:cNvSpPr txBox="1"/>
          <p:nvPr/>
        </p:nvSpPr>
        <p:spPr>
          <a:xfrm>
            <a:off x="1259633" y="2195572"/>
            <a:ext cx="3799468" cy="369332"/>
          </a:xfrm>
          <a:prstGeom prst="rect">
            <a:avLst/>
          </a:prstGeom>
          <a:noFill/>
        </p:spPr>
        <p:txBody>
          <a:bodyPr wrap="square" rtlCol="0">
            <a:spAutoFit/>
          </a:bodyPr>
          <a:lstStyle/>
          <a:p>
            <a:r>
              <a:rPr lang="en-US" dirty="0" smtClean="0"/>
              <a:t>Bandaging  ( force) strength =F1</a:t>
            </a:r>
            <a:endParaRPr lang="en-US" dirty="0"/>
          </a:p>
        </p:txBody>
      </p:sp>
      <p:sp>
        <p:nvSpPr>
          <p:cNvPr id="138" name="ZoneTexte 137"/>
          <p:cNvSpPr txBox="1"/>
          <p:nvPr/>
        </p:nvSpPr>
        <p:spPr>
          <a:xfrm>
            <a:off x="1259632" y="2532705"/>
            <a:ext cx="6038341" cy="369332"/>
          </a:xfrm>
          <a:prstGeom prst="rect">
            <a:avLst/>
          </a:prstGeom>
          <a:noFill/>
        </p:spPr>
        <p:txBody>
          <a:bodyPr wrap="square" rtlCol="0">
            <a:spAutoFit/>
          </a:bodyPr>
          <a:lstStyle/>
          <a:p>
            <a:r>
              <a:rPr lang="en-US" dirty="0" smtClean="0"/>
              <a:t>Resulting compression ( Force) pressure: F2&gt;F3</a:t>
            </a:r>
            <a:endParaRPr lang="en-US" dirty="0"/>
          </a:p>
        </p:txBody>
      </p:sp>
      <mc:AlternateContent xmlns:mc="http://schemas.openxmlformats.org/markup-compatibility/2006">
        <mc:Choice xmlns:a14="http://schemas.microsoft.com/office/drawing/2010/main" xmlns="" Requires="a14">
          <p:sp>
            <p:nvSpPr>
              <p:cNvPr id="139" name="ZoneTexte 138"/>
              <p:cNvSpPr txBox="1"/>
              <p:nvPr/>
            </p:nvSpPr>
            <p:spPr>
              <a:xfrm>
                <a:off x="1179256" y="2780928"/>
                <a:ext cx="7273075" cy="852156"/>
              </a:xfrm>
              <a:prstGeom prst="rect">
                <a:avLst/>
              </a:prstGeom>
              <a:noFill/>
            </p:spPr>
            <p:txBody>
              <a:bodyPr wrap="square" rtlCol="0">
                <a:spAutoFit/>
              </a:bodyPr>
              <a:lstStyle/>
              <a:p>
                <a:r>
                  <a:rPr lang="en-US" dirty="0" smtClean="0"/>
                  <a:t>Depends on the mid diameter of the leg : </a:t>
                </a:r>
              </a:p>
              <a:p>
                <a:r>
                  <a:rPr lang="en-US" dirty="0"/>
                  <a:t>	</a:t>
                </a:r>
                <a:r>
                  <a:rPr lang="en-US" dirty="0" smtClean="0"/>
                  <a:t>	</a:t>
                </a:r>
                <a:r>
                  <a:rPr lang="en-US" dirty="0"/>
                  <a:t> Resulting P = </a:t>
                </a:r>
                <a14:m>
                  <m:oMath xmlns:m="http://schemas.openxmlformats.org/officeDocument/2006/math">
                    <m:f>
                      <m:fPr>
                        <m:ctrlPr>
                          <a:rPr lang="en-US" i="1">
                            <a:latin typeface="Cambria Math"/>
                          </a:rPr>
                        </m:ctrlPr>
                      </m:fPr>
                      <m:num>
                        <m:r>
                          <m:rPr>
                            <m:nor/>
                          </m:rPr>
                          <a:rPr lang="en-US" dirty="0"/>
                          <m:t>Bandaging</m:t>
                        </m:r>
                        <m:r>
                          <m:rPr>
                            <m:nor/>
                          </m:rPr>
                          <a:rPr lang="en-US" dirty="0"/>
                          <m:t> </m:t>
                        </m:r>
                        <m:r>
                          <m:rPr>
                            <m:nor/>
                          </m:rPr>
                          <a:rPr lang="en-US" dirty="0"/>
                          <m:t>Force</m:t>
                        </m:r>
                      </m:num>
                      <m:den>
                        <m:r>
                          <m:rPr>
                            <m:nor/>
                          </m:rPr>
                          <a:rPr lang="en-US" dirty="0"/>
                          <m:t>mid</m:t>
                        </m:r>
                        <m:r>
                          <m:rPr>
                            <m:nor/>
                          </m:rPr>
                          <a:rPr lang="en-US" dirty="0"/>
                          <m:t> </m:t>
                        </m:r>
                        <m:r>
                          <m:rPr>
                            <m:nor/>
                          </m:rPr>
                          <a:rPr lang="en-US" dirty="0"/>
                          <m:t>Leg</m:t>
                        </m:r>
                        <m:r>
                          <m:rPr>
                            <m:nor/>
                          </m:rPr>
                          <a:rPr lang="en-US" dirty="0"/>
                          <m:t> </m:t>
                        </m:r>
                        <m:r>
                          <m:rPr>
                            <m:nor/>
                          </m:rPr>
                          <a:rPr lang="en-US" dirty="0"/>
                          <m:t>Radius</m:t>
                        </m:r>
                      </m:den>
                    </m:f>
                  </m:oMath>
                </a14:m>
                <a:endParaRPr lang="en-US" dirty="0"/>
              </a:p>
            </p:txBody>
          </p:sp>
        </mc:Choice>
        <mc:Fallback>
          <p:sp>
            <p:nvSpPr>
              <p:cNvPr id="139" name="ZoneTexte 138"/>
              <p:cNvSpPr txBox="1">
                <a:spLocks noRot="1" noChangeAspect="1" noMove="1" noResize="1" noEditPoints="1" noAdjustHandles="1" noChangeArrowheads="1" noChangeShapeType="1" noTextEdit="1"/>
              </p:cNvSpPr>
              <p:nvPr/>
            </p:nvSpPr>
            <p:spPr>
              <a:xfrm>
                <a:off x="1179256" y="2780928"/>
                <a:ext cx="7273075" cy="852156"/>
              </a:xfrm>
              <a:prstGeom prst="rect">
                <a:avLst/>
              </a:prstGeom>
              <a:blipFill rotWithShape="1">
                <a:blip r:embed="rId3" cstate="print"/>
                <a:stretch>
                  <a:fillRect l="-670" t="-3571"/>
                </a:stretch>
              </a:blipFill>
            </p:spPr>
            <p:txBody>
              <a:bodyPr/>
              <a:lstStyle/>
              <a:p>
                <a:r>
                  <a:rPr lang="en-US">
                    <a:noFill/>
                  </a:rPr>
                  <a:t> </a:t>
                </a:r>
              </a:p>
            </p:txBody>
          </p:sp>
        </mc:Fallback>
      </mc:AlternateContent>
      <p:pic>
        <p:nvPicPr>
          <p:cNvPr id="32" name="Picture 2" descr="C:\Users\darty\Dropbox\dossiers communs 2 ordinateurs\compression Vasculab\anatomie M Inf\mollet.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8011" t="14300" r="39915" b="60434"/>
          <a:stretch/>
        </p:blipFill>
        <p:spPr bwMode="auto">
          <a:xfrm>
            <a:off x="6782139" y="3638206"/>
            <a:ext cx="2131570" cy="1951034"/>
          </a:xfrm>
          <a:prstGeom prst="rect">
            <a:avLst/>
          </a:prstGeom>
          <a:solidFill>
            <a:schemeClr val="tx2">
              <a:lumMod val="60000"/>
              <a:lumOff val="40000"/>
            </a:schemeClr>
          </a:solidFill>
          <a:ln>
            <a:noFill/>
          </a:ln>
          <a:extLst/>
        </p:spPr>
      </p:pic>
      <p:sp>
        <p:nvSpPr>
          <p:cNvPr id="34" name="ZoneTexte 33"/>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
        <p:nvSpPr>
          <p:cNvPr id="35" name="ZoneTexte 34"/>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Tree>
    <p:extLst>
      <p:ext uri="{BB962C8B-B14F-4D97-AF65-F5344CB8AC3E}">
        <p14:creationId xmlns:p14="http://schemas.microsoft.com/office/powerpoint/2010/main" xmlns="" val="34681941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ZoneTexte 81"/>
          <p:cNvSpPr txBox="1"/>
          <p:nvPr/>
        </p:nvSpPr>
        <p:spPr>
          <a:xfrm>
            <a:off x="395536" y="6013746"/>
            <a:ext cx="3851098" cy="923330"/>
          </a:xfrm>
          <a:prstGeom prst="rect">
            <a:avLst/>
          </a:prstGeom>
          <a:noFill/>
          <a:ln>
            <a:solidFill>
              <a:schemeClr val="tx2">
                <a:lumMod val="60000"/>
                <a:lumOff val="40000"/>
              </a:schemeClr>
            </a:solidFill>
          </a:ln>
        </p:spPr>
        <p:txBody>
          <a:bodyPr wrap="square" rtlCol="0">
            <a:spAutoFit/>
          </a:bodyPr>
          <a:lstStyle/>
          <a:p>
            <a:r>
              <a:rPr lang="en-US" dirty="0" smtClean="0"/>
              <a:t>Non Circular :</a:t>
            </a:r>
          </a:p>
          <a:p>
            <a:r>
              <a:rPr lang="en-US" dirty="0" smtClean="0"/>
              <a:t> heterogeneous transmitted pressure 	</a:t>
            </a:r>
            <a:r>
              <a:rPr lang="en-US" dirty="0" err="1" smtClean="0"/>
              <a:t>eg</a:t>
            </a:r>
            <a:r>
              <a:rPr lang="en-US" dirty="0" smtClean="0"/>
              <a:t> ankle</a:t>
            </a:r>
            <a:endParaRPr lang="en-US" dirty="0"/>
          </a:p>
        </p:txBody>
      </p:sp>
      <p:grpSp>
        <p:nvGrpSpPr>
          <p:cNvPr id="16" name="Groupe 15"/>
          <p:cNvGrpSpPr/>
          <p:nvPr/>
        </p:nvGrpSpPr>
        <p:grpSpPr>
          <a:xfrm>
            <a:off x="1589663" y="4518677"/>
            <a:ext cx="732393" cy="1046507"/>
            <a:chOff x="5334079" y="4518677"/>
            <a:chExt cx="732393" cy="1046507"/>
          </a:xfrm>
        </p:grpSpPr>
        <p:sp>
          <p:nvSpPr>
            <p:cNvPr id="3" name="Forme libre 2"/>
            <p:cNvSpPr/>
            <p:nvPr/>
          </p:nvSpPr>
          <p:spPr>
            <a:xfrm>
              <a:off x="5349627" y="4529924"/>
              <a:ext cx="690765" cy="1003055"/>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Connecteur droit avec flèche 37"/>
            <p:cNvCxnSpPr/>
            <p:nvPr/>
          </p:nvCxnSpPr>
          <p:spPr>
            <a:xfrm>
              <a:off x="5677682" y="4546208"/>
              <a:ext cx="0" cy="808264"/>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V="1">
              <a:off x="5844141" y="4725144"/>
              <a:ext cx="0" cy="833243"/>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V="1">
              <a:off x="5349627" y="5025443"/>
              <a:ext cx="4532"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Forme libre 83"/>
            <p:cNvSpPr/>
            <p:nvPr/>
          </p:nvSpPr>
          <p:spPr>
            <a:xfrm>
              <a:off x="5334079" y="4518677"/>
              <a:ext cx="732393" cy="1046507"/>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Connecteur droit avec flèche 31"/>
            <p:cNvCxnSpPr/>
            <p:nvPr/>
          </p:nvCxnSpPr>
          <p:spPr>
            <a:xfrm flipV="1">
              <a:off x="6038125" y="5219970"/>
              <a:ext cx="4532"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ZoneTexte 36"/>
          <p:cNvSpPr txBox="1"/>
          <p:nvPr/>
        </p:nvSpPr>
        <p:spPr>
          <a:xfrm>
            <a:off x="1259633" y="2107133"/>
            <a:ext cx="3799468" cy="369332"/>
          </a:xfrm>
          <a:prstGeom prst="rect">
            <a:avLst/>
          </a:prstGeom>
          <a:noFill/>
        </p:spPr>
        <p:txBody>
          <a:bodyPr wrap="square" rtlCol="0">
            <a:spAutoFit/>
          </a:bodyPr>
          <a:lstStyle/>
          <a:p>
            <a:r>
              <a:rPr lang="en-US" dirty="0" smtClean="0"/>
              <a:t>Bandaging  ( force) strength =F1</a:t>
            </a:r>
            <a:endParaRPr lang="en-US" dirty="0"/>
          </a:p>
        </p:txBody>
      </p:sp>
      <p:sp>
        <p:nvSpPr>
          <p:cNvPr id="42" name="ZoneTexte 41"/>
          <p:cNvSpPr txBox="1"/>
          <p:nvPr/>
        </p:nvSpPr>
        <p:spPr>
          <a:xfrm>
            <a:off x="1259632" y="2532705"/>
            <a:ext cx="6038341" cy="369332"/>
          </a:xfrm>
          <a:prstGeom prst="rect">
            <a:avLst/>
          </a:prstGeom>
          <a:noFill/>
        </p:spPr>
        <p:txBody>
          <a:bodyPr wrap="square" rtlCol="0">
            <a:spAutoFit/>
          </a:bodyPr>
          <a:lstStyle/>
          <a:p>
            <a:r>
              <a:rPr lang="en-US" dirty="0" smtClean="0"/>
              <a:t>Resulting compression ( Force) pressure: F2&gt;F3</a:t>
            </a:r>
            <a:endParaRPr lang="en-US" dirty="0"/>
          </a:p>
        </p:txBody>
      </p:sp>
      <mc:AlternateContent xmlns:mc="http://schemas.openxmlformats.org/markup-compatibility/2006">
        <mc:Choice xmlns:a14="http://schemas.microsoft.com/office/drawing/2010/main" xmlns="" Requires="a14">
          <p:sp>
            <p:nvSpPr>
              <p:cNvPr id="43" name="ZoneTexte 42"/>
              <p:cNvSpPr txBox="1"/>
              <p:nvPr/>
            </p:nvSpPr>
            <p:spPr>
              <a:xfrm>
                <a:off x="1179256" y="2967750"/>
                <a:ext cx="7273075" cy="852156"/>
              </a:xfrm>
              <a:prstGeom prst="rect">
                <a:avLst/>
              </a:prstGeom>
              <a:noFill/>
            </p:spPr>
            <p:txBody>
              <a:bodyPr wrap="square" rtlCol="0">
                <a:spAutoFit/>
              </a:bodyPr>
              <a:lstStyle/>
              <a:p>
                <a:r>
                  <a:rPr lang="en-US" dirty="0" smtClean="0"/>
                  <a:t>Depends on the mid diameter of the leg : </a:t>
                </a:r>
              </a:p>
              <a:p>
                <a:r>
                  <a:rPr lang="en-US" dirty="0"/>
                  <a:t>	</a:t>
                </a:r>
                <a:r>
                  <a:rPr lang="en-US" dirty="0" smtClean="0"/>
                  <a:t>	Resulting P =</a:t>
                </a:r>
                <a:r>
                  <a:rPr lang="en-US" dirty="0"/>
                  <a:t> </a:t>
                </a:r>
                <a14:m>
                  <m:oMath xmlns:m="http://schemas.openxmlformats.org/officeDocument/2006/math">
                    <m:f>
                      <m:fPr>
                        <m:ctrlPr>
                          <a:rPr lang="en-US" i="1">
                            <a:latin typeface="Cambria Math"/>
                          </a:rPr>
                        </m:ctrlPr>
                      </m:fPr>
                      <m:num>
                        <m:r>
                          <m:rPr>
                            <m:nor/>
                          </m:rPr>
                          <a:rPr lang="en-US" dirty="0"/>
                          <m:t>Bandaging</m:t>
                        </m:r>
                        <m:r>
                          <m:rPr>
                            <m:nor/>
                          </m:rPr>
                          <a:rPr lang="en-US" dirty="0"/>
                          <m:t> </m:t>
                        </m:r>
                        <m:r>
                          <m:rPr>
                            <m:nor/>
                          </m:rPr>
                          <a:rPr lang="en-US" dirty="0"/>
                          <m:t>Force</m:t>
                        </m:r>
                      </m:num>
                      <m:den>
                        <m:r>
                          <m:rPr>
                            <m:nor/>
                          </m:rPr>
                          <a:rPr lang="en-US" dirty="0"/>
                          <m:t>mid</m:t>
                        </m:r>
                        <m:r>
                          <m:rPr>
                            <m:nor/>
                          </m:rPr>
                          <a:rPr lang="en-US" dirty="0"/>
                          <m:t> </m:t>
                        </m:r>
                        <m:r>
                          <m:rPr>
                            <m:nor/>
                          </m:rPr>
                          <a:rPr lang="en-US" dirty="0"/>
                          <m:t>Leg</m:t>
                        </m:r>
                        <m:r>
                          <m:rPr>
                            <m:nor/>
                          </m:rPr>
                          <a:rPr lang="en-US" dirty="0"/>
                          <m:t> </m:t>
                        </m:r>
                        <m:r>
                          <m:rPr>
                            <m:nor/>
                          </m:rPr>
                          <a:rPr lang="en-US" dirty="0"/>
                          <m:t>Radius</m:t>
                        </m:r>
                      </m:den>
                    </m:f>
                  </m:oMath>
                </a14:m>
                <a:endParaRPr lang="en-US" dirty="0"/>
              </a:p>
            </p:txBody>
          </p:sp>
        </mc:Choice>
        <mc:Fallback>
          <p:sp>
            <p:nvSpPr>
              <p:cNvPr id="43" name="ZoneTexte 42"/>
              <p:cNvSpPr txBox="1">
                <a:spLocks noRot="1" noChangeAspect="1" noMove="1" noResize="1" noEditPoints="1" noAdjustHandles="1" noChangeArrowheads="1" noChangeShapeType="1" noTextEdit="1"/>
              </p:cNvSpPr>
              <p:nvPr/>
            </p:nvSpPr>
            <p:spPr>
              <a:xfrm>
                <a:off x="1179256" y="2967750"/>
                <a:ext cx="7273075" cy="852156"/>
              </a:xfrm>
              <a:prstGeom prst="rect">
                <a:avLst/>
              </a:prstGeom>
              <a:blipFill rotWithShape="1">
                <a:blip r:embed="rId3" cstate="print"/>
                <a:stretch>
                  <a:fillRect l="-670" t="-3571"/>
                </a:stretch>
              </a:blipFill>
            </p:spPr>
            <p:txBody>
              <a:bodyPr/>
              <a:lstStyle/>
              <a:p>
                <a:r>
                  <a:rPr lang="en-US">
                    <a:noFill/>
                  </a:rPr>
                  <a:t> </a:t>
                </a:r>
              </a:p>
            </p:txBody>
          </p:sp>
        </mc:Fallback>
      </mc:AlternateContent>
      <p:grpSp>
        <p:nvGrpSpPr>
          <p:cNvPr id="45" name="Groupe 44"/>
          <p:cNvGrpSpPr/>
          <p:nvPr/>
        </p:nvGrpSpPr>
        <p:grpSpPr>
          <a:xfrm>
            <a:off x="5514436" y="4002825"/>
            <a:ext cx="1292466" cy="1849079"/>
            <a:chOff x="5463091" y="3864773"/>
            <a:chExt cx="1098590" cy="1501398"/>
          </a:xfrm>
        </p:grpSpPr>
        <p:sp>
          <p:nvSpPr>
            <p:cNvPr id="46" name="Forme libre 45"/>
            <p:cNvSpPr/>
            <p:nvPr/>
          </p:nvSpPr>
          <p:spPr>
            <a:xfrm>
              <a:off x="5486412" y="3880909"/>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Connecteur droit avec flèche 49"/>
            <p:cNvCxnSpPr/>
            <p:nvPr/>
          </p:nvCxnSpPr>
          <p:spPr>
            <a:xfrm flipH="1">
              <a:off x="5978495" y="3908629"/>
              <a:ext cx="25991" cy="308773"/>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V="1">
              <a:off x="6228184" y="4977491"/>
              <a:ext cx="0" cy="37255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flipV="1">
              <a:off x="5486412" y="4591817"/>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Forme libre 52"/>
            <p:cNvSpPr/>
            <p:nvPr/>
          </p:nvSpPr>
          <p:spPr>
            <a:xfrm>
              <a:off x="5463091" y="3864773"/>
              <a:ext cx="1098590" cy="150139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Connecteur droit avec flèche 53"/>
            <p:cNvCxnSpPr/>
            <p:nvPr/>
          </p:nvCxnSpPr>
          <p:spPr>
            <a:xfrm flipV="1">
              <a:off x="6519160" y="4870901"/>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6" name="ZoneTexte 55"/>
          <p:cNvSpPr txBox="1"/>
          <p:nvPr/>
        </p:nvSpPr>
        <p:spPr>
          <a:xfrm>
            <a:off x="1619672" y="4571836"/>
            <a:ext cx="494944" cy="369332"/>
          </a:xfrm>
          <a:prstGeom prst="rect">
            <a:avLst/>
          </a:prstGeom>
          <a:noFill/>
        </p:spPr>
        <p:txBody>
          <a:bodyPr wrap="square" rtlCol="0">
            <a:spAutoFit/>
          </a:bodyPr>
          <a:lstStyle/>
          <a:p>
            <a:r>
              <a:rPr lang="en-US" dirty="0" smtClean="0"/>
              <a:t>F2</a:t>
            </a:r>
            <a:endParaRPr lang="en-US" dirty="0"/>
          </a:p>
        </p:txBody>
      </p:sp>
      <p:sp>
        <p:nvSpPr>
          <p:cNvPr id="57" name="ZoneTexte 56"/>
          <p:cNvSpPr txBox="1"/>
          <p:nvPr/>
        </p:nvSpPr>
        <p:spPr>
          <a:xfrm>
            <a:off x="5873327" y="4051467"/>
            <a:ext cx="494944" cy="369332"/>
          </a:xfrm>
          <a:prstGeom prst="rect">
            <a:avLst/>
          </a:prstGeom>
          <a:noFill/>
        </p:spPr>
        <p:txBody>
          <a:bodyPr wrap="square" rtlCol="0">
            <a:spAutoFit/>
          </a:bodyPr>
          <a:lstStyle/>
          <a:p>
            <a:r>
              <a:rPr lang="en-US" dirty="0" smtClean="0"/>
              <a:t>F3</a:t>
            </a:r>
            <a:endParaRPr lang="en-US" dirty="0"/>
          </a:p>
        </p:txBody>
      </p:sp>
      <p:pic>
        <p:nvPicPr>
          <p:cNvPr id="26" name="Picture 2" descr="C:\Users\darty\Dropbox\dossiers communs 2 ordinateurs\compression Vasculab\anatomie M Inf\chevill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2124" t="13214" r="35767" b="56740"/>
          <a:stretch/>
        </p:blipFill>
        <p:spPr bwMode="auto">
          <a:xfrm>
            <a:off x="7164287" y="3685064"/>
            <a:ext cx="1288043" cy="2213419"/>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ZoneTexte 24"/>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
        <p:nvSpPr>
          <p:cNvPr id="27" name="ZoneTexte 26"/>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Tree>
    <p:extLst>
      <p:ext uri="{BB962C8B-B14F-4D97-AF65-F5344CB8AC3E}">
        <p14:creationId xmlns:p14="http://schemas.microsoft.com/office/powerpoint/2010/main" xmlns="" val="40702613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ZoneTexte 140"/>
          <p:cNvSpPr txBox="1"/>
          <p:nvPr/>
        </p:nvSpPr>
        <p:spPr>
          <a:xfrm>
            <a:off x="557756" y="2805851"/>
            <a:ext cx="8004340" cy="646331"/>
          </a:xfrm>
          <a:prstGeom prst="rect">
            <a:avLst/>
          </a:prstGeom>
          <a:noFill/>
        </p:spPr>
        <p:txBody>
          <a:bodyPr wrap="square" rtlCol="0">
            <a:spAutoFit/>
          </a:bodyPr>
          <a:lstStyle/>
          <a:p>
            <a:r>
              <a:rPr lang="en-US" dirty="0" smtClean="0"/>
              <a:t>For more homogenous compression:</a:t>
            </a:r>
          </a:p>
          <a:p>
            <a:r>
              <a:rPr lang="en-US" dirty="0"/>
              <a:t>	</a:t>
            </a:r>
            <a:r>
              <a:rPr lang="en-US" dirty="0" smtClean="0"/>
              <a:t>Circularization of the leg with additional dressing  </a:t>
            </a:r>
            <a:endParaRPr lang="en-US" dirty="0"/>
          </a:p>
        </p:txBody>
      </p:sp>
      <p:sp>
        <p:nvSpPr>
          <p:cNvPr id="7" name="Forme libre 6"/>
          <p:cNvSpPr/>
          <p:nvPr/>
        </p:nvSpPr>
        <p:spPr>
          <a:xfrm>
            <a:off x="863006" y="4465759"/>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eur droit avec flèche 7"/>
          <p:cNvCxnSpPr/>
          <p:nvPr/>
        </p:nvCxnSpPr>
        <p:spPr>
          <a:xfrm flipV="1">
            <a:off x="863006" y="5176667"/>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Forme libre 9"/>
          <p:cNvSpPr/>
          <p:nvPr/>
        </p:nvSpPr>
        <p:spPr>
          <a:xfrm>
            <a:off x="839685" y="4449623"/>
            <a:ext cx="1098590" cy="150139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avec flèche 10"/>
          <p:cNvCxnSpPr/>
          <p:nvPr/>
        </p:nvCxnSpPr>
        <p:spPr>
          <a:xfrm flipV="1">
            <a:off x="1895754" y="5455751"/>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1532770" y="4805009"/>
            <a:ext cx="337898" cy="3627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166960" y="5455751"/>
            <a:ext cx="221794" cy="21404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827584" y="4879687"/>
            <a:ext cx="527505" cy="30560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1355089" y="4449623"/>
            <a:ext cx="25990" cy="57408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flipV="1">
            <a:off x="1532770" y="5218545"/>
            <a:ext cx="72008" cy="69428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7" name="Forme libre 26"/>
          <p:cNvSpPr/>
          <p:nvPr/>
        </p:nvSpPr>
        <p:spPr>
          <a:xfrm>
            <a:off x="5696078" y="4453248"/>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rme libre 4"/>
          <p:cNvSpPr/>
          <p:nvPr/>
        </p:nvSpPr>
        <p:spPr>
          <a:xfrm>
            <a:off x="6159538" y="4361645"/>
            <a:ext cx="920571" cy="1509095"/>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571" h="1509095">
                <a:moveTo>
                  <a:pt x="54591" y="73877"/>
                </a:moveTo>
                <a:cubicBezTo>
                  <a:pt x="317310" y="171686"/>
                  <a:pt x="474052" y="337990"/>
                  <a:pt x="565373" y="430973"/>
                </a:cubicBezTo>
                <a:cubicBezTo>
                  <a:pt x="656694" y="523956"/>
                  <a:pt x="621467" y="537763"/>
                  <a:pt x="602519" y="631774"/>
                </a:cubicBezTo>
                <a:cubicBezTo>
                  <a:pt x="583571" y="725785"/>
                  <a:pt x="486514" y="852036"/>
                  <a:pt x="451682" y="995041"/>
                </a:cubicBezTo>
                <a:cubicBezTo>
                  <a:pt x="416851" y="1138046"/>
                  <a:pt x="345011" y="1439979"/>
                  <a:pt x="393530" y="1489803"/>
                </a:cubicBezTo>
                <a:cubicBezTo>
                  <a:pt x="442049" y="1539627"/>
                  <a:pt x="567490" y="1499277"/>
                  <a:pt x="742794" y="1293987"/>
                </a:cubicBezTo>
                <a:cubicBezTo>
                  <a:pt x="918098" y="1088697"/>
                  <a:pt x="920571" y="853421"/>
                  <a:pt x="920571" y="735141"/>
                </a:cubicBezTo>
                <a:cubicBezTo>
                  <a:pt x="920571" y="616861"/>
                  <a:pt x="905796" y="504791"/>
                  <a:pt x="846161" y="401424"/>
                </a:cubicBezTo>
                <a:cubicBezTo>
                  <a:pt x="786526" y="298057"/>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orme libre 25"/>
          <p:cNvSpPr/>
          <p:nvPr/>
        </p:nvSpPr>
        <p:spPr>
          <a:xfrm>
            <a:off x="5653238" y="4985389"/>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e 1"/>
          <p:cNvGrpSpPr/>
          <p:nvPr/>
        </p:nvGrpSpPr>
        <p:grpSpPr>
          <a:xfrm>
            <a:off x="5653237" y="4394246"/>
            <a:ext cx="1439043" cy="1528756"/>
            <a:chOff x="1523914" y="4489121"/>
            <a:chExt cx="1553472" cy="1458848"/>
          </a:xfrm>
          <a:noFill/>
        </p:grpSpPr>
        <p:sp>
          <p:nvSpPr>
            <p:cNvPr id="6" name="Ellipse 5"/>
            <p:cNvSpPr/>
            <p:nvPr/>
          </p:nvSpPr>
          <p:spPr>
            <a:xfrm>
              <a:off x="1556565" y="4519582"/>
              <a:ext cx="1471366" cy="1382277"/>
            </a:xfrm>
            <a:prstGeom prst="ellipse">
              <a:avLst/>
            </a:prstGeom>
            <a:grp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1523914" y="4489121"/>
              <a:ext cx="1553472" cy="1458848"/>
            </a:xfrm>
            <a:prstGeom prst="ellipse">
              <a:avLst/>
            </a:prstGeom>
            <a:grpFill/>
            <a:ln w="50800">
              <a:solidFill>
                <a:schemeClr val="tx2"/>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e 11"/>
            <p:cNvGrpSpPr/>
            <p:nvPr/>
          </p:nvGrpSpPr>
          <p:grpSpPr>
            <a:xfrm>
              <a:off x="1556564" y="4489122"/>
              <a:ext cx="1466391" cy="1412738"/>
              <a:chOff x="1187624" y="3136207"/>
              <a:chExt cx="2207142" cy="2114894"/>
            </a:xfrm>
            <a:grpFill/>
          </p:grpSpPr>
          <p:cxnSp>
            <p:nvCxnSpPr>
              <p:cNvPr id="13" name="Connecteur droit avec flèche 12"/>
              <p:cNvCxnSpPr/>
              <p:nvPr/>
            </p:nvCxnSpPr>
            <p:spPr>
              <a:xfrm>
                <a:off x="2290368" y="3136207"/>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10800000">
                <a:off x="2340890" y="4886365"/>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a:off x="3208861" y="3992519"/>
                <a:ext cx="0" cy="371810"/>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6200000">
                <a:off x="1373529" y="3992519"/>
                <a:ext cx="0" cy="371810"/>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2589165">
                <a:off x="2903201" y="3338705"/>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13389165">
                <a:off x="1745198" y="4711082"/>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18789165">
                <a:off x="1624107" y="3368922"/>
                <a:ext cx="0" cy="371810"/>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cxnSp>
          <p:nvCxnSpPr>
            <p:cNvPr id="20" name="Connecteur droit avec flèche 19"/>
            <p:cNvCxnSpPr/>
            <p:nvPr/>
          </p:nvCxnSpPr>
          <p:spPr>
            <a:xfrm flipH="1" flipV="1">
              <a:off x="2613048" y="5562775"/>
              <a:ext cx="213976" cy="181008"/>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sp>
        <p:nvSpPr>
          <p:cNvPr id="39" name="Forme libre 38"/>
          <p:cNvSpPr/>
          <p:nvPr/>
        </p:nvSpPr>
        <p:spPr>
          <a:xfrm>
            <a:off x="3216386" y="4483944"/>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orme libre 39"/>
          <p:cNvSpPr/>
          <p:nvPr/>
        </p:nvSpPr>
        <p:spPr>
          <a:xfrm>
            <a:off x="3679846" y="4392341"/>
            <a:ext cx="920571" cy="1509095"/>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571" h="1509095">
                <a:moveTo>
                  <a:pt x="54591" y="73877"/>
                </a:moveTo>
                <a:cubicBezTo>
                  <a:pt x="317310" y="171686"/>
                  <a:pt x="474052" y="337990"/>
                  <a:pt x="565373" y="430973"/>
                </a:cubicBezTo>
                <a:cubicBezTo>
                  <a:pt x="656694" y="523956"/>
                  <a:pt x="621467" y="537763"/>
                  <a:pt x="602519" y="631774"/>
                </a:cubicBezTo>
                <a:cubicBezTo>
                  <a:pt x="583571" y="725785"/>
                  <a:pt x="486514" y="852036"/>
                  <a:pt x="451682" y="995041"/>
                </a:cubicBezTo>
                <a:cubicBezTo>
                  <a:pt x="416851" y="1138046"/>
                  <a:pt x="345011" y="1439979"/>
                  <a:pt x="393530" y="1489803"/>
                </a:cubicBezTo>
                <a:cubicBezTo>
                  <a:pt x="442049" y="1539627"/>
                  <a:pt x="567490" y="1499277"/>
                  <a:pt x="742794" y="1293987"/>
                </a:cubicBezTo>
                <a:cubicBezTo>
                  <a:pt x="918098" y="1088697"/>
                  <a:pt x="920571" y="853421"/>
                  <a:pt x="920571" y="735141"/>
                </a:cubicBezTo>
                <a:cubicBezTo>
                  <a:pt x="920571" y="616861"/>
                  <a:pt x="905796" y="504791"/>
                  <a:pt x="846161" y="401424"/>
                </a:cubicBezTo>
                <a:cubicBezTo>
                  <a:pt x="786526" y="298057"/>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rme libre 40"/>
          <p:cNvSpPr/>
          <p:nvPr/>
        </p:nvSpPr>
        <p:spPr>
          <a:xfrm>
            <a:off x="3173546" y="5016085"/>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ZoneTexte 31"/>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
        <p:nvSpPr>
          <p:cNvPr id="34" name="ZoneTexte 33"/>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Tree>
    <p:extLst>
      <p:ext uri="{BB962C8B-B14F-4D97-AF65-F5344CB8AC3E}">
        <p14:creationId xmlns:p14="http://schemas.microsoft.com/office/powerpoint/2010/main" xmlns="" val="38804842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e 34"/>
          <p:cNvGrpSpPr/>
          <p:nvPr/>
        </p:nvGrpSpPr>
        <p:grpSpPr>
          <a:xfrm>
            <a:off x="5362203" y="4365104"/>
            <a:ext cx="1705279" cy="1561357"/>
            <a:chOff x="3173546" y="4392341"/>
            <a:chExt cx="1705279" cy="1561357"/>
          </a:xfrm>
        </p:grpSpPr>
        <p:sp>
          <p:nvSpPr>
            <p:cNvPr id="36" name="Forme libre 35"/>
            <p:cNvSpPr/>
            <p:nvPr/>
          </p:nvSpPr>
          <p:spPr>
            <a:xfrm>
              <a:off x="3216386" y="4483944"/>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rme libre 36"/>
            <p:cNvSpPr/>
            <p:nvPr/>
          </p:nvSpPr>
          <p:spPr>
            <a:xfrm>
              <a:off x="3679846" y="4392341"/>
              <a:ext cx="920571" cy="1509095"/>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571" h="1509095">
                  <a:moveTo>
                    <a:pt x="54591" y="73877"/>
                  </a:moveTo>
                  <a:cubicBezTo>
                    <a:pt x="317310" y="171686"/>
                    <a:pt x="474052" y="337990"/>
                    <a:pt x="565373" y="430973"/>
                  </a:cubicBezTo>
                  <a:cubicBezTo>
                    <a:pt x="656694" y="523956"/>
                    <a:pt x="621467" y="537763"/>
                    <a:pt x="602519" y="631774"/>
                  </a:cubicBezTo>
                  <a:cubicBezTo>
                    <a:pt x="583571" y="725785"/>
                    <a:pt x="486514" y="852036"/>
                    <a:pt x="451682" y="995041"/>
                  </a:cubicBezTo>
                  <a:cubicBezTo>
                    <a:pt x="416851" y="1138046"/>
                    <a:pt x="345011" y="1439979"/>
                    <a:pt x="393530" y="1489803"/>
                  </a:cubicBezTo>
                  <a:cubicBezTo>
                    <a:pt x="442049" y="1539627"/>
                    <a:pt x="567490" y="1499277"/>
                    <a:pt x="742794" y="1293987"/>
                  </a:cubicBezTo>
                  <a:cubicBezTo>
                    <a:pt x="918098" y="1088697"/>
                    <a:pt x="920571" y="853421"/>
                    <a:pt x="920571" y="735141"/>
                  </a:cubicBezTo>
                  <a:cubicBezTo>
                    <a:pt x="920571" y="616861"/>
                    <a:pt x="905796" y="504791"/>
                    <a:pt x="846161" y="401424"/>
                  </a:cubicBezTo>
                  <a:cubicBezTo>
                    <a:pt x="786526" y="298057"/>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orme libre 37"/>
            <p:cNvSpPr/>
            <p:nvPr/>
          </p:nvSpPr>
          <p:spPr>
            <a:xfrm>
              <a:off x="3173546" y="5016085"/>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llipse 41"/>
            <p:cNvSpPr/>
            <p:nvPr/>
          </p:nvSpPr>
          <p:spPr>
            <a:xfrm>
              <a:off x="4499992" y="5455752"/>
              <a:ext cx="378833" cy="29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ZoneTexte 3"/>
          <p:cNvSpPr txBox="1"/>
          <p:nvPr/>
        </p:nvSpPr>
        <p:spPr>
          <a:xfrm>
            <a:off x="395536" y="188640"/>
            <a:ext cx="8461679" cy="369332"/>
          </a:xfrm>
          <a:prstGeom prst="rect">
            <a:avLst/>
          </a:prstGeom>
          <a:noFill/>
        </p:spPr>
        <p:txBody>
          <a:bodyPr wrap="square" rtlCol="0">
            <a:spAutoFit/>
          </a:bodyPr>
          <a:lstStyle/>
          <a:p>
            <a:r>
              <a:rPr lang="en-US" dirty="0" smtClean="0"/>
              <a:t>LEG COMPRESSION HEMODYNAMIC EFFECTS AND PHYSIOLOGICAL CONSEQUENCES </a:t>
            </a:r>
            <a:endParaRPr lang="en-US" dirty="0"/>
          </a:p>
        </p:txBody>
      </p:sp>
      <p:sp>
        <p:nvSpPr>
          <p:cNvPr id="141" name="ZoneTexte 140"/>
          <p:cNvSpPr txBox="1"/>
          <p:nvPr/>
        </p:nvSpPr>
        <p:spPr>
          <a:xfrm>
            <a:off x="557756" y="2805851"/>
            <a:ext cx="8004340" cy="646331"/>
          </a:xfrm>
          <a:prstGeom prst="rect">
            <a:avLst/>
          </a:prstGeom>
          <a:noFill/>
        </p:spPr>
        <p:txBody>
          <a:bodyPr wrap="square" rtlCol="0">
            <a:spAutoFit/>
          </a:bodyPr>
          <a:lstStyle/>
          <a:p>
            <a:r>
              <a:rPr lang="en-US" dirty="0" smtClean="0"/>
              <a:t>For more wanted heterogeneous compression:</a:t>
            </a:r>
          </a:p>
          <a:p>
            <a:r>
              <a:rPr lang="en-US" dirty="0"/>
              <a:t>	</a:t>
            </a:r>
            <a:r>
              <a:rPr lang="en-US" dirty="0" smtClean="0"/>
              <a:t>Addition of small </a:t>
            </a:r>
            <a:r>
              <a:rPr lang="en-US" dirty="0"/>
              <a:t>angle </a:t>
            </a:r>
            <a:r>
              <a:rPr lang="en-US" dirty="0" smtClean="0"/>
              <a:t>arc material</a:t>
            </a:r>
            <a:endParaRPr lang="en-US" dirty="0"/>
          </a:p>
        </p:txBody>
      </p:sp>
      <p:sp>
        <p:nvSpPr>
          <p:cNvPr id="7" name="Forme libre 6"/>
          <p:cNvSpPr/>
          <p:nvPr/>
        </p:nvSpPr>
        <p:spPr>
          <a:xfrm>
            <a:off x="863006" y="4465759"/>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eur droit avec flèche 7"/>
          <p:cNvCxnSpPr/>
          <p:nvPr/>
        </p:nvCxnSpPr>
        <p:spPr>
          <a:xfrm flipV="1">
            <a:off x="863006" y="5176667"/>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Forme libre 9"/>
          <p:cNvSpPr/>
          <p:nvPr/>
        </p:nvSpPr>
        <p:spPr>
          <a:xfrm>
            <a:off x="839685" y="4449623"/>
            <a:ext cx="1098590" cy="150139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avec flèche 10"/>
          <p:cNvCxnSpPr/>
          <p:nvPr/>
        </p:nvCxnSpPr>
        <p:spPr>
          <a:xfrm flipV="1">
            <a:off x="1895754" y="5455751"/>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1532770" y="4805009"/>
            <a:ext cx="337898" cy="3627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166960" y="5455751"/>
            <a:ext cx="221794" cy="21404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827584" y="4879687"/>
            <a:ext cx="527505" cy="30560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1355089" y="4449623"/>
            <a:ext cx="25990" cy="57408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flipV="1">
            <a:off x="1532770" y="5218545"/>
            <a:ext cx="72008" cy="69428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nvGrpSpPr>
          <p:cNvPr id="12" name="Groupe 11"/>
          <p:cNvGrpSpPr/>
          <p:nvPr/>
        </p:nvGrpSpPr>
        <p:grpSpPr>
          <a:xfrm>
            <a:off x="5350086" y="4560201"/>
            <a:ext cx="1200289" cy="1313996"/>
            <a:chOff x="1417424" y="5589460"/>
            <a:chExt cx="1950275" cy="1877124"/>
          </a:xfrm>
          <a:noFill/>
        </p:grpSpPr>
        <p:cxnSp>
          <p:nvCxnSpPr>
            <p:cNvPr id="14" name="Connecteur droit avec flèche 13"/>
            <p:cNvCxnSpPr/>
            <p:nvPr/>
          </p:nvCxnSpPr>
          <p:spPr>
            <a:xfrm rot="10800000">
              <a:off x="2555942" y="7101848"/>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endCxn id="36" idx="8"/>
            </p:cNvCxnSpPr>
            <p:nvPr/>
          </p:nvCxnSpPr>
          <p:spPr>
            <a:xfrm flipV="1">
              <a:off x="1417424" y="6487029"/>
              <a:ext cx="384812" cy="91284"/>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18789165">
              <a:off x="1854712" y="5564669"/>
              <a:ext cx="0" cy="371810"/>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2589165">
              <a:off x="3367699" y="5589460"/>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29" name="Groupe 28"/>
          <p:cNvGrpSpPr/>
          <p:nvPr/>
        </p:nvGrpSpPr>
        <p:grpSpPr>
          <a:xfrm>
            <a:off x="3173546" y="4392341"/>
            <a:ext cx="1658069" cy="1561357"/>
            <a:chOff x="3173546" y="4392341"/>
            <a:chExt cx="1658069" cy="1561357"/>
          </a:xfrm>
        </p:grpSpPr>
        <p:sp>
          <p:nvSpPr>
            <p:cNvPr id="39" name="Forme libre 38"/>
            <p:cNvSpPr/>
            <p:nvPr/>
          </p:nvSpPr>
          <p:spPr>
            <a:xfrm>
              <a:off x="3216386" y="4483944"/>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orme libre 39"/>
            <p:cNvSpPr/>
            <p:nvPr/>
          </p:nvSpPr>
          <p:spPr>
            <a:xfrm>
              <a:off x="3679846" y="4392341"/>
              <a:ext cx="920571" cy="1509095"/>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571" h="1509095">
                  <a:moveTo>
                    <a:pt x="54591" y="73877"/>
                  </a:moveTo>
                  <a:cubicBezTo>
                    <a:pt x="317310" y="171686"/>
                    <a:pt x="474052" y="337990"/>
                    <a:pt x="565373" y="430973"/>
                  </a:cubicBezTo>
                  <a:cubicBezTo>
                    <a:pt x="656694" y="523956"/>
                    <a:pt x="621467" y="537763"/>
                    <a:pt x="602519" y="631774"/>
                  </a:cubicBezTo>
                  <a:cubicBezTo>
                    <a:pt x="583571" y="725785"/>
                    <a:pt x="486514" y="852036"/>
                    <a:pt x="451682" y="995041"/>
                  </a:cubicBezTo>
                  <a:cubicBezTo>
                    <a:pt x="416851" y="1138046"/>
                    <a:pt x="345011" y="1439979"/>
                    <a:pt x="393530" y="1489803"/>
                  </a:cubicBezTo>
                  <a:cubicBezTo>
                    <a:pt x="442049" y="1539627"/>
                    <a:pt x="567490" y="1499277"/>
                    <a:pt x="742794" y="1293987"/>
                  </a:cubicBezTo>
                  <a:cubicBezTo>
                    <a:pt x="918098" y="1088697"/>
                    <a:pt x="920571" y="853421"/>
                    <a:pt x="920571" y="735141"/>
                  </a:cubicBezTo>
                  <a:cubicBezTo>
                    <a:pt x="920571" y="616861"/>
                    <a:pt x="905796" y="504791"/>
                    <a:pt x="846161" y="401424"/>
                  </a:cubicBezTo>
                  <a:cubicBezTo>
                    <a:pt x="786526" y="298057"/>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rme libre 40"/>
            <p:cNvSpPr/>
            <p:nvPr/>
          </p:nvSpPr>
          <p:spPr>
            <a:xfrm>
              <a:off x="3173546" y="5016085"/>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e 27"/>
            <p:cNvSpPr/>
            <p:nvPr/>
          </p:nvSpPr>
          <p:spPr>
            <a:xfrm>
              <a:off x="4499992" y="5455752"/>
              <a:ext cx="331623" cy="29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orme libre 29"/>
          <p:cNvSpPr/>
          <p:nvPr/>
        </p:nvSpPr>
        <p:spPr>
          <a:xfrm>
            <a:off x="5322123" y="4334826"/>
            <a:ext cx="1745359" cy="1646876"/>
          </a:xfrm>
          <a:custGeom>
            <a:avLst/>
            <a:gdLst>
              <a:gd name="connsiteX0" fmla="*/ 1480329 w 1774475"/>
              <a:gd name="connsiteY0" fmla="*/ 512604 h 1705365"/>
              <a:gd name="connsiteX1" fmla="*/ 1217936 w 1774475"/>
              <a:gd name="connsiteY1" fmla="*/ 130941 h 1705365"/>
              <a:gd name="connsiteX2" fmla="*/ 629539 w 1774475"/>
              <a:gd name="connsiteY2" fmla="*/ 3720 h 1705365"/>
              <a:gd name="connsiteX3" fmla="*/ 239925 w 1774475"/>
              <a:gd name="connsiteY3" fmla="*/ 250211 h 1705365"/>
              <a:gd name="connsiteX4" fmla="*/ 25240 w 1774475"/>
              <a:gd name="connsiteY4" fmla="*/ 679581 h 1705365"/>
              <a:gd name="connsiteX5" fmla="*/ 80899 w 1774475"/>
              <a:gd name="connsiteY5" fmla="*/ 1307734 h 1705365"/>
              <a:gd name="connsiteX6" fmla="*/ 709052 w 1774475"/>
              <a:gd name="connsiteY6" fmla="*/ 1705299 h 1705365"/>
              <a:gd name="connsiteX7" fmla="*/ 1742722 w 1774475"/>
              <a:gd name="connsiteY7" fmla="*/ 1331588 h 1705365"/>
              <a:gd name="connsiteX8" fmla="*/ 1480329 w 1774475"/>
              <a:gd name="connsiteY8" fmla="*/ 512604 h 1705365"/>
              <a:gd name="connsiteX0" fmla="*/ 1458651 w 1752797"/>
              <a:gd name="connsiteY0" fmla="*/ 512604 h 1705365"/>
              <a:gd name="connsiteX1" fmla="*/ 1196258 w 1752797"/>
              <a:gd name="connsiteY1" fmla="*/ 130941 h 1705365"/>
              <a:gd name="connsiteX2" fmla="*/ 607861 w 1752797"/>
              <a:gd name="connsiteY2" fmla="*/ 3720 h 1705365"/>
              <a:gd name="connsiteX3" fmla="*/ 218247 w 1752797"/>
              <a:gd name="connsiteY3" fmla="*/ 250211 h 1705365"/>
              <a:gd name="connsiteX4" fmla="*/ 3562 w 1752797"/>
              <a:gd name="connsiteY4" fmla="*/ 679581 h 1705365"/>
              <a:gd name="connsiteX5" fmla="*/ 130783 w 1752797"/>
              <a:gd name="connsiteY5" fmla="*/ 1323636 h 1705365"/>
              <a:gd name="connsiteX6" fmla="*/ 687374 w 1752797"/>
              <a:gd name="connsiteY6" fmla="*/ 1705299 h 1705365"/>
              <a:gd name="connsiteX7" fmla="*/ 1721044 w 1752797"/>
              <a:gd name="connsiteY7" fmla="*/ 1331588 h 1705365"/>
              <a:gd name="connsiteX8" fmla="*/ 1458651 w 1752797"/>
              <a:gd name="connsiteY8" fmla="*/ 512604 h 1705365"/>
              <a:gd name="connsiteX0" fmla="*/ 1460339 w 1747184"/>
              <a:gd name="connsiteY0" fmla="*/ 512604 h 1641780"/>
              <a:gd name="connsiteX1" fmla="*/ 1197946 w 1747184"/>
              <a:gd name="connsiteY1" fmla="*/ 130941 h 1641780"/>
              <a:gd name="connsiteX2" fmla="*/ 609549 w 1747184"/>
              <a:gd name="connsiteY2" fmla="*/ 3720 h 1641780"/>
              <a:gd name="connsiteX3" fmla="*/ 219935 w 1747184"/>
              <a:gd name="connsiteY3" fmla="*/ 250211 h 1641780"/>
              <a:gd name="connsiteX4" fmla="*/ 5250 w 1747184"/>
              <a:gd name="connsiteY4" fmla="*/ 679581 h 1641780"/>
              <a:gd name="connsiteX5" fmla="*/ 132471 w 1747184"/>
              <a:gd name="connsiteY5" fmla="*/ 1323636 h 1641780"/>
              <a:gd name="connsiteX6" fmla="*/ 808331 w 1747184"/>
              <a:gd name="connsiteY6" fmla="*/ 1641689 h 1641780"/>
              <a:gd name="connsiteX7" fmla="*/ 1722732 w 1747184"/>
              <a:gd name="connsiteY7" fmla="*/ 1331588 h 1641780"/>
              <a:gd name="connsiteX8" fmla="*/ 1460339 w 1747184"/>
              <a:gd name="connsiteY8" fmla="*/ 512604 h 1641780"/>
              <a:gd name="connsiteX0" fmla="*/ 1460339 w 1738949"/>
              <a:gd name="connsiteY0" fmla="*/ 512604 h 1644010"/>
              <a:gd name="connsiteX1" fmla="*/ 1197946 w 1738949"/>
              <a:gd name="connsiteY1" fmla="*/ 130941 h 1644010"/>
              <a:gd name="connsiteX2" fmla="*/ 609549 w 1738949"/>
              <a:gd name="connsiteY2" fmla="*/ 3720 h 1644010"/>
              <a:gd name="connsiteX3" fmla="*/ 219935 w 1738949"/>
              <a:gd name="connsiteY3" fmla="*/ 250211 h 1644010"/>
              <a:gd name="connsiteX4" fmla="*/ 5250 w 1738949"/>
              <a:gd name="connsiteY4" fmla="*/ 679581 h 1644010"/>
              <a:gd name="connsiteX5" fmla="*/ 132471 w 1738949"/>
              <a:gd name="connsiteY5" fmla="*/ 1323636 h 1644010"/>
              <a:gd name="connsiteX6" fmla="*/ 808331 w 1738949"/>
              <a:gd name="connsiteY6" fmla="*/ 1641689 h 1644010"/>
              <a:gd name="connsiteX7" fmla="*/ 1611413 w 1738949"/>
              <a:gd name="connsiteY7" fmla="*/ 1387247 h 1644010"/>
              <a:gd name="connsiteX8" fmla="*/ 1722732 w 1738949"/>
              <a:gd name="connsiteY8" fmla="*/ 1331588 h 1644010"/>
              <a:gd name="connsiteX9" fmla="*/ 1460339 w 1738949"/>
              <a:gd name="connsiteY9" fmla="*/ 512604 h 1644010"/>
              <a:gd name="connsiteX0" fmla="*/ 1460339 w 1728011"/>
              <a:gd name="connsiteY0" fmla="*/ 512604 h 1644010"/>
              <a:gd name="connsiteX1" fmla="*/ 1197946 w 1728011"/>
              <a:gd name="connsiteY1" fmla="*/ 130941 h 1644010"/>
              <a:gd name="connsiteX2" fmla="*/ 609549 w 1728011"/>
              <a:gd name="connsiteY2" fmla="*/ 3720 h 1644010"/>
              <a:gd name="connsiteX3" fmla="*/ 219935 w 1728011"/>
              <a:gd name="connsiteY3" fmla="*/ 250211 h 1644010"/>
              <a:gd name="connsiteX4" fmla="*/ 5250 w 1728011"/>
              <a:gd name="connsiteY4" fmla="*/ 679581 h 1644010"/>
              <a:gd name="connsiteX5" fmla="*/ 132471 w 1728011"/>
              <a:gd name="connsiteY5" fmla="*/ 1323636 h 1644010"/>
              <a:gd name="connsiteX6" fmla="*/ 808331 w 1728011"/>
              <a:gd name="connsiteY6" fmla="*/ 1641689 h 1644010"/>
              <a:gd name="connsiteX7" fmla="*/ 1611413 w 1728011"/>
              <a:gd name="connsiteY7" fmla="*/ 1387247 h 1644010"/>
              <a:gd name="connsiteX8" fmla="*/ 1706829 w 1728011"/>
              <a:gd name="connsiteY8" fmla="*/ 1116903 h 1644010"/>
              <a:gd name="connsiteX9" fmla="*/ 1460339 w 1728011"/>
              <a:gd name="connsiteY9" fmla="*/ 512604 h 1644010"/>
              <a:gd name="connsiteX0" fmla="*/ 1460339 w 1745359"/>
              <a:gd name="connsiteY0" fmla="*/ 512604 h 1644010"/>
              <a:gd name="connsiteX1" fmla="*/ 1197946 w 1745359"/>
              <a:gd name="connsiteY1" fmla="*/ 130941 h 1644010"/>
              <a:gd name="connsiteX2" fmla="*/ 609549 w 1745359"/>
              <a:gd name="connsiteY2" fmla="*/ 3720 h 1644010"/>
              <a:gd name="connsiteX3" fmla="*/ 219935 w 1745359"/>
              <a:gd name="connsiteY3" fmla="*/ 250211 h 1644010"/>
              <a:gd name="connsiteX4" fmla="*/ 5250 w 1745359"/>
              <a:gd name="connsiteY4" fmla="*/ 679581 h 1644010"/>
              <a:gd name="connsiteX5" fmla="*/ 132471 w 1745359"/>
              <a:gd name="connsiteY5" fmla="*/ 1323636 h 1644010"/>
              <a:gd name="connsiteX6" fmla="*/ 808331 w 1745359"/>
              <a:gd name="connsiteY6" fmla="*/ 1641689 h 1644010"/>
              <a:gd name="connsiteX7" fmla="*/ 1611413 w 1745359"/>
              <a:gd name="connsiteY7" fmla="*/ 1387247 h 1644010"/>
              <a:gd name="connsiteX8" fmla="*/ 1706829 w 1745359"/>
              <a:gd name="connsiteY8" fmla="*/ 1116903 h 1644010"/>
              <a:gd name="connsiteX9" fmla="*/ 1460339 w 1745359"/>
              <a:gd name="connsiteY9" fmla="*/ 512604 h 1644010"/>
              <a:gd name="connsiteX0" fmla="*/ 1460339 w 1745359"/>
              <a:gd name="connsiteY0" fmla="*/ 515470 h 1646876"/>
              <a:gd name="connsiteX1" fmla="*/ 1102530 w 1745359"/>
              <a:gd name="connsiteY1" fmla="*/ 109953 h 1646876"/>
              <a:gd name="connsiteX2" fmla="*/ 609549 w 1745359"/>
              <a:gd name="connsiteY2" fmla="*/ 6586 h 1646876"/>
              <a:gd name="connsiteX3" fmla="*/ 219935 w 1745359"/>
              <a:gd name="connsiteY3" fmla="*/ 253077 h 1646876"/>
              <a:gd name="connsiteX4" fmla="*/ 5250 w 1745359"/>
              <a:gd name="connsiteY4" fmla="*/ 682447 h 1646876"/>
              <a:gd name="connsiteX5" fmla="*/ 132471 w 1745359"/>
              <a:gd name="connsiteY5" fmla="*/ 1326502 h 1646876"/>
              <a:gd name="connsiteX6" fmla="*/ 808331 w 1745359"/>
              <a:gd name="connsiteY6" fmla="*/ 1644555 h 1646876"/>
              <a:gd name="connsiteX7" fmla="*/ 1611413 w 1745359"/>
              <a:gd name="connsiteY7" fmla="*/ 1390113 h 1646876"/>
              <a:gd name="connsiteX8" fmla="*/ 1706829 w 1745359"/>
              <a:gd name="connsiteY8" fmla="*/ 1119769 h 1646876"/>
              <a:gd name="connsiteX9" fmla="*/ 1460339 w 1745359"/>
              <a:gd name="connsiteY9" fmla="*/ 515470 h 164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5359" h="1646876">
                <a:moveTo>
                  <a:pt x="1460339" y="515470"/>
                </a:moveTo>
                <a:cubicBezTo>
                  <a:pt x="1359623" y="347167"/>
                  <a:pt x="1244328" y="194767"/>
                  <a:pt x="1102530" y="109953"/>
                </a:cubicBezTo>
                <a:cubicBezTo>
                  <a:pt x="960732" y="25139"/>
                  <a:pt x="756648" y="-17268"/>
                  <a:pt x="609549" y="6586"/>
                </a:cubicBezTo>
                <a:cubicBezTo>
                  <a:pt x="462450" y="30440"/>
                  <a:pt x="320651" y="140433"/>
                  <a:pt x="219935" y="253077"/>
                </a:cubicBezTo>
                <a:cubicBezTo>
                  <a:pt x="119218" y="365720"/>
                  <a:pt x="19827" y="503543"/>
                  <a:pt x="5250" y="682447"/>
                </a:cubicBezTo>
                <a:cubicBezTo>
                  <a:pt x="-9327" y="861351"/>
                  <a:pt x="-1376" y="1166151"/>
                  <a:pt x="132471" y="1326502"/>
                </a:cubicBezTo>
                <a:cubicBezTo>
                  <a:pt x="266318" y="1486853"/>
                  <a:pt x="575093" y="1616725"/>
                  <a:pt x="808331" y="1644555"/>
                </a:cubicBezTo>
                <a:cubicBezTo>
                  <a:pt x="1041569" y="1672385"/>
                  <a:pt x="1459013" y="1441796"/>
                  <a:pt x="1611413" y="1390113"/>
                </a:cubicBezTo>
                <a:cubicBezTo>
                  <a:pt x="1763813" y="1338430"/>
                  <a:pt x="1771765" y="1289397"/>
                  <a:pt x="1706829" y="1119769"/>
                </a:cubicBezTo>
                <a:cubicBezTo>
                  <a:pt x="1641893" y="950141"/>
                  <a:pt x="1561055" y="683773"/>
                  <a:pt x="1460339" y="515470"/>
                </a:cubicBezTo>
                <a:close/>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Connecteur droit avec flèche 52"/>
          <p:cNvCxnSpPr>
            <a:stCxn id="42" idx="6"/>
          </p:cNvCxnSpPr>
          <p:nvPr/>
        </p:nvCxnSpPr>
        <p:spPr>
          <a:xfrm flipH="1" flipV="1">
            <a:off x="6048123" y="5200322"/>
            <a:ext cx="1019359" cy="37383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 name="Forme libre 1"/>
          <p:cNvSpPr/>
          <p:nvPr/>
        </p:nvSpPr>
        <p:spPr>
          <a:xfrm>
            <a:off x="5090613" y="4148919"/>
            <a:ext cx="1173709" cy="1187356"/>
          </a:xfrm>
          <a:custGeom>
            <a:avLst/>
            <a:gdLst>
              <a:gd name="connsiteX0" fmla="*/ 1187356 w 1187356"/>
              <a:gd name="connsiteY0" fmla="*/ 0 h 1078174"/>
              <a:gd name="connsiteX1" fmla="*/ 423081 w 1187356"/>
              <a:gd name="connsiteY1" fmla="*/ 423081 h 1078174"/>
              <a:gd name="connsiteX2" fmla="*/ 0 w 1187356"/>
              <a:gd name="connsiteY2" fmla="*/ 1078174 h 1078174"/>
              <a:gd name="connsiteX0" fmla="*/ 1173709 w 1173709"/>
              <a:gd name="connsiteY0" fmla="*/ 0 h 1187356"/>
              <a:gd name="connsiteX1" fmla="*/ 409434 w 1173709"/>
              <a:gd name="connsiteY1" fmla="*/ 423081 h 1187356"/>
              <a:gd name="connsiteX2" fmla="*/ 0 w 1173709"/>
              <a:gd name="connsiteY2" fmla="*/ 1187356 h 1187356"/>
            </a:gdLst>
            <a:ahLst/>
            <a:cxnLst>
              <a:cxn ang="0">
                <a:pos x="connsiteX0" y="connsiteY0"/>
              </a:cxn>
              <a:cxn ang="0">
                <a:pos x="connsiteX1" y="connsiteY1"/>
              </a:cxn>
              <a:cxn ang="0">
                <a:pos x="connsiteX2" y="connsiteY2"/>
              </a:cxn>
            </a:cxnLst>
            <a:rect l="l" t="t" r="r" b="b"/>
            <a:pathLst>
              <a:path w="1173709" h="1187356">
                <a:moveTo>
                  <a:pt x="1173709" y="0"/>
                </a:moveTo>
                <a:lnTo>
                  <a:pt x="409434" y="423081"/>
                </a:lnTo>
                <a:lnTo>
                  <a:pt x="0" y="1187356"/>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orme libre 31"/>
          <p:cNvSpPr/>
          <p:nvPr/>
        </p:nvSpPr>
        <p:spPr>
          <a:xfrm rot="9699929">
            <a:off x="5615533" y="4405139"/>
            <a:ext cx="1341215" cy="1649440"/>
          </a:xfrm>
          <a:custGeom>
            <a:avLst/>
            <a:gdLst>
              <a:gd name="connsiteX0" fmla="*/ 1187356 w 1187356"/>
              <a:gd name="connsiteY0" fmla="*/ 0 h 1078174"/>
              <a:gd name="connsiteX1" fmla="*/ 423081 w 1187356"/>
              <a:gd name="connsiteY1" fmla="*/ 423081 h 1078174"/>
              <a:gd name="connsiteX2" fmla="*/ 0 w 1187356"/>
              <a:gd name="connsiteY2" fmla="*/ 1078174 h 1078174"/>
              <a:gd name="connsiteX0" fmla="*/ 1173709 w 1173709"/>
              <a:gd name="connsiteY0" fmla="*/ 0 h 1187356"/>
              <a:gd name="connsiteX1" fmla="*/ 409434 w 1173709"/>
              <a:gd name="connsiteY1" fmla="*/ 423081 h 1187356"/>
              <a:gd name="connsiteX2" fmla="*/ 0 w 1173709"/>
              <a:gd name="connsiteY2" fmla="*/ 1187356 h 1187356"/>
              <a:gd name="connsiteX0" fmla="*/ 797410 w 797410"/>
              <a:gd name="connsiteY0" fmla="*/ 0 h 1657119"/>
              <a:gd name="connsiteX1" fmla="*/ 33135 w 797410"/>
              <a:gd name="connsiteY1" fmla="*/ 423081 h 1657119"/>
              <a:gd name="connsiteX2" fmla="*/ 0 w 797410"/>
              <a:gd name="connsiteY2" fmla="*/ 1657119 h 1657119"/>
              <a:gd name="connsiteX0" fmla="*/ 1156007 w 1156007"/>
              <a:gd name="connsiteY0" fmla="*/ 0 h 1437641"/>
              <a:gd name="connsiteX1" fmla="*/ 33135 w 1156007"/>
              <a:gd name="connsiteY1" fmla="*/ 203603 h 1437641"/>
              <a:gd name="connsiteX2" fmla="*/ 0 w 1156007"/>
              <a:gd name="connsiteY2" fmla="*/ 1437641 h 1437641"/>
              <a:gd name="connsiteX0" fmla="*/ 1156007 w 1156007"/>
              <a:gd name="connsiteY0" fmla="*/ 0 h 1437641"/>
              <a:gd name="connsiteX1" fmla="*/ 7149 w 1156007"/>
              <a:gd name="connsiteY1" fmla="*/ 151858 h 1437641"/>
              <a:gd name="connsiteX2" fmla="*/ 0 w 1156007"/>
              <a:gd name="connsiteY2" fmla="*/ 1437641 h 1437641"/>
              <a:gd name="connsiteX0" fmla="*/ 1337224 w 1337224"/>
              <a:gd name="connsiteY0" fmla="*/ 0 h 1463853"/>
              <a:gd name="connsiteX1" fmla="*/ 7149 w 1337224"/>
              <a:gd name="connsiteY1" fmla="*/ 178070 h 1463853"/>
              <a:gd name="connsiteX2" fmla="*/ 0 w 1337224"/>
              <a:gd name="connsiteY2" fmla="*/ 1463853 h 1463853"/>
              <a:gd name="connsiteX0" fmla="*/ 1341215 w 1341215"/>
              <a:gd name="connsiteY0" fmla="*/ 0 h 1649440"/>
              <a:gd name="connsiteX1" fmla="*/ 11140 w 1341215"/>
              <a:gd name="connsiteY1" fmla="*/ 178070 h 1649440"/>
              <a:gd name="connsiteX2" fmla="*/ 0 w 1341215"/>
              <a:gd name="connsiteY2" fmla="*/ 1649440 h 1649440"/>
            </a:gdLst>
            <a:ahLst/>
            <a:cxnLst>
              <a:cxn ang="0">
                <a:pos x="connsiteX0" y="connsiteY0"/>
              </a:cxn>
              <a:cxn ang="0">
                <a:pos x="connsiteX1" y="connsiteY1"/>
              </a:cxn>
              <a:cxn ang="0">
                <a:pos x="connsiteX2" y="connsiteY2"/>
              </a:cxn>
            </a:cxnLst>
            <a:rect l="l" t="t" r="r" b="b"/>
            <a:pathLst>
              <a:path w="1341215" h="1649440">
                <a:moveTo>
                  <a:pt x="1341215" y="0"/>
                </a:moveTo>
                <a:lnTo>
                  <a:pt x="11140" y="178070"/>
                </a:lnTo>
                <a:cubicBezTo>
                  <a:pt x="7427" y="668527"/>
                  <a:pt x="3713" y="1158983"/>
                  <a:pt x="0" y="1649440"/>
                </a:cubicBez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Tree>
    <p:extLst>
      <p:ext uri="{BB962C8B-B14F-4D97-AF65-F5344CB8AC3E}">
        <p14:creationId xmlns:p14="http://schemas.microsoft.com/office/powerpoint/2010/main" xmlns="" val="25659246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188640"/>
            <a:ext cx="8461679" cy="369332"/>
          </a:xfrm>
          <a:prstGeom prst="rect">
            <a:avLst/>
          </a:prstGeom>
          <a:noFill/>
        </p:spPr>
        <p:txBody>
          <a:bodyPr wrap="square" rtlCol="0">
            <a:spAutoFit/>
          </a:bodyPr>
          <a:lstStyle/>
          <a:p>
            <a:r>
              <a:rPr lang="en-US" dirty="0" smtClean="0"/>
              <a:t>LEG COMPRESSION HEMODYNAMIC EFFECTS AND PHYSIOLOGICAL CONSEQUENCES </a:t>
            </a:r>
            <a:endParaRPr lang="en-US" dirty="0"/>
          </a:p>
        </p:txBody>
      </p:sp>
      <p:sp>
        <p:nvSpPr>
          <p:cNvPr id="141" name="ZoneTexte 140"/>
          <p:cNvSpPr txBox="1"/>
          <p:nvPr/>
        </p:nvSpPr>
        <p:spPr>
          <a:xfrm>
            <a:off x="557756" y="2805851"/>
            <a:ext cx="8004340" cy="646331"/>
          </a:xfrm>
          <a:prstGeom prst="rect">
            <a:avLst/>
          </a:prstGeom>
          <a:noFill/>
        </p:spPr>
        <p:txBody>
          <a:bodyPr wrap="square" rtlCol="0">
            <a:spAutoFit/>
          </a:bodyPr>
          <a:lstStyle/>
          <a:p>
            <a:r>
              <a:rPr lang="en-US" dirty="0" smtClean="0"/>
              <a:t>For more wanted heterogeneous compression:</a:t>
            </a:r>
          </a:p>
          <a:p>
            <a:r>
              <a:rPr lang="en-US" dirty="0"/>
              <a:t>	</a:t>
            </a:r>
            <a:r>
              <a:rPr lang="en-US" dirty="0" smtClean="0"/>
              <a:t>Unwanted local compression </a:t>
            </a:r>
            <a:r>
              <a:rPr lang="en-US" dirty="0" err="1" smtClean="0"/>
              <a:t>ie</a:t>
            </a:r>
            <a:r>
              <a:rPr lang="en-US" dirty="0" smtClean="0"/>
              <a:t> pedal or </a:t>
            </a:r>
            <a:r>
              <a:rPr lang="en-US" dirty="0" err="1" smtClean="0"/>
              <a:t>tibial</a:t>
            </a:r>
            <a:r>
              <a:rPr lang="en-US" dirty="0" smtClean="0"/>
              <a:t> arteries pathway</a:t>
            </a:r>
            <a:endParaRPr lang="en-US" dirty="0"/>
          </a:p>
        </p:txBody>
      </p:sp>
      <p:sp>
        <p:nvSpPr>
          <p:cNvPr id="7" name="Forme libre 6"/>
          <p:cNvSpPr/>
          <p:nvPr/>
        </p:nvSpPr>
        <p:spPr>
          <a:xfrm>
            <a:off x="863006" y="4465759"/>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eur droit avec flèche 7"/>
          <p:cNvCxnSpPr/>
          <p:nvPr/>
        </p:nvCxnSpPr>
        <p:spPr>
          <a:xfrm flipV="1">
            <a:off x="863006" y="5176667"/>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Forme libre 9"/>
          <p:cNvSpPr/>
          <p:nvPr/>
        </p:nvSpPr>
        <p:spPr>
          <a:xfrm>
            <a:off x="839685" y="4449623"/>
            <a:ext cx="1098590" cy="150139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avec flèche 10"/>
          <p:cNvCxnSpPr/>
          <p:nvPr/>
        </p:nvCxnSpPr>
        <p:spPr>
          <a:xfrm flipV="1">
            <a:off x="1895754" y="5455751"/>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1532770" y="4805009"/>
            <a:ext cx="337898" cy="3627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166960" y="5455751"/>
            <a:ext cx="221794" cy="21404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827584" y="4879687"/>
            <a:ext cx="527505" cy="30560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1355089" y="4449623"/>
            <a:ext cx="25990" cy="57408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flipV="1">
            <a:off x="1532770" y="5218545"/>
            <a:ext cx="72008" cy="69428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nvGrpSpPr>
          <p:cNvPr id="3" name="Groupe 2"/>
          <p:cNvGrpSpPr/>
          <p:nvPr/>
        </p:nvGrpSpPr>
        <p:grpSpPr>
          <a:xfrm>
            <a:off x="3173546" y="4387025"/>
            <a:ext cx="1436593" cy="1566673"/>
            <a:chOff x="3173546" y="4387025"/>
            <a:chExt cx="1436593" cy="1566673"/>
          </a:xfrm>
        </p:grpSpPr>
        <p:sp>
          <p:nvSpPr>
            <p:cNvPr id="39" name="Forme libre 38"/>
            <p:cNvSpPr/>
            <p:nvPr/>
          </p:nvSpPr>
          <p:spPr>
            <a:xfrm>
              <a:off x="3216386" y="4483944"/>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orme libre 39"/>
            <p:cNvSpPr/>
            <p:nvPr/>
          </p:nvSpPr>
          <p:spPr>
            <a:xfrm>
              <a:off x="4057065" y="5006329"/>
              <a:ext cx="553074" cy="895108"/>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 name="connsiteX0" fmla="*/ 0 w 920571"/>
                <a:gd name="connsiteY0" fmla="*/ 46582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0" fmla="*/ 1 w 661265"/>
                <a:gd name="connsiteY0" fmla="*/ 15192 h 1518648"/>
                <a:gd name="connsiteX1" fmla="*/ 306067 w 661265"/>
                <a:gd name="connsiteY1" fmla="*/ 440526 h 1518648"/>
                <a:gd name="connsiteX2" fmla="*/ 343213 w 661265"/>
                <a:gd name="connsiteY2" fmla="*/ 641327 h 1518648"/>
                <a:gd name="connsiteX3" fmla="*/ 192376 w 661265"/>
                <a:gd name="connsiteY3" fmla="*/ 1004594 h 1518648"/>
                <a:gd name="connsiteX4" fmla="*/ 134224 w 661265"/>
                <a:gd name="connsiteY4" fmla="*/ 1499356 h 1518648"/>
                <a:gd name="connsiteX5" fmla="*/ 483488 w 661265"/>
                <a:gd name="connsiteY5" fmla="*/ 1303540 h 1518648"/>
                <a:gd name="connsiteX6" fmla="*/ 661265 w 661265"/>
                <a:gd name="connsiteY6" fmla="*/ 744694 h 1518648"/>
                <a:gd name="connsiteX7" fmla="*/ 586855 w 661265"/>
                <a:gd name="connsiteY7" fmla="*/ 410977 h 1518648"/>
                <a:gd name="connsiteX8" fmla="*/ 303456 w 661265"/>
                <a:gd name="connsiteY8" fmla="*/ 124492 h 1518648"/>
                <a:gd name="connsiteX9" fmla="*/ 1 w 661265"/>
                <a:gd name="connsiteY9" fmla="*/ 15192 h 1518648"/>
                <a:gd name="connsiteX0" fmla="*/ 185544 w 543353"/>
                <a:gd name="connsiteY0" fmla="*/ 95 h 1394251"/>
                <a:gd name="connsiteX1" fmla="*/ 188155 w 543353"/>
                <a:gd name="connsiteY1" fmla="*/ 316129 h 1394251"/>
                <a:gd name="connsiteX2" fmla="*/ 225301 w 543353"/>
                <a:gd name="connsiteY2" fmla="*/ 516930 h 1394251"/>
                <a:gd name="connsiteX3" fmla="*/ 74464 w 543353"/>
                <a:gd name="connsiteY3" fmla="*/ 880197 h 1394251"/>
                <a:gd name="connsiteX4" fmla="*/ 16312 w 543353"/>
                <a:gd name="connsiteY4" fmla="*/ 1374959 h 1394251"/>
                <a:gd name="connsiteX5" fmla="*/ 365576 w 543353"/>
                <a:gd name="connsiteY5" fmla="*/ 1179143 h 1394251"/>
                <a:gd name="connsiteX6" fmla="*/ 543353 w 543353"/>
                <a:gd name="connsiteY6" fmla="*/ 620297 h 1394251"/>
                <a:gd name="connsiteX7" fmla="*/ 468943 w 543353"/>
                <a:gd name="connsiteY7" fmla="*/ 286580 h 1394251"/>
                <a:gd name="connsiteX8" fmla="*/ 185544 w 543353"/>
                <a:gd name="connsiteY8" fmla="*/ 95 h 1394251"/>
                <a:gd name="connsiteX0" fmla="*/ 468943 w 543353"/>
                <a:gd name="connsiteY0" fmla="*/ 23404 h 1131075"/>
                <a:gd name="connsiteX1" fmla="*/ 188155 w 543353"/>
                <a:gd name="connsiteY1" fmla="*/ 52953 h 1131075"/>
                <a:gd name="connsiteX2" fmla="*/ 225301 w 543353"/>
                <a:gd name="connsiteY2" fmla="*/ 253754 h 1131075"/>
                <a:gd name="connsiteX3" fmla="*/ 74464 w 543353"/>
                <a:gd name="connsiteY3" fmla="*/ 617021 h 1131075"/>
                <a:gd name="connsiteX4" fmla="*/ 16312 w 543353"/>
                <a:gd name="connsiteY4" fmla="*/ 1111783 h 1131075"/>
                <a:gd name="connsiteX5" fmla="*/ 365576 w 543353"/>
                <a:gd name="connsiteY5" fmla="*/ 915967 h 1131075"/>
                <a:gd name="connsiteX6" fmla="*/ 543353 w 543353"/>
                <a:gd name="connsiteY6" fmla="*/ 357121 h 1131075"/>
                <a:gd name="connsiteX7" fmla="*/ 468943 w 543353"/>
                <a:gd name="connsiteY7" fmla="*/ 23404 h 1131075"/>
                <a:gd name="connsiteX0" fmla="*/ 543353 w 553074"/>
                <a:gd name="connsiteY0" fmla="*/ 305786 h 1079740"/>
                <a:gd name="connsiteX1" fmla="*/ 188155 w 553074"/>
                <a:gd name="connsiteY1" fmla="*/ 1618 h 1079740"/>
                <a:gd name="connsiteX2" fmla="*/ 225301 w 553074"/>
                <a:gd name="connsiteY2" fmla="*/ 202419 h 1079740"/>
                <a:gd name="connsiteX3" fmla="*/ 74464 w 553074"/>
                <a:gd name="connsiteY3" fmla="*/ 565686 h 1079740"/>
                <a:gd name="connsiteX4" fmla="*/ 16312 w 553074"/>
                <a:gd name="connsiteY4" fmla="*/ 1060448 h 1079740"/>
                <a:gd name="connsiteX5" fmla="*/ 365576 w 553074"/>
                <a:gd name="connsiteY5" fmla="*/ 864632 h 1079740"/>
                <a:gd name="connsiteX6" fmla="*/ 543353 w 553074"/>
                <a:gd name="connsiteY6" fmla="*/ 305786 h 1079740"/>
                <a:gd name="connsiteX0" fmla="*/ 543353 w 553074"/>
                <a:gd name="connsiteY0" fmla="*/ 121154 h 895108"/>
                <a:gd name="connsiteX1" fmla="*/ 225301 w 553074"/>
                <a:gd name="connsiteY1" fmla="*/ 17787 h 895108"/>
                <a:gd name="connsiteX2" fmla="*/ 74464 w 553074"/>
                <a:gd name="connsiteY2" fmla="*/ 381054 h 895108"/>
                <a:gd name="connsiteX3" fmla="*/ 16312 w 553074"/>
                <a:gd name="connsiteY3" fmla="*/ 875816 h 895108"/>
                <a:gd name="connsiteX4" fmla="*/ 365576 w 553074"/>
                <a:gd name="connsiteY4" fmla="*/ 680000 h 895108"/>
                <a:gd name="connsiteX5" fmla="*/ 543353 w 553074"/>
                <a:gd name="connsiteY5" fmla="*/ 121154 h 89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074" h="895108">
                  <a:moveTo>
                    <a:pt x="543353" y="121154"/>
                  </a:moveTo>
                  <a:cubicBezTo>
                    <a:pt x="519974" y="10785"/>
                    <a:pt x="303449" y="-25530"/>
                    <a:pt x="225301" y="17787"/>
                  </a:cubicBezTo>
                  <a:cubicBezTo>
                    <a:pt x="147153" y="61104"/>
                    <a:pt x="109296" y="238049"/>
                    <a:pt x="74464" y="381054"/>
                  </a:cubicBezTo>
                  <a:cubicBezTo>
                    <a:pt x="39633" y="524059"/>
                    <a:pt x="-32207" y="825992"/>
                    <a:pt x="16312" y="875816"/>
                  </a:cubicBezTo>
                  <a:cubicBezTo>
                    <a:pt x="64831" y="925640"/>
                    <a:pt x="190272" y="885290"/>
                    <a:pt x="365576" y="680000"/>
                  </a:cubicBezTo>
                  <a:cubicBezTo>
                    <a:pt x="540880" y="474710"/>
                    <a:pt x="572923" y="264990"/>
                    <a:pt x="543353" y="121154"/>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rme libre 40"/>
            <p:cNvSpPr/>
            <p:nvPr/>
          </p:nvSpPr>
          <p:spPr>
            <a:xfrm>
              <a:off x="3173546" y="5016085"/>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orme libre 30"/>
            <p:cNvSpPr/>
            <p:nvPr/>
          </p:nvSpPr>
          <p:spPr>
            <a:xfrm>
              <a:off x="3703464" y="4387025"/>
              <a:ext cx="846161" cy="459510"/>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 name="connsiteX0" fmla="*/ 54591 w 920571"/>
                <a:gd name="connsiteY0" fmla="*/ 73877 h 1299312"/>
                <a:gd name="connsiteX1" fmla="*/ 565373 w 920571"/>
                <a:gd name="connsiteY1" fmla="*/ 430973 h 1299312"/>
                <a:gd name="connsiteX2" fmla="*/ 602519 w 920571"/>
                <a:gd name="connsiteY2" fmla="*/ 631774 h 1299312"/>
                <a:gd name="connsiteX3" fmla="*/ 451682 w 920571"/>
                <a:gd name="connsiteY3" fmla="*/ 995041 h 1299312"/>
                <a:gd name="connsiteX4" fmla="*/ 742794 w 920571"/>
                <a:gd name="connsiteY4" fmla="*/ 1293987 h 1299312"/>
                <a:gd name="connsiteX5" fmla="*/ 920571 w 920571"/>
                <a:gd name="connsiteY5" fmla="*/ 735141 h 1299312"/>
                <a:gd name="connsiteX6" fmla="*/ 846161 w 920571"/>
                <a:gd name="connsiteY6" fmla="*/ 401424 h 1299312"/>
                <a:gd name="connsiteX7" fmla="*/ 562762 w 920571"/>
                <a:gd name="connsiteY7" fmla="*/ 114939 h 1299312"/>
                <a:gd name="connsiteX8" fmla="*/ 259307 w 920571"/>
                <a:gd name="connsiteY8" fmla="*/ 5639 h 1299312"/>
                <a:gd name="connsiteX9" fmla="*/ 0 w 920571"/>
                <a:gd name="connsiteY9" fmla="*/ 46582 h 1299312"/>
                <a:gd name="connsiteX10" fmla="*/ 54591 w 920571"/>
                <a:gd name="connsiteY10" fmla="*/ 73877 h 1299312"/>
                <a:gd name="connsiteX0" fmla="*/ 54591 w 945135"/>
                <a:gd name="connsiteY0" fmla="*/ 73877 h 996204"/>
                <a:gd name="connsiteX1" fmla="*/ 565373 w 945135"/>
                <a:gd name="connsiteY1" fmla="*/ 430973 h 996204"/>
                <a:gd name="connsiteX2" fmla="*/ 602519 w 945135"/>
                <a:gd name="connsiteY2" fmla="*/ 631774 h 996204"/>
                <a:gd name="connsiteX3" fmla="*/ 451682 w 945135"/>
                <a:gd name="connsiteY3" fmla="*/ 995041 h 996204"/>
                <a:gd name="connsiteX4" fmla="*/ 920571 w 945135"/>
                <a:gd name="connsiteY4" fmla="*/ 735141 h 996204"/>
                <a:gd name="connsiteX5" fmla="*/ 846161 w 945135"/>
                <a:gd name="connsiteY5" fmla="*/ 401424 h 996204"/>
                <a:gd name="connsiteX6" fmla="*/ 562762 w 945135"/>
                <a:gd name="connsiteY6" fmla="*/ 114939 h 996204"/>
                <a:gd name="connsiteX7" fmla="*/ 259307 w 945135"/>
                <a:gd name="connsiteY7" fmla="*/ 5639 h 996204"/>
                <a:gd name="connsiteX8" fmla="*/ 0 w 945135"/>
                <a:gd name="connsiteY8" fmla="*/ 46582 h 996204"/>
                <a:gd name="connsiteX9" fmla="*/ 54591 w 945135"/>
                <a:gd name="connsiteY9" fmla="*/ 73877 h 996204"/>
                <a:gd name="connsiteX0" fmla="*/ 54591 w 934489"/>
                <a:gd name="connsiteY0" fmla="*/ 73877 h 744335"/>
                <a:gd name="connsiteX1" fmla="*/ 565373 w 934489"/>
                <a:gd name="connsiteY1" fmla="*/ 430973 h 744335"/>
                <a:gd name="connsiteX2" fmla="*/ 602519 w 934489"/>
                <a:gd name="connsiteY2" fmla="*/ 631774 h 744335"/>
                <a:gd name="connsiteX3" fmla="*/ 920571 w 934489"/>
                <a:gd name="connsiteY3" fmla="*/ 735141 h 744335"/>
                <a:gd name="connsiteX4" fmla="*/ 846161 w 934489"/>
                <a:gd name="connsiteY4" fmla="*/ 401424 h 744335"/>
                <a:gd name="connsiteX5" fmla="*/ 562762 w 934489"/>
                <a:gd name="connsiteY5" fmla="*/ 114939 h 744335"/>
                <a:gd name="connsiteX6" fmla="*/ 259307 w 934489"/>
                <a:gd name="connsiteY6" fmla="*/ 5639 h 744335"/>
                <a:gd name="connsiteX7" fmla="*/ 0 w 934489"/>
                <a:gd name="connsiteY7" fmla="*/ 46582 h 744335"/>
                <a:gd name="connsiteX8" fmla="*/ 54591 w 934489"/>
                <a:gd name="connsiteY8" fmla="*/ 73877 h 744335"/>
                <a:gd name="connsiteX0" fmla="*/ 54591 w 846319"/>
                <a:gd name="connsiteY0" fmla="*/ 73877 h 631929"/>
                <a:gd name="connsiteX1" fmla="*/ 565373 w 846319"/>
                <a:gd name="connsiteY1" fmla="*/ 430973 h 631929"/>
                <a:gd name="connsiteX2" fmla="*/ 602519 w 846319"/>
                <a:gd name="connsiteY2" fmla="*/ 631774 h 631929"/>
                <a:gd name="connsiteX3" fmla="*/ 846161 w 846319"/>
                <a:gd name="connsiteY3" fmla="*/ 401424 h 631929"/>
                <a:gd name="connsiteX4" fmla="*/ 562762 w 846319"/>
                <a:gd name="connsiteY4" fmla="*/ 114939 h 631929"/>
                <a:gd name="connsiteX5" fmla="*/ 259307 w 846319"/>
                <a:gd name="connsiteY5" fmla="*/ 5639 h 631929"/>
                <a:gd name="connsiteX6" fmla="*/ 0 w 846319"/>
                <a:gd name="connsiteY6" fmla="*/ 46582 h 631929"/>
                <a:gd name="connsiteX7" fmla="*/ 54591 w 846319"/>
                <a:gd name="connsiteY7" fmla="*/ 73877 h 631929"/>
                <a:gd name="connsiteX0" fmla="*/ 54591 w 846161"/>
                <a:gd name="connsiteY0" fmla="*/ 73877 h 459510"/>
                <a:gd name="connsiteX1" fmla="*/ 565373 w 846161"/>
                <a:gd name="connsiteY1" fmla="*/ 430973 h 459510"/>
                <a:gd name="connsiteX2" fmla="*/ 846161 w 846161"/>
                <a:gd name="connsiteY2" fmla="*/ 401424 h 459510"/>
                <a:gd name="connsiteX3" fmla="*/ 562762 w 846161"/>
                <a:gd name="connsiteY3" fmla="*/ 114939 h 459510"/>
                <a:gd name="connsiteX4" fmla="*/ 259307 w 846161"/>
                <a:gd name="connsiteY4" fmla="*/ 5639 h 459510"/>
                <a:gd name="connsiteX5" fmla="*/ 0 w 846161"/>
                <a:gd name="connsiteY5" fmla="*/ 46582 h 459510"/>
                <a:gd name="connsiteX6" fmla="*/ 54591 w 846161"/>
                <a:gd name="connsiteY6" fmla="*/ 73877 h 45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161" h="459510">
                  <a:moveTo>
                    <a:pt x="54591" y="73877"/>
                  </a:moveTo>
                  <a:cubicBezTo>
                    <a:pt x="317310" y="171686"/>
                    <a:pt x="433445" y="376382"/>
                    <a:pt x="565373" y="430973"/>
                  </a:cubicBezTo>
                  <a:cubicBezTo>
                    <a:pt x="697301" y="485564"/>
                    <a:pt x="846596" y="454096"/>
                    <a:pt x="846161" y="401424"/>
                  </a:cubicBezTo>
                  <a:cubicBezTo>
                    <a:pt x="845726" y="348752"/>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e 33"/>
          <p:cNvGrpSpPr/>
          <p:nvPr/>
        </p:nvGrpSpPr>
        <p:grpSpPr>
          <a:xfrm>
            <a:off x="5439663" y="4365104"/>
            <a:ext cx="1436593" cy="1566673"/>
            <a:chOff x="3173546" y="4387025"/>
            <a:chExt cx="1436593" cy="1566673"/>
          </a:xfrm>
        </p:grpSpPr>
        <p:sp>
          <p:nvSpPr>
            <p:cNvPr id="43" name="Forme libre 42"/>
            <p:cNvSpPr/>
            <p:nvPr/>
          </p:nvSpPr>
          <p:spPr>
            <a:xfrm>
              <a:off x="3216386" y="4483944"/>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orme libre 43"/>
            <p:cNvSpPr/>
            <p:nvPr/>
          </p:nvSpPr>
          <p:spPr>
            <a:xfrm>
              <a:off x="4057065" y="5006329"/>
              <a:ext cx="553074" cy="895108"/>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 name="connsiteX0" fmla="*/ 0 w 920571"/>
                <a:gd name="connsiteY0" fmla="*/ 46582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0" fmla="*/ 1 w 661265"/>
                <a:gd name="connsiteY0" fmla="*/ 15192 h 1518648"/>
                <a:gd name="connsiteX1" fmla="*/ 306067 w 661265"/>
                <a:gd name="connsiteY1" fmla="*/ 440526 h 1518648"/>
                <a:gd name="connsiteX2" fmla="*/ 343213 w 661265"/>
                <a:gd name="connsiteY2" fmla="*/ 641327 h 1518648"/>
                <a:gd name="connsiteX3" fmla="*/ 192376 w 661265"/>
                <a:gd name="connsiteY3" fmla="*/ 1004594 h 1518648"/>
                <a:gd name="connsiteX4" fmla="*/ 134224 w 661265"/>
                <a:gd name="connsiteY4" fmla="*/ 1499356 h 1518648"/>
                <a:gd name="connsiteX5" fmla="*/ 483488 w 661265"/>
                <a:gd name="connsiteY5" fmla="*/ 1303540 h 1518648"/>
                <a:gd name="connsiteX6" fmla="*/ 661265 w 661265"/>
                <a:gd name="connsiteY6" fmla="*/ 744694 h 1518648"/>
                <a:gd name="connsiteX7" fmla="*/ 586855 w 661265"/>
                <a:gd name="connsiteY7" fmla="*/ 410977 h 1518648"/>
                <a:gd name="connsiteX8" fmla="*/ 303456 w 661265"/>
                <a:gd name="connsiteY8" fmla="*/ 124492 h 1518648"/>
                <a:gd name="connsiteX9" fmla="*/ 1 w 661265"/>
                <a:gd name="connsiteY9" fmla="*/ 15192 h 1518648"/>
                <a:gd name="connsiteX0" fmla="*/ 185544 w 543353"/>
                <a:gd name="connsiteY0" fmla="*/ 95 h 1394251"/>
                <a:gd name="connsiteX1" fmla="*/ 188155 w 543353"/>
                <a:gd name="connsiteY1" fmla="*/ 316129 h 1394251"/>
                <a:gd name="connsiteX2" fmla="*/ 225301 w 543353"/>
                <a:gd name="connsiteY2" fmla="*/ 516930 h 1394251"/>
                <a:gd name="connsiteX3" fmla="*/ 74464 w 543353"/>
                <a:gd name="connsiteY3" fmla="*/ 880197 h 1394251"/>
                <a:gd name="connsiteX4" fmla="*/ 16312 w 543353"/>
                <a:gd name="connsiteY4" fmla="*/ 1374959 h 1394251"/>
                <a:gd name="connsiteX5" fmla="*/ 365576 w 543353"/>
                <a:gd name="connsiteY5" fmla="*/ 1179143 h 1394251"/>
                <a:gd name="connsiteX6" fmla="*/ 543353 w 543353"/>
                <a:gd name="connsiteY6" fmla="*/ 620297 h 1394251"/>
                <a:gd name="connsiteX7" fmla="*/ 468943 w 543353"/>
                <a:gd name="connsiteY7" fmla="*/ 286580 h 1394251"/>
                <a:gd name="connsiteX8" fmla="*/ 185544 w 543353"/>
                <a:gd name="connsiteY8" fmla="*/ 95 h 1394251"/>
                <a:gd name="connsiteX0" fmla="*/ 468943 w 543353"/>
                <a:gd name="connsiteY0" fmla="*/ 23404 h 1131075"/>
                <a:gd name="connsiteX1" fmla="*/ 188155 w 543353"/>
                <a:gd name="connsiteY1" fmla="*/ 52953 h 1131075"/>
                <a:gd name="connsiteX2" fmla="*/ 225301 w 543353"/>
                <a:gd name="connsiteY2" fmla="*/ 253754 h 1131075"/>
                <a:gd name="connsiteX3" fmla="*/ 74464 w 543353"/>
                <a:gd name="connsiteY3" fmla="*/ 617021 h 1131075"/>
                <a:gd name="connsiteX4" fmla="*/ 16312 w 543353"/>
                <a:gd name="connsiteY4" fmla="*/ 1111783 h 1131075"/>
                <a:gd name="connsiteX5" fmla="*/ 365576 w 543353"/>
                <a:gd name="connsiteY5" fmla="*/ 915967 h 1131075"/>
                <a:gd name="connsiteX6" fmla="*/ 543353 w 543353"/>
                <a:gd name="connsiteY6" fmla="*/ 357121 h 1131075"/>
                <a:gd name="connsiteX7" fmla="*/ 468943 w 543353"/>
                <a:gd name="connsiteY7" fmla="*/ 23404 h 1131075"/>
                <a:gd name="connsiteX0" fmla="*/ 543353 w 553074"/>
                <a:gd name="connsiteY0" fmla="*/ 305786 h 1079740"/>
                <a:gd name="connsiteX1" fmla="*/ 188155 w 553074"/>
                <a:gd name="connsiteY1" fmla="*/ 1618 h 1079740"/>
                <a:gd name="connsiteX2" fmla="*/ 225301 w 553074"/>
                <a:gd name="connsiteY2" fmla="*/ 202419 h 1079740"/>
                <a:gd name="connsiteX3" fmla="*/ 74464 w 553074"/>
                <a:gd name="connsiteY3" fmla="*/ 565686 h 1079740"/>
                <a:gd name="connsiteX4" fmla="*/ 16312 w 553074"/>
                <a:gd name="connsiteY4" fmla="*/ 1060448 h 1079740"/>
                <a:gd name="connsiteX5" fmla="*/ 365576 w 553074"/>
                <a:gd name="connsiteY5" fmla="*/ 864632 h 1079740"/>
                <a:gd name="connsiteX6" fmla="*/ 543353 w 553074"/>
                <a:gd name="connsiteY6" fmla="*/ 305786 h 1079740"/>
                <a:gd name="connsiteX0" fmla="*/ 543353 w 553074"/>
                <a:gd name="connsiteY0" fmla="*/ 121154 h 895108"/>
                <a:gd name="connsiteX1" fmla="*/ 225301 w 553074"/>
                <a:gd name="connsiteY1" fmla="*/ 17787 h 895108"/>
                <a:gd name="connsiteX2" fmla="*/ 74464 w 553074"/>
                <a:gd name="connsiteY2" fmla="*/ 381054 h 895108"/>
                <a:gd name="connsiteX3" fmla="*/ 16312 w 553074"/>
                <a:gd name="connsiteY3" fmla="*/ 875816 h 895108"/>
                <a:gd name="connsiteX4" fmla="*/ 365576 w 553074"/>
                <a:gd name="connsiteY4" fmla="*/ 680000 h 895108"/>
                <a:gd name="connsiteX5" fmla="*/ 543353 w 553074"/>
                <a:gd name="connsiteY5" fmla="*/ 121154 h 89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074" h="895108">
                  <a:moveTo>
                    <a:pt x="543353" y="121154"/>
                  </a:moveTo>
                  <a:cubicBezTo>
                    <a:pt x="519974" y="10785"/>
                    <a:pt x="303449" y="-25530"/>
                    <a:pt x="225301" y="17787"/>
                  </a:cubicBezTo>
                  <a:cubicBezTo>
                    <a:pt x="147153" y="61104"/>
                    <a:pt x="109296" y="238049"/>
                    <a:pt x="74464" y="381054"/>
                  </a:cubicBezTo>
                  <a:cubicBezTo>
                    <a:pt x="39633" y="524059"/>
                    <a:pt x="-32207" y="825992"/>
                    <a:pt x="16312" y="875816"/>
                  </a:cubicBezTo>
                  <a:cubicBezTo>
                    <a:pt x="64831" y="925640"/>
                    <a:pt x="190272" y="885290"/>
                    <a:pt x="365576" y="680000"/>
                  </a:cubicBezTo>
                  <a:cubicBezTo>
                    <a:pt x="540880" y="474710"/>
                    <a:pt x="572923" y="264990"/>
                    <a:pt x="543353" y="121154"/>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orme libre 44"/>
            <p:cNvSpPr/>
            <p:nvPr/>
          </p:nvSpPr>
          <p:spPr>
            <a:xfrm>
              <a:off x="3173546" y="5016085"/>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orme libre 45"/>
            <p:cNvSpPr/>
            <p:nvPr/>
          </p:nvSpPr>
          <p:spPr>
            <a:xfrm>
              <a:off x="3703464" y="4387025"/>
              <a:ext cx="846161" cy="459510"/>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 name="connsiteX0" fmla="*/ 54591 w 920571"/>
                <a:gd name="connsiteY0" fmla="*/ 73877 h 1299312"/>
                <a:gd name="connsiteX1" fmla="*/ 565373 w 920571"/>
                <a:gd name="connsiteY1" fmla="*/ 430973 h 1299312"/>
                <a:gd name="connsiteX2" fmla="*/ 602519 w 920571"/>
                <a:gd name="connsiteY2" fmla="*/ 631774 h 1299312"/>
                <a:gd name="connsiteX3" fmla="*/ 451682 w 920571"/>
                <a:gd name="connsiteY3" fmla="*/ 995041 h 1299312"/>
                <a:gd name="connsiteX4" fmla="*/ 742794 w 920571"/>
                <a:gd name="connsiteY4" fmla="*/ 1293987 h 1299312"/>
                <a:gd name="connsiteX5" fmla="*/ 920571 w 920571"/>
                <a:gd name="connsiteY5" fmla="*/ 735141 h 1299312"/>
                <a:gd name="connsiteX6" fmla="*/ 846161 w 920571"/>
                <a:gd name="connsiteY6" fmla="*/ 401424 h 1299312"/>
                <a:gd name="connsiteX7" fmla="*/ 562762 w 920571"/>
                <a:gd name="connsiteY7" fmla="*/ 114939 h 1299312"/>
                <a:gd name="connsiteX8" fmla="*/ 259307 w 920571"/>
                <a:gd name="connsiteY8" fmla="*/ 5639 h 1299312"/>
                <a:gd name="connsiteX9" fmla="*/ 0 w 920571"/>
                <a:gd name="connsiteY9" fmla="*/ 46582 h 1299312"/>
                <a:gd name="connsiteX10" fmla="*/ 54591 w 920571"/>
                <a:gd name="connsiteY10" fmla="*/ 73877 h 1299312"/>
                <a:gd name="connsiteX0" fmla="*/ 54591 w 945135"/>
                <a:gd name="connsiteY0" fmla="*/ 73877 h 996204"/>
                <a:gd name="connsiteX1" fmla="*/ 565373 w 945135"/>
                <a:gd name="connsiteY1" fmla="*/ 430973 h 996204"/>
                <a:gd name="connsiteX2" fmla="*/ 602519 w 945135"/>
                <a:gd name="connsiteY2" fmla="*/ 631774 h 996204"/>
                <a:gd name="connsiteX3" fmla="*/ 451682 w 945135"/>
                <a:gd name="connsiteY3" fmla="*/ 995041 h 996204"/>
                <a:gd name="connsiteX4" fmla="*/ 920571 w 945135"/>
                <a:gd name="connsiteY4" fmla="*/ 735141 h 996204"/>
                <a:gd name="connsiteX5" fmla="*/ 846161 w 945135"/>
                <a:gd name="connsiteY5" fmla="*/ 401424 h 996204"/>
                <a:gd name="connsiteX6" fmla="*/ 562762 w 945135"/>
                <a:gd name="connsiteY6" fmla="*/ 114939 h 996204"/>
                <a:gd name="connsiteX7" fmla="*/ 259307 w 945135"/>
                <a:gd name="connsiteY7" fmla="*/ 5639 h 996204"/>
                <a:gd name="connsiteX8" fmla="*/ 0 w 945135"/>
                <a:gd name="connsiteY8" fmla="*/ 46582 h 996204"/>
                <a:gd name="connsiteX9" fmla="*/ 54591 w 945135"/>
                <a:gd name="connsiteY9" fmla="*/ 73877 h 996204"/>
                <a:gd name="connsiteX0" fmla="*/ 54591 w 934489"/>
                <a:gd name="connsiteY0" fmla="*/ 73877 h 744335"/>
                <a:gd name="connsiteX1" fmla="*/ 565373 w 934489"/>
                <a:gd name="connsiteY1" fmla="*/ 430973 h 744335"/>
                <a:gd name="connsiteX2" fmla="*/ 602519 w 934489"/>
                <a:gd name="connsiteY2" fmla="*/ 631774 h 744335"/>
                <a:gd name="connsiteX3" fmla="*/ 920571 w 934489"/>
                <a:gd name="connsiteY3" fmla="*/ 735141 h 744335"/>
                <a:gd name="connsiteX4" fmla="*/ 846161 w 934489"/>
                <a:gd name="connsiteY4" fmla="*/ 401424 h 744335"/>
                <a:gd name="connsiteX5" fmla="*/ 562762 w 934489"/>
                <a:gd name="connsiteY5" fmla="*/ 114939 h 744335"/>
                <a:gd name="connsiteX6" fmla="*/ 259307 w 934489"/>
                <a:gd name="connsiteY6" fmla="*/ 5639 h 744335"/>
                <a:gd name="connsiteX7" fmla="*/ 0 w 934489"/>
                <a:gd name="connsiteY7" fmla="*/ 46582 h 744335"/>
                <a:gd name="connsiteX8" fmla="*/ 54591 w 934489"/>
                <a:gd name="connsiteY8" fmla="*/ 73877 h 744335"/>
                <a:gd name="connsiteX0" fmla="*/ 54591 w 846319"/>
                <a:gd name="connsiteY0" fmla="*/ 73877 h 631929"/>
                <a:gd name="connsiteX1" fmla="*/ 565373 w 846319"/>
                <a:gd name="connsiteY1" fmla="*/ 430973 h 631929"/>
                <a:gd name="connsiteX2" fmla="*/ 602519 w 846319"/>
                <a:gd name="connsiteY2" fmla="*/ 631774 h 631929"/>
                <a:gd name="connsiteX3" fmla="*/ 846161 w 846319"/>
                <a:gd name="connsiteY3" fmla="*/ 401424 h 631929"/>
                <a:gd name="connsiteX4" fmla="*/ 562762 w 846319"/>
                <a:gd name="connsiteY4" fmla="*/ 114939 h 631929"/>
                <a:gd name="connsiteX5" fmla="*/ 259307 w 846319"/>
                <a:gd name="connsiteY5" fmla="*/ 5639 h 631929"/>
                <a:gd name="connsiteX6" fmla="*/ 0 w 846319"/>
                <a:gd name="connsiteY6" fmla="*/ 46582 h 631929"/>
                <a:gd name="connsiteX7" fmla="*/ 54591 w 846319"/>
                <a:gd name="connsiteY7" fmla="*/ 73877 h 631929"/>
                <a:gd name="connsiteX0" fmla="*/ 54591 w 846161"/>
                <a:gd name="connsiteY0" fmla="*/ 73877 h 459510"/>
                <a:gd name="connsiteX1" fmla="*/ 565373 w 846161"/>
                <a:gd name="connsiteY1" fmla="*/ 430973 h 459510"/>
                <a:gd name="connsiteX2" fmla="*/ 846161 w 846161"/>
                <a:gd name="connsiteY2" fmla="*/ 401424 h 459510"/>
                <a:gd name="connsiteX3" fmla="*/ 562762 w 846161"/>
                <a:gd name="connsiteY3" fmla="*/ 114939 h 459510"/>
                <a:gd name="connsiteX4" fmla="*/ 259307 w 846161"/>
                <a:gd name="connsiteY4" fmla="*/ 5639 h 459510"/>
                <a:gd name="connsiteX5" fmla="*/ 0 w 846161"/>
                <a:gd name="connsiteY5" fmla="*/ 46582 h 459510"/>
                <a:gd name="connsiteX6" fmla="*/ 54591 w 846161"/>
                <a:gd name="connsiteY6" fmla="*/ 73877 h 45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161" h="459510">
                  <a:moveTo>
                    <a:pt x="54591" y="73877"/>
                  </a:moveTo>
                  <a:cubicBezTo>
                    <a:pt x="317310" y="171686"/>
                    <a:pt x="433445" y="376382"/>
                    <a:pt x="565373" y="430973"/>
                  </a:cubicBezTo>
                  <a:cubicBezTo>
                    <a:pt x="697301" y="485564"/>
                    <a:pt x="846596" y="454096"/>
                    <a:pt x="846161" y="401424"/>
                  </a:cubicBezTo>
                  <a:cubicBezTo>
                    <a:pt x="845726" y="348752"/>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orme libre 29"/>
          <p:cNvSpPr/>
          <p:nvPr/>
        </p:nvSpPr>
        <p:spPr>
          <a:xfrm>
            <a:off x="5436239" y="4375719"/>
            <a:ext cx="1489349" cy="1595581"/>
          </a:xfrm>
          <a:custGeom>
            <a:avLst/>
            <a:gdLst>
              <a:gd name="connsiteX0" fmla="*/ 1480329 w 1774475"/>
              <a:gd name="connsiteY0" fmla="*/ 512604 h 1705365"/>
              <a:gd name="connsiteX1" fmla="*/ 1217936 w 1774475"/>
              <a:gd name="connsiteY1" fmla="*/ 130941 h 1705365"/>
              <a:gd name="connsiteX2" fmla="*/ 629539 w 1774475"/>
              <a:gd name="connsiteY2" fmla="*/ 3720 h 1705365"/>
              <a:gd name="connsiteX3" fmla="*/ 239925 w 1774475"/>
              <a:gd name="connsiteY3" fmla="*/ 250211 h 1705365"/>
              <a:gd name="connsiteX4" fmla="*/ 25240 w 1774475"/>
              <a:gd name="connsiteY4" fmla="*/ 679581 h 1705365"/>
              <a:gd name="connsiteX5" fmla="*/ 80899 w 1774475"/>
              <a:gd name="connsiteY5" fmla="*/ 1307734 h 1705365"/>
              <a:gd name="connsiteX6" fmla="*/ 709052 w 1774475"/>
              <a:gd name="connsiteY6" fmla="*/ 1705299 h 1705365"/>
              <a:gd name="connsiteX7" fmla="*/ 1742722 w 1774475"/>
              <a:gd name="connsiteY7" fmla="*/ 1331588 h 1705365"/>
              <a:gd name="connsiteX8" fmla="*/ 1480329 w 1774475"/>
              <a:gd name="connsiteY8" fmla="*/ 512604 h 1705365"/>
              <a:gd name="connsiteX0" fmla="*/ 1458651 w 1752797"/>
              <a:gd name="connsiteY0" fmla="*/ 512604 h 1705365"/>
              <a:gd name="connsiteX1" fmla="*/ 1196258 w 1752797"/>
              <a:gd name="connsiteY1" fmla="*/ 130941 h 1705365"/>
              <a:gd name="connsiteX2" fmla="*/ 607861 w 1752797"/>
              <a:gd name="connsiteY2" fmla="*/ 3720 h 1705365"/>
              <a:gd name="connsiteX3" fmla="*/ 218247 w 1752797"/>
              <a:gd name="connsiteY3" fmla="*/ 250211 h 1705365"/>
              <a:gd name="connsiteX4" fmla="*/ 3562 w 1752797"/>
              <a:gd name="connsiteY4" fmla="*/ 679581 h 1705365"/>
              <a:gd name="connsiteX5" fmla="*/ 130783 w 1752797"/>
              <a:gd name="connsiteY5" fmla="*/ 1323636 h 1705365"/>
              <a:gd name="connsiteX6" fmla="*/ 687374 w 1752797"/>
              <a:gd name="connsiteY6" fmla="*/ 1705299 h 1705365"/>
              <a:gd name="connsiteX7" fmla="*/ 1721044 w 1752797"/>
              <a:gd name="connsiteY7" fmla="*/ 1331588 h 1705365"/>
              <a:gd name="connsiteX8" fmla="*/ 1458651 w 1752797"/>
              <a:gd name="connsiteY8" fmla="*/ 512604 h 1705365"/>
              <a:gd name="connsiteX0" fmla="*/ 1460339 w 1747184"/>
              <a:gd name="connsiteY0" fmla="*/ 512604 h 1641780"/>
              <a:gd name="connsiteX1" fmla="*/ 1197946 w 1747184"/>
              <a:gd name="connsiteY1" fmla="*/ 130941 h 1641780"/>
              <a:gd name="connsiteX2" fmla="*/ 609549 w 1747184"/>
              <a:gd name="connsiteY2" fmla="*/ 3720 h 1641780"/>
              <a:gd name="connsiteX3" fmla="*/ 219935 w 1747184"/>
              <a:gd name="connsiteY3" fmla="*/ 250211 h 1641780"/>
              <a:gd name="connsiteX4" fmla="*/ 5250 w 1747184"/>
              <a:gd name="connsiteY4" fmla="*/ 679581 h 1641780"/>
              <a:gd name="connsiteX5" fmla="*/ 132471 w 1747184"/>
              <a:gd name="connsiteY5" fmla="*/ 1323636 h 1641780"/>
              <a:gd name="connsiteX6" fmla="*/ 808331 w 1747184"/>
              <a:gd name="connsiteY6" fmla="*/ 1641689 h 1641780"/>
              <a:gd name="connsiteX7" fmla="*/ 1722732 w 1747184"/>
              <a:gd name="connsiteY7" fmla="*/ 1331588 h 1641780"/>
              <a:gd name="connsiteX8" fmla="*/ 1460339 w 1747184"/>
              <a:gd name="connsiteY8" fmla="*/ 512604 h 1641780"/>
              <a:gd name="connsiteX0" fmla="*/ 1460339 w 1738949"/>
              <a:gd name="connsiteY0" fmla="*/ 512604 h 1644010"/>
              <a:gd name="connsiteX1" fmla="*/ 1197946 w 1738949"/>
              <a:gd name="connsiteY1" fmla="*/ 130941 h 1644010"/>
              <a:gd name="connsiteX2" fmla="*/ 609549 w 1738949"/>
              <a:gd name="connsiteY2" fmla="*/ 3720 h 1644010"/>
              <a:gd name="connsiteX3" fmla="*/ 219935 w 1738949"/>
              <a:gd name="connsiteY3" fmla="*/ 250211 h 1644010"/>
              <a:gd name="connsiteX4" fmla="*/ 5250 w 1738949"/>
              <a:gd name="connsiteY4" fmla="*/ 679581 h 1644010"/>
              <a:gd name="connsiteX5" fmla="*/ 132471 w 1738949"/>
              <a:gd name="connsiteY5" fmla="*/ 1323636 h 1644010"/>
              <a:gd name="connsiteX6" fmla="*/ 808331 w 1738949"/>
              <a:gd name="connsiteY6" fmla="*/ 1641689 h 1644010"/>
              <a:gd name="connsiteX7" fmla="*/ 1611413 w 1738949"/>
              <a:gd name="connsiteY7" fmla="*/ 1387247 h 1644010"/>
              <a:gd name="connsiteX8" fmla="*/ 1722732 w 1738949"/>
              <a:gd name="connsiteY8" fmla="*/ 1331588 h 1644010"/>
              <a:gd name="connsiteX9" fmla="*/ 1460339 w 1738949"/>
              <a:gd name="connsiteY9" fmla="*/ 512604 h 1644010"/>
              <a:gd name="connsiteX0" fmla="*/ 1460339 w 1728011"/>
              <a:gd name="connsiteY0" fmla="*/ 512604 h 1644010"/>
              <a:gd name="connsiteX1" fmla="*/ 1197946 w 1728011"/>
              <a:gd name="connsiteY1" fmla="*/ 130941 h 1644010"/>
              <a:gd name="connsiteX2" fmla="*/ 609549 w 1728011"/>
              <a:gd name="connsiteY2" fmla="*/ 3720 h 1644010"/>
              <a:gd name="connsiteX3" fmla="*/ 219935 w 1728011"/>
              <a:gd name="connsiteY3" fmla="*/ 250211 h 1644010"/>
              <a:gd name="connsiteX4" fmla="*/ 5250 w 1728011"/>
              <a:gd name="connsiteY4" fmla="*/ 679581 h 1644010"/>
              <a:gd name="connsiteX5" fmla="*/ 132471 w 1728011"/>
              <a:gd name="connsiteY5" fmla="*/ 1323636 h 1644010"/>
              <a:gd name="connsiteX6" fmla="*/ 808331 w 1728011"/>
              <a:gd name="connsiteY6" fmla="*/ 1641689 h 1644010"/>
              <a:gd name="connsiteX7" fmla="*/ 1611413 w 1728011"/>
              <a:gd name="connsiteY7" fmla="*/ 1387247 h 1644010"/>
              <a:gd name="connsiteX8" fmla="*/ 1706829 w 1728011"/>
              <a:gd name="connsiteY8" fmla="*/ 1116903 h 1644010"/>
              <a:gd name="connsiteX9" fmla="*/ 1460339 w 1728011"/>
              <a:gd name="connsiteY9" fmla="*/ 512604 h 1644010"/>
              <a:gd name="connsiteX0" fmla="*/ 1460339 w 1745359"/>
              <a:gd name="connsiteY0" fmla="*/ 512604 h 1644010"/>
              <a:gd name="connsiteX1" fmla="*/ 1197946 w 1745359"/>
              <a:gd name="connsiteY1" fmla="*/ 130941 h 1644010"/>
              <a:gd name="connsiteX2" fmla="*/ 609549 w 1745359"/>
              <a:gd name="connsiteY2" fmla="*/ 3720 h 1644010"/>
              <a:gd name="connsiteX3" fmla="*/ 219935 w 1745359"/>
              <a:gd name="connsiteY3" fmla="*/ 250211 h 1644010"/>
              <a:gd name="connsiteX4" fmla="*/ 5250 w 1745359"/>
              <a:gd name="connsiteY4" fmla="*/ 679581 h 1644010"/>
              <a:gd name="connsiteX5" fmla="*/ 132471 w 1745359"/>
              <a:gd name="connsiteY5" fmla="*/ 1323636 h 1644010"/>
              <a:gd name="connsiteX6" fmla="*/ 808331 w 1745359"/>
              <a:gd name="connsiteY6" fmla="*/ 1641689 h 1644010"/>
              <a:gd name="connsiteX7" fmla="*/ 1611413 w 1745359"/>
              <a:gd name="connsiteY7" fmla="*/ 1387247 h 1644010"/>
              <a:gd name="connsiteX8" fmla="*/ 1706829 w 1745359"/>
              <a:gd name="connsiteY8" fmla="*/ 1116903 h 1644010"/>
              <a:gd name="connsiteX9" fmla="*/ 1460339 w 1745359"/>
              <a:gd name="connsiteY9" fmla="*/ 512604 h 1644010"/>
              <a:gd name="connsiteX0" fmla="*/ 1460339 w 1745359"/>
              <a:gd name="connsiteY0" fmla="*/ 515470 h 1646876"/>
              <a:gd name="connsiteX1" fmla="*/ 1102530 w 1745359"/>
              <a:gd name="connsiteY1" fmla="*/ 109953 h 1646876"/>
              <a:gd name="connsiteX2" fmla="*/ 609549 w 1745359"/>
              <a:gd name="connsiteY2" fmla="*/ 6586 h 1646876"/>
              <a:gd name="connsiteX3" fmla="*/ 219935 w 1745359"/>
              <a:gd name="connsiteY3" fmla="*/ 253077 h 1646876"/>
              <a:gd name="connsiteX4" fmla="*/ 5250 w 1745359"/>
              <a:gd name="connsiteY4" fmla="*/ 682447 h 1646876"/>
              <a:gd name="connsiteX5" fmla="*/ 132471 w 1745359"/>
              <a:gd name="connsiteY5" fmla="*/ 1326502 h 1646876"/>
              <a:gd name="connsiteX6" fmla="*/ 808331 w 1745359"/>
              <a:gd name="connsiteY6" fmla="*/ 1644555 h 1646876"/>
              <a:gd name="connsiteX7" fmla="*/ 1611413 w 1745359"/>
              <a:gd name="connsiteY7" fmla="*/ 1390113 h 1646876"/>
              <a:gd name="connsiteX8" fmla="*/ 1706829 w 1745359"/>
              <a:gd name="connsiteY8" fmla="*/ 1119769 h 1646876"/>
              <a:gd name="connsiteX9" fmla="*/ 1460339 w 1745359"/>
              <a:gd name="connsiteY9" fmla="*/ 515470 h 1646876"/>
              <a:gd name="connsiteX0" fmla="*/ 1460339 w 1733307"/>
              <a:gd name="connsiteY0" fmla="*/ 515470 h 1648605"/>
              <a:gd name="connsiteX1" fmla="*/ 1102530 w 1733307"/>
              <a:gd name="connsiteY1" fmla="*/ 109953 h 1648605"/>
              <a:gd name="connsiteX2" fmla="*/ 609549 w 1733307"/>
              <a:gd name="connsiteY2" fmla="*/ 6586 h 1648605"/>
              <a:gd name="connsiteX3" fmla="*/ 219935 w 1733307"/>
              <a:gd name="connsiteY3" fmla="*/ 253077 h 1648605"/>
              <a:gd name="connsiteX4" fmla="*/ 5250 w 1733307"/>
              <a:gd name="connsiteY4" fmla="*/ 682447 h 1648605"/>
              <a:gd name="connsiteX5" fmla="*/ 132471 w 1733307"/>
              <a:gd name="connsiteY5" fmla="*/ 1326502 h 1648605"/>
              <a:gd name="connsiteX6" fmla="*/ 808331 w 1733307"/>
              <a:gd name="connsiteY6" fmla="*/ 1644555 h 1648605"/>
              <a:gd name="connsiteX7" fmla="*/ 1706829 w 1733307"/>
              <a:gd name="connsiteY7" fmla="*/ 1119769 h 1648605"/>
              <a:gd name="connsiteX8" fmla="*/ 1460339 w 1733307"/>
              <a:gd name="connsiteY8" fmla="*/ 515470 h 1648605"/>
              <a:gd name="connsiteX0" fmla="*/ 1460339 w 1466307"/>
              <a:gd name="connsiteY0" fmla="*/ 515470 h 1648605"/>
              <a:gd name="connsiteX1" fmla="*/ 1102530 w 1466307"/>
              <a:gd name="connsiteY1" fmla="*/ 109953 h 1648605"/>
              <a:gd name="connsiteX2" fmla="*/ 609549 w 1466307"/>
              <a:gd name="connsiteY2" fmla="*/ 6586 h 1648605"/>
              <a:gd name="connsiteX3" fmla="*/ 219935 w 1466307"/>
              <a:gd name="connsiteY3" fmla="*/ 253077 h 1648605"/>
              <a:gd name="connsiteX4" fmla="*/ 5250 w 1466307"/>
              <a:gd name="connsiteY4" fmla="*/ 682447 h 1648605"/>
              <a:gd name="connsiteX5" fmla="*/ 132471 w 1466307"/>
              <a:gd name="connsiteY5" fmla="*/ 1326502 h 1648605"/>
              <a:gd name="connsiteX6" fmla="*/ 808331 w 1466307"/>
              <a:gd name="connsiteY6" fmla="*/ 1644555 h 1648605"/>
              <a:gd name="connsiteX7" fmla="*/ 1460339 w 1466307"/>
              <a:gd name="connsiteY7" fmla="*/ 515470 h 1648605"/>
              <a:gd name="connsiteX0" fmla="*/ 1460339 w 1517969"/>
              <a:gd name="connsiteY0" fmla="*/ 515470 h 1657243"/>
              <a:gd name="connsiteX1" fmla="*/ 1102530 w 1517969"/>
              <a:gd name="connsiteY1" fmla="*/ 109953 h 1657243"/>
              <a:gd name="connsiteX2" fmla="*/ 609549 w 1517969"/>
              <a:gd name="connsiteY2" fmla="*/ 6586 h 1657243"/>
              <a:gd name="connsiteX3" fmla="*/ 219935 w 1517969"/>
              <a:gd name="connsiteY3" fmla="*/ 253077 h 1657243"/>
              <a:gd name="connsiteX4" fmla="*/ 5250 w 1517969"/>
              <a:gd name="connsiteY4" fmla="*/ 682447 h 1657243"/>
              <a:gd name="connsiteX5" fmla="*/ 132471 w 1517969"/>
              <a:gd name="connsiteY5" fmla="*/ 1326502 h 1657243"/>
              <a:gd name="connsiteX6" fmla="*/ 808331 w 1517969"/>
              <a:gd name="connsiteY6" fmla="*/ 1644555 h 1657243"/>
              <a:gd name="connsiteX7" fmla="*/ 1449734 w 1517969"/>
              <a:gd name="connsiteY7" fmla="*/ 1104037 h 1657243"/>
              <a:gd name="connsiteX8" fmla="*/ 1460339 w 1517969"/>
              <a:gd name="connsiteY8" fmla="*/ 515470 h 1657243"/>
              <a:gd name="connsiteX0" fmla="*/ 1460339 w 1539278"/>
              <a:gd name="connsiteY0" fmla="*/ 515470 h 1657243"/>
              <a:gd name="connsiteX1" fmla="*/ 1102530 w 1539278"/>
              <a:gd name="connsiteY1" fmla="*/ 109953 h 1657243"/>
              <a:gd name="connsiteX2" fmla="*/ 609549 w 1539278"/>
              <a:gd name="connsiteY2" fmla="*/ 6586 h 1657243"/>
              <a:gd name="connsiteX3" fmla="*/ 219935 w 1539278"/>
              <a:gd name="connsiteY3" fmla="*/ 253077 h 1657243"/>
              <a:gd name="connsiteX4" fmla="*/ 5250 w 1539278"/>
              <a:gd name="connsiteY4" fmla="*/ 682447 h 1657243"/>
              <a:gd name="connsiteX5" fmla="*/ 132471 w 1539278"/>
              <a:gd name="connsiteY5" fmla="*/ 1326502 h 1657243"/>
              <a:gd name="connsiteX6" fmla="*/ 808331 w 1539278"/>
              <a:gd name="connsiteY6" fmla="*/ 1644555 h 1657243"/>
              <a:gd name="connsiteX7" fmla="*/ 1481539 w 1539278"/>
              <a:gd name="connsiteY7" fmla="*/ 992719 h 1657243"/>
              <a:gd name="connsiteX8" fmla="*/ 1460339 w 1539278"/>
              <a:gd name="connsiteY8" fmla="*/ 515470 h 1657243"/>
              <a:gd name="connsiteX0" fmla="*/ 1460197 w 1539136"/>
              <a:gd name="connsiteY0" fmla="*/ 515470 h 1611569"/>
              <a:gd name="connsiteX1" fmla="*/ 1102388 w 1539136"/>
              <a:gd name="connsiteY1" fmla="*/ 109953 h 1611569"/>
              <a:gd name="connsiteX2" fmla="*/ 609407 w 1539136"/>
              <a:gd name="connsiteY2" fmla="*/ 6586 h 1611569"/>
              <a:gd name="connsiteX3" fmla="*/ 219793 w 1539136"/>
              <a:gd name="connsiteY3" fmla="*/ 253077 h 1611569"/>
              <a:gd name="connsiteX4" fmla="*/ 5108 w 1539136"/>
              <a:gd name="connsiteY4" fmla="*/ 682447 h 1611569"/>
              <a:gd name="connsiteX5" fmla="*/ 132329 w 1539136"/>
              <a:gd name="connsiteY5" fmla="*/ 1326502 h 1611569"/>
              <a:gd name="connsiteX6" fmla="*/ 800237 w 1539136"/>
              <a:gd name="connsiteY6" fmla="*/ 1596847 h 1611569"/>
              <a:gd name="connsiteX7" fmla="*/ 1481397 w 1539136"/>
              <a:gd name="connsiteY7" fmla="*/ 992719 h 1611569"/>
              <a:gd name="connsiteX8" fmla="*/ 1460197 w 1539136"/>
              <a:gd name="connsiteY8" fmla="*/ 515470 h 1611569"/>
              <a:gd name="connsiteX0" fmla="*/ 1460197 w 1539136"/>
              <a:gd name="connsiteY0" fmla="*/ 515470 h 1596888"/>
              <a:gd name="connsiteX1" fmla="*/ 1102388 w 1539136"/>
              <a:gd name="connsiteY1" fmla="*/ 109953 h 1596888"/>
              <a:gd name="connsiteX2" fmla="*/ 609407 w 1539136"/>
              <a:gd name="connsiteY2" fmla="*/ 6586 h 1596888"/>
              <a:gd name="connsiteX3" fmla="*/ 219793 w 1539136"/>
              <a:gd name="connsiteY3" fmla="*/ 253077 h 1596888"/>
              <a:gd name="connsiteX4" fmla="*/ 5108 w 1539136"/>
              <a:gd name="connsiteY4" fmla="*/ 682447 h 1596888"/>
              <a:gd name="connsiteX5" fmla="*/ 132329 w 1539136"/>
              <a:gd name="connsiteY5" fmla="*/ 1326502 h 1596888"/>
              <a:gd name="connsiteX6" fmla="*/ 800237 w 1539136"/>
              <a:gd name="connsiteY6" fmla="*/ 1596847 h 1596888"/>
              <a:gd name="connsiteX7" fmla="*/ 1250808 w 1539136"/>
              <a:gd name="connsiteY7" fmla="*/ 1342576 h 1596888"/>
              <a:gd name="connsiteX8" fmla="*/ 1481397 w 1539136"/>
              <a:gd name="connsiteY8" fmla="*/ 992719 h 1596888"/>
              <a:gd name="connsiteX9" fmla="*/ 1460197 w 1539136"/>
              <a:gd name="connsiteY9" fmla="*/ 515470 h 1596888"/>
              <a:gd name="connsiteX0" fmla="*/ 1404538 w 1524732"/>
              <a:gd name="connsiteY0" fmla="*/ 402845 h 1595581"/>
              <a:gd name="connsiteX1" fmla="*/ 1102388 w 1524732"/>
              <a:gd name="connsiteY1" fmla="*/ 108646 h 1595581"/>
              <a:gd name="connsiteX2" fmla="*/ 609407 w 1524732"/>
              <a:gd name="connsiteY2" fmla="*/ 5279 h 1595581"/>
              <a:gd name="connsiteX3" fmla="*/ 219793 w 1524732"/>
              <a:gd name="connsiteY3" fmla="*/ 251770 h 1595581"/>
              <a:gd name="connsiteX4" fmla="*/ 5108 w 1524732"/>
              <a:gd name="connsiteY4" fmla="*/ 681140 h 1595581"/>
              <a:gd name="connsiteX5" fmla="*/ 132329 w 1524732"/>
              <a:gd name="connsiteY5" fmla="*/ 1325195 h 1595581"/>
              <a:gd name="connsiteX6" fmla="*/ 800237 w 1524732"/>
              <a:gd name="connsiteY6" fmla="*/ 1595540 h 1595581"/>
              <a:gd name="connsiteX7" fmla="*/ 1250808 w 1524732"/>
              <a:gd name="connsiteY7" fmla="*/ 1341269 h 1595581"/>
              <a:gd name="connsiteX8" fmla="*/ 1481397 w 1524732"/>
              <a:gd name="connsiteY8" fmla="*/ 991412 h 1595581"/>
              <a:gd name="connsiteX9" fmla="*/ 1404538 w 1524732"/>
              <a:gd name="connsiteY9" fmla="*/ 402845 h 1595581"/>
              <a:gd name="connsiteX0" fmla="*/ 1404538 w 1499070"/>
              <a:gd name="connsiteY0" fmla="*/ 402845 h 1595581"/>
              <a:gd name="connsiteX1" fmla="*/ 1102388 w 1499070"/>
              <a:gd name="connsiteY1" fmla="*/ 108646 h 1595581"/>
              <a:gd name="connsiteX2" fmla="*/ 609407 w 1499070"/>
              <a:gd name="connsiteY2" fmla="*/ 5279 h 1595581"/>
              <a:gd name="connsiteX3" fmla="*/ 219793 w 1499070"/>
              <a:gd name="connsiteY3" fmla="*/ 251770 h 1595581"/>
              <a:gd name="connsiteX4" fmla="*/ 5108 w 1499070"/>
              <a:gd name="connsiteY4" fmla="*/ 681140 h 1595581"/>
              <a:gd name="connsiteX5" fmla="*/ 132329 w 1499070"/>
              <a:gd name="connsiteY5" fmla="*/ 1325195 h 1595581"/>
              <a:gd name="connsiteX6" fmla="*/ 800237 w 1499070"/>
              <a:gd name="connsiteY6" fmla="*/ 1595540 h 1595581"/>
              <a:gd name="connsiteX7" fmla="*/ 1250808 w 1499070"/>
              <a:gd name="connsiteY7" fmla="*/ 1341269 h 1595581"/>
              <a:gd name="connsiteX8" fmla="*/ 1449592 w 1499070"/>
              <a:gd name="connsiteY8" fmla="*/ 856240 h 1595581"/>
              <a:gd name="connsiteX9" fmla="*/ 1404538 w 1499070"/>
              <a:gd name="connsiteY9" fmla="*/ 402845 h 1595581"/>
              <a:gd name="connsiteX0" fmla="*/ 1404538 w 1531369"/>
              <a:gd name="connsiteY0" fmla="*/ 402845 h 1595581"/>
              <a:gd name="connsiteX1" fmla="*/ 1102388 w 1531369"/>
              <a:gd name="connsiteY1" fmla="*/ 108646 h 1595581"/>
              <a:gd name="connsiteX2" fmla="*/ 609407 w 1531369"/>
              <a:gd name="connsiteY2" fmla="*/ 5279 h 1595581"/>
              <a:gd name="connsiteX3" fmla="*/ 219793 w 1531369"/>
              <a:gd name="connsiteY3" fmla="*/ 251770 h 1595581"/>
              <a:gd name="connsiteX4" fmla="*/ 5108 w 1531369"/>
              <a:gd name="connsiteY4" fmla="*/ 681140 h 1595581"/>
              <a:gd name="connsiteX5" fmla="*/ 132329 w 1531369"/>
              <a:gd name="connsiteY5" fmla="*/ 1325195 h 1595581"/>
              <a:gd name="connsiteX6" fmla="*/ 800237 w 1531369"/>
              <a:gd name="connsiteY6" fmla="*/ 1595540 h 1595581"/>
              <a:gd name="connsiteX7" fmla="*/ 1250808 w 1531369"/>
              <a:gd name="connsiteY7" fmla="*/ 1341269 h 1595581"/>
              <a:gd name="connsiteX8" fmla="*/ 1489349 w 1531369"/>
              <a:gd name="connsiteY8" fmla="*/ 880093 h 1595581"/>
              <a:gd name="connsiteX9" fmla="*/ 1404538 w 1531369"/>
              <a:gd name="connsiteY9" fmla="*/ 402845 h 1595581"/>
              <a:gd name="connsiteX0" fmla="*/ 1404538 w 1489349"/>
              <a:gd name="connsiteY0" fmla="*/ 402845 h 1595581"/>
              <a:gd name="connsiteX1" fmla="*/ 1102388 w 1489349"/>
              <a:gd name="connsiteY1" fmla="*/ 108646 h 1595581"/>
              <a:gd name="connsiteX2" fmla="*/ 609407 w 1489349"/>
              <a:gd name="connsiteY2" fmla="*/ 5279 h 1595581"/>
              <a:gd name="connsiteX3" fmla="*/ 219793 w 1489349"/>
              <a:gd name="connsiteY3" fmla="*/ 251770 h 1595581"/>
              <a:gd name="connsiteX4" fmla="*/ 5108 w 1489349"/>
              <a:gd name="connsiteY4" fmla="*/ 681140 h 1595581"/>
              <a:gd name="connsiteX5" fmla="*/ 132329 w 1489349"/>
              <a:gd name="connsiteY5" fmla="*/ 1325195 h 1595581"/>
              <a:gd name="connsiteX6" fmla="*/ 800237 w 1489349"/>
              <a:gd name="connsiteY6" fmla="*/ 1595540 h 1595581"/>
              <a:gd name="connsiteX7" fmla="*/ 1250808 w 1489349"/>
              <a:gd name="connsiteY7" fmla="*/ 1341269 h 1595581"/>
              <a:gd name="connsiteX8" fmla="*/ 1489349 w 1489349"/>
              <a:gd name="connsiteY8" fmla="*/ 880093 h 1595581"/>
              <a:gd name="connsiteX9" fmla="*/ 1404538 w 1489349"/>
              <a:gd name="connsiteY9" fmla="*/ 402845 h 15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9349" h="1595581">
                <a:moveTo>
                  <a:pt x="1404538" y="402845"/>
                </a:moveTo>
                <a:cubicBezTo>
                  <a:pt x="1340044" y="274270"/>
                  <a:pt x="1234910" y="174907"/>
                  <a:pt x="1102388" y="108646"/>
                </a:cubicBezTo>
                <a:cubicBezTo>
                  <a:pt x="969866" y="42385"/>
                  <a:pt x="756506" y="-18575"/>
                  <a:pt x="609407" y="5279"/>
                </a:cubicBezTo>
                <a:cubicBezTo>
                  <a:pt x="462308" y="29133"/>
                  <a:pt x="320509" y="139126"/>
                  <a:pt x="219793" y="251770"/>
                </a:cubicBezTo>
                <a:cubicBezTo>
                  <a:pt x="119076" y="364413"/>
                  <a:pt x="19685" y="502236"/>
                  <a:pt x="5108" y="681140"/>
                </a:cubicBezTo>
                <a:cubicBezTo>
                  <a:pt x="-9469" y="860044"/>
                  <a:pt x="-192" y="1172795"/>
                  <a:pt x="132329" y="1325195"/>
                </a:cubicBezTo>
                <a:cubicBezTo>
                  <a:pt x="264850" y="1477595"/>
                  <a:pt x="620450" y="1598162"/>
                  <a:pt x="800237" y="1595540"/>
                </a:cubicBezTo>
                <a:cubicBezTo>
                  <a:pt x="980024" y="1592918"/>
                  <a:pt x="1137281" y="1441957"/>
                  <a:pt x="1250808" y="1341269"/>
                </a:cubicBezTo>
                <a:cubicBezTo>
                  <a:pt x="1364335" y="1240581"/>
                  <a:pt x="1447825" y="1012643"/>
                  <a:pt x="1489349" y="880093"/>
                </a:cubicBezTo>
                <a:lnTo>
                  <a:pt x="1404538" y="402845"/>
                </a:lnTo>
                <a:close/>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eur droit avec flèche 15"/>
          <p:cNvCxnSpPr/>
          <p:nvPr/>
        </p:nvCxnSpPr>
        <p:spPr>
          <a:xfrm rot="21311595" flipV="1">
            <a:off x="5618418" y="5686865"/>
            <a:ext cx="236831" cy="63899"/>
          </a:xfrm>
          <a:prstGeom prst="straightConnector1">
            <a:avLst/>
          </a:prstGeom>
          <a:no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18500760">
            <a:off x="5733429" y="4633779"/>
            <a:ext cx="0" cy="228829"/>
          </a:xfrm>
          <a:prstGeom prst="straightConnector1">
            <a:avLst/>
          </a:prstGeom>
          <a:no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2300760">
            <a:off x="6518650" y="4489122"/>
            <a:ext cx="0" cy="255317"/>
          </a:xfrm>
          <a:prstGeom prst="straightConnector1">
            <a:avLst/>
          </a:prstGeom>
          <a:no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flipV="1">
            <a:off x="6599719" y="5431962"/>
            <a:ext cx="216023" cy="186646"/>
          </a:xfrm>
          <a:prstGeom prst="straightConnector1">
            <a:avLst/>
          </a:prstGeom>
          <a:no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4057065" y="4819178"/>
            <a:ext cx="195468" cy="213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6320748" y="4797152"/>
            <a:ext cx="195468" cy="213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rme libre 11"/>
          <p:cNvSpPr/>
          <p:nvPr/>
        </p:nvSpPr>
        <p:spPr>
          <a:xfrm>
            <a:off x="6732240" y="4149080"/>
            <a:ext cx="177421" cy="791570"/>
          </a:xfrm>
          <a:custGeom>
            <a:avLst/>
            <a:gdLst>
              <a:gd name="connsiteX0" fmla="*/ 177421 w 177421"/>
              <a:gd name="connsiteY0" fmla="*/ 791570 h 791570"/>
              <a:gd name="connsiteX1" fmla="*/ 0 w 177421"/>
              <a:gd name="connsiteY1" fmla="*/ 0 h 791570"/>
            </a:gdLst>
            <a:ahLst/>
            <a:cxnLst>
              <a:cxn ang="0">
                <a:pos x="connsiteX0" y="connsiteY0"/>
              </a:cxn>
              <a:cxn ang="0">
                <a:pos x="connsiteX1" y="connsiteY1"/>
              </a:cxn>
            </a:cxnLst>
            <a:rect l="l" t="t" r="r" b="b"/>
            <a:pathLst>
              <a:path w="177421" h="791570">
                <a:moveTo>
                  <a:pt x="177421" y="791570"/>
                </a:moveTo>
                <a:lnTo>
                  <a:pt x="0" y="0"/>
                </a:lnTo>
              </a:path>
            </a:pathLst>
          </a:custGeom>
          <a:noFill/>
          <a:ln>
            <a:solidFill>
              <a:srgbClr val="FF000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orme libre 35"/>
          <p:cNvSpPr/>
          <p:nvPr/>
        </p:nvSpPr>
        <p:spPr>
          <a:xfrm rot="10800000">
            <a:off x="6911936" y="4941685"/>
            <a:ext cx="177421" cy="791570"/>
          </a:xfrm>
          <a:custGeom>
            <a:avLst/>
            <a:gdLst>
              <a:gd name="connsiteX0" fmla="*/ 177421 w 177421"/>
              <a:gd name="connsiteY0" fmla="*/ 791570 h 791570"/>
              <a:gd name="connsiteX1" fmla="*/ 0 w 177421"/>
              <a:gd name="connsiteY1" fmla="*/ 0 h 791570"/>
            </a:gdLst>
            <a:ahLst/>
            <a:cxnLst>
              <a:cxn ang="0">
                <a:pos x="connsiteX0" y="connsiteY0"/>
              </a:cxn>
              <a:cxn ang="0">
                <a:pos x="connsiteX1" y="connsiteY1"/>
              </a:cxn>
            </a:cxnLst>
            <a:rect l="l" t="t" r="r" b="b"/>
            <a:pathLst>
              <a:path w="177421" h="791570">
                <a:moveTo>
                  <a:pt x="177421" y="791570"/>
                </a:moveTo>
                <a:lnTo>
                  <a:pt x="0" y="0"/>
                </a:lnTo>
              </a:path>
            </a:pathLst>
          </a:custGeom>
          <a:noFill/>
          <a:ln>
            <a:solidFill>
              <a:srgbClr val="FF000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ZoneTexte 34"/>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Tree>
    <p:extLst>
      <p:ext uri="{BB962C8B-B14F-4D97-AF65-F5344CB8AC3E}">
        <p14:creationId xmlns:p14="http://schemas.microsoft.com/office/powerpoint/2010/main" xmlns="" val="3819328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763" y="204271"/>
            <a:ext cx="8784976" cy="6001643"/>
          </a:xfrm>
          <a:prstGeom prst="rect">
            <a:avLst/>
          </a:prstGeom>
          <a:noFill/>
        </p:spPr>
        <p:txBody>
          <a:bodyPr wrap="square" rtlCol="0">
            <a:spAutoFit/>
          </a:bodyPr>
          <a:lstStyle/>
          <a:p>
            <a:pPr algn="ctr"/>
            <a:r>
              <a:rPr lang="en-US" sz="4400" dirty="0" smtClean="0">
                <a:solidFill>
                  <a:schemeClr val="tx2">
                    <a:lumMod val="75000"/>
                  </a:schemeClr>
                </a:solidFill>
              </a:rPr>
              <a:t>Leg COMPRESSION</a:t>
            </a:r>
          </a:p>
          <a:p>
            <a:pPr algn="ctr"/>
            <a:r>
              <a:rPr lang="en-US" sz="3200" dirty="0" smtClean="0">
                <a:solidFill>
                  <a:srgbClr val="FF0000"/>
                </a:solidFill>
              </a:rPr>
              <a:t>Positive clinical effects </a:t>
            </a:r>
            <a:endParaRPr lang="en-US" sz="3200" dirty="0" smtClean="0">
              <a:solidFill>
                <a:schemeClr val="tx2">
                  <a:lumMod val="75000"/>
                </a:schemeClr>
              </a:solidFill>
            </a:endParaRPr>
          </a:p>
          <a:p>
            <a:r>
              <a:rPr lang="en-US" sz="2800" dirty="0" smtClean="0">
                <a:solidFill>
                  <a:srgbClr val="FF0000"/>
                </a:solidFill>
                <a:latin typeface="Arial" pitchFamily="34" charset="0"/>
                <a:cs typeface="Arial" pitchFamily="34" charset="0"/>
              </a:rPr>
              <a:t>By the mean of drainage improvement in :</a:t>
            </a:r>
          </a:p>
          <a:p>
            <a:pPr lvl="2"/>
            <a:r>
              <a:rPr lang="en-US" sz="2800" dirty="0" smtClean="0">
                <a:solidFill>
                  <a:schemeClr val="tx2"/>
                </a:solidFill>
                <a:latin typeface="Arial" pitchFamily="34" charset="0"/>
                <a:cs typeface="Arial" pitchFamily="34" charset="0"/>
              </a:rPr>
              <a:t>Edema </a:t>
            </a:r>
            <a:r>
              <a:rPr lang="en-US" sz="2800" dirty="0">
                <a:solidFill>
                  <a:schemeClr val="tx2"/>
                </a:solidFill>
                <a:latin typeface="Arial" pitchFamily="34" charset="0"/>
                <a:cs typeface="Arial" pitchFamily="34" charset="0"/>
              </a:rPr>
              <a:t>Volume reduction</a:t>
            </a:r>
          </a:p>
          <a:p>
            <a:pPr lvl="2"/>
            <a:r>
              <a:rPr lang="en-US" sz="2800" dirty="0">
                <a:solidFill>
                  <a:schemeClr val="tx2"/>
                </a:solidFill>
                <a:latin typeface="Arial" pitchFamily="34" charset="0"/>
                <a:cs typeface="Arial" pitchFamily="34" charset="0"/>
              </a:rPr>
              <a:t>Ulcer and wounds healing</a:t>
            </a:r>
          </a:p>
          <a:p>
            <a:pPr lvl="2"/>
            <a:r>
              <a:rPr lang="en-US" sz="2800" dirty="0">
                <a:solidFill>
                  <a:schemeClr val="tx2"/>
                </a:solidFill>
                <a:latin typeface="Arial" pitchFamily="34" charset="0"/>
                <a:cs typeface="Arial" pitchFamily="34" charset="0"/>
              </a:rPr>
              <a:t>Pain </a:t>
            </a:r>
            <a:r>
              <a:rPr lang="en-US" sz="2800" dirty="0" smtClean="0">
                <a:solidFill>
                  <a:schemeClr val="tx2"/>
                </a:solidFill>
                <a:latin typeface="Arial" pitchFamily="34" charset="0"/>
                <a:cs typeface="Arial" pitchFamily="34" charset="0"/>
              </a:rPr>
              <a:t>relieve </a:t>
            </a:r>
          </a:p>
          <a:p>
            <a:pPr lvl="2"/>
            <a:r>
              <a:rPr lang="en-US" sz="2800" dirty="0" smtClean="0">
                <a:solidFill>
                  <a:srgbClr val="FF0000"/>
                </a:solidFill>
                <a:latin typeface="Arial" pitchFamily="34" charset="0"/>
                <a:cs typeface="Arial" pitchFamily="34" charset="0"/>
              </a:rPr>
              <a:t>in</a:t>
            </a:r>
            <a:r>
              <a:rPr lang="en-US" sz="2800" dirty="0" smtClean="0">
                <a:solidFill>
                  <a:schemeClr val="tx2"/>
                </a:solidFill>
                <a:latin typeface="Arial" pitchFamily="34" charset="0"/>
                <a:cs typeface="Arial" pitchFamily="34" charset="0"/>
              </a:rPr>
              <a:t> </a:t>
            </a:r>
            <a:endParaRPr lang="en-US" sz="2800" dirty="0">
              <a:solidFill>
                <a:schemeClr val="tx2"/>
              </a:solidFill>
              <a:latin typeface="Arial" pitchFamily="34" charset="0"/>
              <a:cs typeface="Arial" pitchFamily="34" charset="0"/>
            </a:endParaRPr>
          </a:p>
          <a:p>
            <a:r>
              <a:rPr lang="en-US" sz="2800" dirty="0" smtClean="0">
                <a:solidFill>
                  <a:schemeClr val="tx2"/>
                </a:solidFill>
                <a:latin typeface="Arial" pitchFamily="34" charset="0"/>
                <a:cs typeface="Arial" pitchFamily="34" charset="0"/>
              </a:rPr>
              <a:t>	Venous insufficiency</a:t>
            </a:r>
          </a:p>
          <a:p>
            <a:r>
              <a:rPr lang="en-US" sz="2800" dirty="0">
                <a:solidFill>
                  <a:schemeClr val="tx2"/>
                </a:solidFill>
                <a:latin typeface="Arial" pitchFamily="34" charset="0"/>
                <a:cs typeface="Arial" pitchFamily="34" charset="0"/>
              </a:rPr>
              <a:t>	</a:t>
            </a:r>
            <a:r>
              <a:rPr lang="en-US" sz="2800" dirty="0" smtClean="0">
                <a:solidFill>
                  <a:schemeClr val="tx2"/>
                </a:solidFill>
                <a:latin typeface="Arial" pitchFamily="34" charset="0"/>
                <a:cs typeface="Arial" pitchFamily="34" charset="0"/>
              </a:rPr>
              <a:t>Lymphatic insufficiency</a:t>
            </a:r>
          </a:p>
          <a:p>
            <a:r>
              <a:rPr lang="en-US" sz="2800" dirty="0" smtClean="0">
                <a:solidFill>
                  <a:srgbClr val="FF0000"/>
                </a:solidFill>
                <a:latin typeface="Arial" pitchFamily="34" charset="0"/>
                <a:cs typeface="Arial" pitchFamily="34" charset="0"/>
              </a:rPr>
              <a:t>By the mean of stasis reduction in:</a:t>
            </a:r>
          </a:p>
          <a:p>
            <a:r>
              <a:rPr lang="en-US" sz="2800" dirty="0">
                <a:solidFill>
                  <a:srgbClr val="FF0000"/>
                </a:solidFill>
                <a:latin typeface="Arial" pitchFamily="34" charset="0"/>
                <a:cs typeface="Arial" pitchFamily="34" charset="0"/>
              </a:rPr>
              <a:t>	</a:t>
            </a:r>
            <a:r>
              <a:rPr lang="en-US" sz="2800" dirty="0" smtClean="0">
                <a:solidFill>
                  <a:schemeClr val="tx2"/>
                </a:solidFill>
                <a:latin typeface="Arial" pitchFamily="34" charset="0"/>
                <a:cs typeface="Arial" pitchFamily="34" charset="0"/>
              </a:rPr>
              <a:t>Phlebitis treatment and prevention</a:t>
            </a:r>
          </a:p>
          <a:p>
            <a:r>
              <a:rPr lang="en-US" sz="2800" dirty="0">
                <a:solidFill>
                  <a:srgbClr val="FF0000"/>
                </a:solidFill>
                <a:latin typeface="Arial" pitchFamily="34" charset="0"/>
                <a:cs typeface="Arial" pitchFamily="34" charset="0"/>
              </a:rPr>
              <a:t>	</a:t>
            </a:r>
            <a:endParaRPr lang="en-US" sz="2800" dirty="0" smtClean="0">
              <a:solidFill>
                <a:srgbClr val="FF0000"/>
              </a:solidFill>
              <a:latin typeface="Arial" pitchFamily="34" charset="0"/>
              <a:cs typeface="Arial" pitchFamily="34" charset="0"/>
            </a:endParaRPr>
          </a:p>
          <a:p>
            <a:pPr algn="ctr"/>
            <a:endParaRPr lang="en-US" sz="28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30077391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p:cNvSpPr/>
          <p:nvPr/>
        </p:nvSpPr>
        <p:spPr>
          <a:xfrm>
            <a:off x="683568" y="548680"/>
            <a:ext cx="4865413" cy="5400600"/>
          </a:xfrm>
          <a:prstGeom prst="ellipse">
            <a:avLst/>
          </a:prstGeom>
          <a:pattFill prst="sphere">
            <a:fgClr>
              <a:schemeClr val="accent6">
                <a:lumMod val="75000"/>
              </a:schemeClr>
            </a:fgClr>
            <a:bgClr>
              <a:schemeClr val="bg1"/>
            </a:bgClr>
          </a:patt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p:cNvSpPr txBox="1"/>
          <p:nvPr/>
        </p:nvSpPr>
        <p:spPr>
          <a:xfrm>
            <a:off x="3586227" y="2235364"/>
            <a:ext cx="1692188" cy="923330"/>
          </a:xfrm>
          <a:prstGeom prst="rect">
            <a:avLst/>
          </a:prstGeom>
          <a:solidFill>
            <a:schemeClr val="accent6">
              <a:lumMod val="60000"/>
              <a:lumOff val="40000"/>
            </a:schemeClr>
          </a:solidFill>
        </p:spPr>
        <p:txBody>
          <a:bodyPr wrap="square" rtlCol="0">
            <a:spAutoFit/>
          </a:bodyPr>
          <a:lstStyle/>
          <a:p>
            <a:pPr algn="ctr"/>
            <a:r>
              <a:rPr lang="en-US" dirty="0" smtClean="0"/>
              <a:t>Bulk modulus</a:t>
            </a:r>
          </a:p>
          <a:p>
            <a:pPr algn="ctr"/>
            <a:r>
              <a:rPr lang="en-US" b="1" dirty="0" smtClean="0"/>
              <a:t>Pressure transmission</a:t>
            </a:r>
            <a:endParaRPr lang="en-US" b="1" dirty="0"/>
          </a:p>
        </p:txBody>
      </p:sp>
      <p:cxnSp>
        <p:nvCxnSpPr>
          <p:cNvPr id="16" name="Connecteur droit avec flèche 15"/>
          <p:cNvCxnSpPr/>
          <p:nvPr/>
        </p:nvCxnSpPr>
        <p:spPr>
          <a:xfrm flipH="1">
            <a:off x="5548981" y="3326331"/>
            <a:ext cx="2287948" cy="0"/>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796136" y="2843168"/>
            <a:ext cx="2695427" cy="369332"/>
          </a:xfrm>
          <a:prstGeom prst="rect">
            <a:avLst/>
          </a:prstGeom>
          <a:noFill/>
        </p:spPr>
        <p:txBody>
          <a:bodyPr wrap="square" rtlCol="0">
            <a:spAutoFit/>
          </a:bodyPr>
          <a:lstStyle/>
          <a:p>
            <a:r>
              <a:rPr lang="en-US" dirty="0" smtClean="0"/>
              <a:t>External Compression</a:t>
            </a:r>
            <a:endParaRPr lang="en-US" dirty="0"/>
          </a:p>
        </p:txBody>
      </p:sp>
      <p:sp>
        <p:nvSpPr>
          <p:cNvPr id="18" name="Ellipse 17"/>
          <p:cNvSpPr/>
          <p:nvPr/>
        </p:nvSpPr>
        <p:spPr>
          <a:xfrm>
            <a:off x="2708793" y="2809008"/>
            <a:ext cx="810090" cy="103464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oneTexte 18"/>
          <p:cNvSpPr txBox="1"/>
          <p:nvPr/>
        </p:nvSpPr>
        <p:spPr>
          <a:xfrm>
            <a:off x="2814551" y="2920520"/>
            <a:ext cx="704333" cy="769441"/>
          </a:xfrm>
          <a:prstGeom prst="rect">
            <a:avLst/>
          </a:prstGeom>
          <a:noFill/>
        </p:spPr>
        <p:txBody>
          <a:bodyPr wrap="square" rtlCol="0">
            <a:spAutoFit/>
          </a:bodyPr>
          <a:lstStyle/>
          <a:p>
            <a:r>
              <a:rPr lang="en-US" sz="4400" b="1" dirty="0" smtClean="0">
                <a:solidFill>
                  <a:schemeClr val="bg1"/>
                </a:solidFill>
              </a:rPr>
              <a:t>V</a:t>
            </a:r>
            <a:endParaRPr lang="en-US" sz="4400" b="1" dirty="0">
              <a:solidFill>
                <a:schemeClr val="bg1"/>
              </a:solidFill>
            </a:endParaRPr>
          </a:p>
        </p:txBody>
      </p:sp>
      <p:sp>
        <p:nvSpPr>
          <p:cNvPr id="20" name="ZoneTexte 19"/>
          <p:cNvSpPr txBox="1"/>
          <p:nvPr/>
        </p:nvSpPr>
        <p:spPr>
          <a:xfrm>
            <a:off x="3260728" y="4221088"/>
            <a:ext cx="2025225" cy="369332"/>
          </a:xfrm>
          <a:prstGeom prst="rect">
            <a:avLst/>
          </a:prstGeom>
          <a:noFill/>
        </p:spPr>
        <p:txBody>
          <a:bodyPr wrap="square" rtlCol="0">
            <a:spAutoFit/>
          </a:bodyPr>
          <a:lstStyle/>
          <a:p>
            <a:r>
              <a:rPr lang="en-US" b="1" dirty="0" smtClean="0"/>
              <a:t>Tissues</a:t>
            </a:r>
          </a:p>
        </p:txBody>
      </p:sp>
      <p:cxnSp>
        <p:nvCxnSpPr>
          <p:cNvPr id="21" name="Connecteur droit avec flèche 20"/>
          <p:cNvCxnSpPr>
            <a:endCxn id="19" idx="3"/>
          </p:cNvCxnSpPr>
          <p:nvPr/>
        </p:nvCxnSpPr>
        <p:spPr>
          <a:xfrm flipH="1" flipV="1">
            <a:off x="3518884" y="3305241"/>
            <a:ext cx="1940538" cy="21090"/>
          </a:xfrm>
          <a:prstGeom prst="straightConnector1">
            <a:avLst/>
          </a:prstGeom>
          <a:ln w="76200">
            <a:solidFill>
              <a:schemeClr val="tx1"/>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547468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8011" t="14300" r="39915" b="60434"/>
          <a:stretch/>
        </p:blipFill>
        <p:spPr bwMode="auto">
          <a:xfrm>
            <a:off x="2984516" y="4797152"/>
            <a:ext cx="1606692" cy="1470611"/>
          </a:xfrm>
          <a:prstGeom prst="rect">
            <a:avLst/>
          </a:prstGeom>
          <a:solidFill>
            <a:schemeClr val="tx2">
              <a:lumMod val="60000"/>
              <a:lumOff val="40000"/>
            </a:schemeClr>
          </a:solidFill>
          <a:ln>
            <a:noFill/>
          </a:ln>
          <a:extLst/>
        </p:spPr>
      </p:pic>
      <p:pic>
        <p:nvPicPr>
          <p:cNvPr id="6" name="Picture 2" descr="C:\Users\darty\Dropbox\dossiers communs 2 ordinateurs\compression Vasculab\anatomie M Inf\chevill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8850" t="53699" r="43582" b="9504"/>
          <a:stretch/>
        </p:blipFill>
        <p:spPr bwMode="auto">
          <a:xfrm>
            <a:off x="6883985" y="4894522"/>
            <a:ext cx="640343" cy="117539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darty\Dropbox\dossiers communs 2 ordinateurs\compression Vasculab\anatomie M Inf\pied.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266" t="10035" r="8497" b="46154"/>
          <a:stretch/>
        </p:blipFill>
        <p:spPr bwMode="auto">
          <a:xfrm>
            <a:off x="7524328" y="5025235"/>
            <a:ext cx="1461334" cy="101444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darty\Dropbox\dossiers communs 2 ordinateurs\compression Vasculab\anatomie M Inf\genou haut.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81598" t="41969" r="9495" b="42350"/>
          <a:stretch/>
        </p:blipFill>
        <p:spPr bwMode="auto">
          <a:xfrm rot="10800000">
            <a:off x="485401" y="3503044"/>
            <a:ext cx="475038" cy="115009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darty\Dropbox\dossiers communs 2 ordinateurs\compression Vasculab\anatomie M Inf\genou haut.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31890" t="62472" r="34339" b="11233"/>
          <a:stretch/>
        </p:blipFill>
        <p:spPr bwMode="auto">
          <a:xfrm rot="10800000">
            <a:off x="611560" y="4680150"/>
            <a:ext cx="1592020" cy="170461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ZoneTexte 10"/>
          <p:cNvSpPr txBox="1"/>
          <p:nvPr/>
        </p:nvSpPr>
        <p:spPr>
          <a:xfrm>
            <a:off x="0" y="6211669"/>
            <a:ext cx="2558696" cy="646331"/>
          </a:xfrm>
          <a:prstGeom prst="rect">
            <a:avLst/>
          </a:prstGeom>
          <a:noFill/>
        </p:spPr>
        <p:txBody>
          <a:bodyPr wrap="square" rtlCol="0">
            <a:spAutoFit/>
          </a:bodyPr>
          <a:lstStyle/>
          <a:p>
            <a:r>
              <a:rPr lang="fr-FR" dirty="0" err="1" smtClean="0"/>
              <a:t>Circumference</a:t>
            </a:r>
            <a:r>
              <a:rPr lang="fr-FR" dirty="0" smtClean="0"/>
              <a:t> = 38 cm</a:t>
            </a:r>
          </a:p>
          <a:p>
            <a:r>
              <a:rPr lang="fr-FR" dirty="0" err="1" smtClean="0"/>
              <a:t>Diameter</a:t>
            </a:r>
            <a:r>
              <a:rPr lang="fr-FR" dirty="0" smtClean="0"/>
              <a:t> = 12 cm</a:t>
            </a:r>
            <a:endParaRPr lang="fr-FR" dirty="0"/>
          </a:p>
        </p:txBody>
      </p:sp>
      <p:sp>
        <p:nvSpPr>
          <p:cNvPr id="12" name="ZoneTexte 11"/>
          <p:cNvSpPr txBox="1"/>
          <p:nvPr/>
        </p:nvSpPr>
        <p:spPr>
          <a:xfrm>
            <a:off x="2558696" y="6173884"/>
            <a:ext cx="2736304" cy="646331"/>
          </a:xfrm>
          <a:prstGeom prst="rect">
            <a:avLst/>
          </a:prstGeom>
          <a:noFill/>
        </p:spPr>
        <p:txBody>
          <a:bodyPr wrap="square" rtlCol="0">
            <a:spAutoFit/>
          </a:bodyPr>
          <a:lstStyle/>
          <a:p>
            <a:r>
              <a:rPr lang="fr-FR" dirty="0" err="1" smtClean="0"/>
              <a:t>Circumference</a:t>
            </a:r>
            <a:r>
              <a:rPr lang="fr-FR" dirty="0" smtClean="0"/>
              <a:t> = 30 cm</a:t>
            </a:r>
          </a:p>
          <a:p>
            <a:r>
              <a:rPr lang="fr-FR" dirty="0" err="1" smtClean="0"/>
              <a:t>Diameter</a:t>
            </a:r>
            <a:r>
              <a:rPr lang="fr-FR" dirty="0" smtClean="0"/>
              <a:t> = 10 cm</a:t>
            </a:r>
            <a:endParaRPr lang="fr-FR" dirty="0"/>
          </a:p>
        </p:txBody>
      </p:sp>
      <p:pic>
        <p:nvPicPr>
          <p:cNvPr id="13"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0956" t="10163" r="10128" b="74099"/>
          <a:stretch/>
        </p:blipFill>
        <p:spPr bwMode="auto">
          <a:xfrm>
            <a:off x="3537459" y="3394684"/>
            <a:ext cx="500806" cy="1215694"/>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darty\Dropbox\dossiers communs 2 ordinateurs\compression Vasculab\anatomie M Inf\pied.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76293" t="10035" r="10654" b="79021"/>
          <a:stretch/>
        </p:blipFill>
        <p:spPr bwMode="auto">
          <a:xfrm>
            <a:off x="8054053" y="4022124"/>
            <a:ext cx="668741" cy="775028"/>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darty\Dropbox\dossiers communs 2 ordinateurs\compression Vasculab\anatomie M Inf\cheville.jpg"/>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1" t="50000" r="83566" b="29365"/>
          <a:stretch/>
        </p:blipFill>
        <p:spPr bwMode="auto">
          <a:xfrm>
            <a:off x="6833876" y="3689834"/>
            <a:ext cx="740559" cy="1278681"/>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ZoneTexte 15"/>
          <p:cNvSpPr txBox="1"/>
          <p:nvPr/>
        </p:nvSpPr>
        <p:spPr>
          <a:xfrm>
            <a:off x="4952519" y="6061598"/>
            <a:ext cx="2736304" cy="646331"/>
          </a:xfrm>
          <a:prstGeom prst="rect">
            <a:avLst/>
          </a:prstGeom>
          <a:noFill/>
        </p:spPr>
        <p:txBody>
          <a:bodyPr wrap="square" rtlCol="0">
            <a:spAutoFit/>
          </a:bodyPr>
          <a:lstStyle/>
          <a:p>
            <a:r>
              <a:rPr lang="fr-FR" dirty="0" err="1" smtClean="0"/>
              <a:t>Circumference</a:t>
            </a:r>
            <a:r>
              <a:rPr lang="fr-FR" dirty="0" smtClean="0"/>
              <a:t> = 19 cm</a:t>
            </a:r>
          </a:p>
          <a:p>
            <a:r>
              <a:rPr lang="fr-FR" dirty="0" err="1" smtClean="0"/>
              <a:t>Diameter</a:t>
            </a:r>
            <a:r>
              <a:rPr lang="fr-FR" dirty="0" smtClean="0"/>
              <a:t> = 6 cm</a:t>
            </a:r>
            <a:endParaRPr lang="fr-FR" dirty="0"/>
          </a:p>
        </p:txBody>
      </p:sp>
      <p:pic>
        <p:nvPicPr>
          <p:cNvPr id="18" name="Image 15" descr="Description : K=-V\frac{\partial P}{\partial V}"/>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225486" y="4252318"/>
            <a:ext cx="633047" cy="25680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C:\Users\darty\Dropbox\dossiers communs 2 ordinateurs\compression Vasculab\anatomie M Inf\cheville.jp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3891" t="8606" r="85585" b="71133"/>
          <a:stretch/>
        </p:blipFill>
        <p:spPr bwMode="auto">
          <a:xfrm>
            <a:off x="5076056" y="3292259"/>
            <a:ext cx="488226" cy="1504537"/>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C:\Users\darty\Dropbox\dossiers communs 2 ordinateurs\compression Vasculab\anatomie M Inf\cheville.jp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32124" t="13214" r="35767" b="56740"/>
          <a:stretch/>
        </p:blipFill>
        <p:spPr bwMode="auto">
          <a:xfrm>
            <a:off x="4968315" y="4933982"/>
            <a:ext cx="827822" cy="1239902"/>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ZoneTexte 22"/>
          <p:cNvSpPr txBox="1"/>
          <p:nvPr/>
        </p:nvSpPr>
        <p:spPr>
          <a:xfrm>
            <a:off x="611560" y="356182"/>
            <a:ext cx="7776864" cy="2954655"/>
          </a:xfrm>
          <a:prstGeom prst="rect">
            <a:avLst/>
          </a:prstGeom>
          <a:noFill/>
        </p:spPr>
        <p:txBody>
          <a:bodyPr wrap="square" rtlCol="0">
            <a:spAutoFit/>
          </a:bodyPr>
          <a:lstStyle/>
          <a:p>
            <a:r>
              <a:rPr lang="en-US" sz="2400" dirty="0" smtClean="0">
                <a:solidFill>
                  <a:schemeClr val="accent6"/>
                </a:solidFill>
              </a:rPr>
              <a:t>Compressive  Pressure value  transmitted  from surface to  depth depends on </a:t>
            </a:r>
            <a:r>
              <a:rPr lang="en-US" sz="2400" dirty="0" smtClean="0"/>
              <a:t>the </a:t>
            </a:r>
            <a:r>
              <a:rPr lang="en-US" sz="2400" dirty="0"/>
              <a:t>elastic and </a:t>
            </a:r>
            <a:r>
              <a:rPr lang="en-US" sz="2400" dirty="0" smtClean="0"/>
              <a:t>the bulk modulus of the medium :</a:t>
            </a:r>
          </a:p>
          <a:p>
            <a:r>
              <a:rPr lang="en-US" sz="2400" dirty="0">
                <a:solidFill>
                  <a:schemeClr val="accent6"/>
                </a:solidFill>
              </a:rPr>
              <a:t>Leg components are basically  </a:t>
            </a:r>
            <a:r>
              <a:rPr lang="en-US" sz="2400" dirty="0" smtClean="0">
                <a:solidFill>
                  <a:schemeClr val="accent6"/>
                </a:solidFill>
              </a:rPr>
              <a:t>heterogonous</a:t>
            </a:r>
            <a:r>
              <a:rPr lang="en-US" dirty="0" smtClean="0">
                <a:solidFill>
                  <a:schemeClr val="accent6"/>
                </a:solidFill>
              </a:rPr>
              <a:t> </a:t>
            </a:r>
            <a:r>
              <a:rPr lang="en-US" dirty="0"/>
              <a:t>so that  Elastic and Inertia Properties varies according to:</a:t>
            </a:r>
          </a:p>
          <a:p>
            <a:r>
              <a:rPr lang="en-US" b="1" dirty="0"/>
              <a:t>Topography: </a:t>
            </a:r>
            <a:r>
              <a:rPr lang="en-US" dirty="0"/>
              <a:t>from thigh down to foot</a:t>
            </a:r>
          </a:p>
          <a:p>
            <a:r>
              <a:rPr lang="en-US" b="1" dirty="0"/>
              <a:t>Posture</a:t>
            </a:r>
            <a:r>
              <a:rPr lang="en-US" dirty="0"/>
              <a:t>: Gravitational hydrostatic pressure </a:t>
            </a:r>
          </a:p>
          <a:p>
            <a:r>
              <a:rPr lang="en-US" b="1" dirty="0"/>
              <a:t>Movement</a:t>
            </a:r>
            <a:r>
              <a:rPr lang="en-US" dirty="0"/>
              <a:t>: muscle volume and compressibility how much </a:t>
            </a:r>
            <a:r>
              <a:rPr lang="en-US" dirty="0" smtClean="0"/>
              <a:t>a material </a:t>
            </a:r>
            <a:r>
              <a:rPr lang="en-US" dirty="0"/>
              <a:t>will compress under a given amount of external </a:t>
            </a:r>
            <a:r>
              <a:rPr lang="en-US" dirty="0" smtClean="0"/>
              <a:t>pressure</a:t>
            </a:r>
          </a:p>
        </p:txBody>
      </p:sp>
    </p:spTree>
    <p:extLst>
      <p:ext uri="{BB962C8B-B14F-4D97-AF65-F5344CB8AC3E}">
        <p14:creationId xmlns:p14="http://schemas.microsoft.com/office/powerpoint/2010/main" xmlns="" val="38509799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1700808"/>
            <a:ext cx="7848872" cy="4955203"/>
          </a:xfrm>
          <a:prstGeom prst="rect">
            <a:avLst/>
          </a:prstGeom>
          <a:noFill/>
        </p:spPr>
        <p:txBody>
          <a:bodyPr wrap="square" rtlCol="0">
            <a:spAutoFit/>
          </a:bodyPr>
          <a:lstStyle/>
          <a:p>
            <a:pPr algn="ctr"/>
            <a:r>
              <a:rPr lang="en-US" sz="3200" dirty="0" smtClean="0"/>
              <a:t>BANDAGE FEATURES</a:t>
            </a:r>
          </a:p>
          <a:p>
            <a:r>
              <a:rPr lang="en-US" sz="2000" dirty="0" smtClean="0">
                <a:solidFill>
                  <a:schemeClr val="accent6"/>
                </a:solidFill>
              </a:rPr>
              <a:t>Extensibility</a:t>
            </a:r>
            <a:r>
              <a:rPr lang="en-US" sz="1600" dirty="0"/>
              <a:t> </a:t>
            </a:r>
            <a:r>
              <a:rPr lang="en-US" sz="1600" dirty="0" smtClean="0"/>
              <a:t>: stretched </a:t>
            </a:r>
            <a:r>
              <a:rPr lang="en-US" sz="1600" dirty="0"/>
              <a:t>length/</a:t>
            </a:r>
            <a:r>
              <a:rPr lang="en-US" sz="1600" dirty="0" err="1"/>
              <a:t>unstretched</a:t>
            </a:r>
            <a:r>
              <a:rPr lang="en-US" sz="1600" dirty="0"/>
              <a:t> </a:t>
            </a:r>
            <a:r>
              <a:rPr lang="en-US" sz="1600" dirty="0" smtClean="0"/>
              <a:t>length percentage</a:t>
            </a:r>
            <a:r>
              <a:rPr lang="en-US" sz="1600" dirty="0"/>
              <a:t>. </a:t>
            </a:r>
            <a:r>
              <a:rPr lang="en-US" sz="1600" dirty="0" smtClean="0"/>
              <a:t>The stretching length limit is called  “lock out”</a:t>
            </a:r>
          </a:p>
          <a:p>
            <a:r>
              <a:rPr lang="en-US" sz="2000" dirty="0" smtClean="0">
                <a:solidFill>
                  <a:schemeClr val="accent6"/>
                </a:solidFill>
              </a:rPr>
              <a:t>Power</a:t>
            </a:r>
            <a:r>
              <a:rPr lang="en-US" sz="1600" dirty="0"/>
              <a:t> </a:t>
            </a:r>
            <a:r>
              <a:rPr lang="en-US" sz="1600" dirty="0" smtClean="0"/>
              <a:t>( strength): force </a:t>
            </a:r>
            <a:r>
              <a:rPr lang="en-US" sz="1600" dirty="0"/>
              <a:t> </a:t>
            </a:r>
            <a:r>
              <a:rPr lang="en-US" sz="1600" dirty="0" smtClean="0"/>
              <a:t>required to achieve a determinate  elongation although “power” is </a:t>
            </a:r>
            <a:r>
              <a:rPr lang="en-US" sz="1600" dirty="0"/>
              <a:t>an inadequate </a:t>
            </a:r>
            <a:r>
              <a:rPr lang="en-US" sz="1600" dirty="0" smtClean="0"/>
              <a:t>physical term. </a:t>
            </a:r>
          </a:p>
          <a:p>
            <a:r>
              <a:rPr lang="en-US" sz="2000" dirty="0" smtClean="0">
                <a:solidFill>
                  <a:schemeClr val="accent6"/>
                </a:solidFill>
              </a:rPr>
              <a:t>Elasticity: </a:t>
            </a:r>
            <a:r>
              <a:rPr lang="en-US" sz="1600" dirty="0"/>
              <a:t> </a:t>
            </a:r>
            <a:r>
              <a:rPr lang="en-US" sz="1600" dirty="0" smtClean="0"/>
              <a:t>ability </a:t>
            </a:r>
            <a:r>
              <a:rPr lang="en-US" sz="1600" dirty="0"/>
              <a:t>to resist </a:t>
            </a:r>
            <a:r>
              <a:rPr lang="en-US" sz="1600" dirty="0" smtClean="0"/>
              <a:t>elongation then </a:t>
            </a:r>
            <a:r>
              <a:rPr lang="en-US" sz="1600" dirty="0"/>
              <a:t>return to its original length once the applied force has been removed.</a:t>
            </a:r>
          </a:p>
          <a:p>
            <a:r>
              <a:rPr lang="en-US" sz="2000" dirty="0">
                <a:solidFill>
                  <a:schemeClr val="accent6"/>
                </a:solidFill>
              </a:rPr>
              <a:t>Compression</a:t>
            </a:r>
            <a:r>
              <a:rPr lang="en-US" sz="1600" dirty="0"/>
              <a:t> </a:t>
            </a:r>
            <a:r>
              <a:rPr lang="en-US" sz="1600" dirty="0" smtClean="0"/>
              <a:t>: leg superficial pressure resulting from  the bandage.  </a:t>
            </a:r>
            <a:endParaRPr lang="en-US" sz="1600" dirty="0"/>
          </a:p>
          <a:p>
            <a:r>
              <a:rPr lang="en-US" sz="2000" dirty="0">
                <a:solidFill>
                  <a:schemeClr val="accent6"/>
                </a:solidFill>
              </a:rPr>
              <a:t>Support</a:t>
            </a:r>
            <a:r>
              <a:rPr lang="en-US" sz="1600" dirty="0"/>
              <a:t> </a:t>
            </a:r>
            <a:r>
              <a:rPr lang="en-US" sz="1600" dirty="0" smtClean="0"/>
              <a:t>: no compressive bandage designed to  prevent change </a:t>
            </a:r>
            <a:r>
              <a:rPr lang="en-US" sz="1600" dirty="0"/>
              <a:t>in </a:t>
            </a:r>
            <a:r>
              <a:rPr lang="en-US" sz="1600" dirty="0" smtClean="0"/>
              <a:t>shape and volume  the leg. </a:t>
            </a:r>
            <a:r>
              <a:rPr lang="en-US" sz="1600" dirty="0"/>
              <a:t>Although </a:t>
            </a:r>
            <a:r>
              <a:rPr lang="en-US" sz="1600" dirty="0" smtClean="0"/>
              <a:t>support bandage is </a:t>
            </a:r>
            <a:r>
              <a:rPr lang="en-US" sz="1600" dirty="0"/>
              <a:t>theoretically   non </a:t>
            </a:r>
            <a:r>
              <a:rPr lang="en-US" sz="1600" dirty="0" smtClean="0"/>
              <a:t>extensible, a limited degree of extensibility   is </a:t>
            </a:r>
            <a:r>
              <a:rPr lang="en-US" sz="1600" dirty="0"/>
              <a:t>generally preferred as it is easier to apply.</a:t>
            </a:r>
          </a:p>
          <a:p>
            <a:r>
              <a:rPr lang="en-US" sz="2000" dirty="0">
                <a:solidFill>
                  <a:schemeClr val="accent6"/>
                </a:solidFill>
              </a:rPr>
              <a:t>Conformability</a:t>
            </a:r>
            <a:r>
              <a:rPr lang="en-US" sz="1600" dirty="0"/>
              <a:t> </a:t>
            </a:r>
            <a:r>
              <a:rPr lang="en-US" sz="1600" dirty="0" smtClean="0"/>
              <a:t>: ability </a:t>
            </a:r>
            <a:r>
              <a:rPr lang="en-US" sz="1600" dirty="0"/>
              <a:t>to follow the contours of a </a:t>
            </a:r>
            <a:r>
              <a:rPr lang="en-US" sz="1600" dirty="0" smtClean="0"/>
              <a:t>limb provided by multidimensional extensibility..</a:t>
            </a:r>
          </a:p>
          <a:p>
            <a:r>
              <a:rPr lang="en-US" sz="2000" dirty="0">
                <a:solidFill>
                  <a:schemeClr val="accent6">
                    <a:lumMod val="75000"/>
                  </a:schemeClr>
                </a:solidFill>
              </a:rPr>
              <a:t>Stiffness of </a:t>
            </a:r>
            <a:r>
              <a:rPr lang="en-US" sz="1600" dirty="0"/>
              <a:t>a compression device is defined as the pressure increase induced by an increase in leg circumference of 1 cm (8) and represents the relationship between its resting and working pressures. </a:t>
            </a:r>
            <a:r>
              <a:rPr lang="en-US" sz="1600" dirty="0">
                <a:solidFill>
                  <a:schemeClr val="accent6">
                    <a:lumMod val="75000"/>
                  </a:schemeClr>
                </a:solidFill>
              </a:rPr>
              <a:t>Based on stiffness compression materials are differentiated  in “elastic” and “inelastic”</a:t>
            </a:r>
          </a:p>
        </p:txBody>
      </p:sp>
    </p:spTree>
    <p:extLst>
      <p:ext uri="{BB962C8B-B14F-4D97-AF65-F5344CB8AC3E}">
        <p14:creationId xmlns:p14="http://schemas.microsoft.com/office/powerpoint/2010/main" xmlns="" val="1720170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1700808"/>
            <a:ext cx="7848872" cy="2554545"/>
          </a:xfrm>
          <a:prstGeom prst="rect">
            <a:avLst/>
          </a:prstGeom>
          <a:noFill/>
        </p:spPr>
        <p:txBody>
          <a:bodyPr wrap="square" rtlCol="0">
            <a:spAutoFit/>
          </a:bodyPr>
          <a:lstStyle/>
          <a:p>
            <a:pPr algn="ctr"/>
            <a:r>
              <a:rPr lang="en-US" sz="3200" dirty="0" smtClean="0"/>
              <a:t>BANDAGE EFFECTS</a:t>
            </a:r>
          </a:p>
          <a:p>
            <a:pPr algn="ctr"/>
            <a:r>
              <a:rPr lang="en-US" sz="3200" dirty="0" smtClean="0"/>
              <a:t>TMP REDUCTION</a:t>
            </a:r>
          </a:p>
          <a:p>
            <a:pPr algn="ctr"/>
            <a:r>
              <a:rPr lang="en-US" sz="3200" dirty="0" smtClean="0"/>
              <a:t>Venous blood flow is not increased but its velocity is increased and its volume (stasis)  is reduced , as prevention for phlebitis.</a:t>
            </a:r>
            <a:endParaRPr lang="en-US" sz="1600" dirty="0"/>
          </a:p>
        </p:txBody>
      </p:sp>
    </p:spTree>
    <p:extLst>
      <p:ext uri="{BB962C8B-B14F-4D97-AF65-F5344CB8AC3E}">
        <p14:creationId xmlns:p14="http://schemas.microsoft.com/office/powerpoint/2010/main" xmlns="" val="27616665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3568" y="1700808"/>
            <a:ext cx="7848872" cy="1938992"/>
          </a:xfrm>
          <a:prstGeom prst="rect">
            <a:avLst/>
          </a:prstGeom>
          <a:noFill/>
        </p:spPr>
        <p:txBody>
          <a:bodyPr wrap="square" rtlCol="0">
            <a:spAutoFit/>
          </a:bodyPr>
          <a:lstStyle/>
          <a:p>
            <a:pPr algn="ctr"/>
            <a:r>
              <a:rPr lang="en-US" sz="3200" dirty="0" smtClean="0"/>
              <a:t>BANDAGE</a:t>
            </a:r>
            <a:r>
              <a:rPr lang="en-US" sz="3200" dirty="0" smtClean="0">
                <a:solidFill>
                  <a:schemeClr val="accent6"/>
                </a:solidFill>
              </a:rPr>
              <a:t> </a:t>
            </a:r>
            <a:r>
              <a:rPr lang="en-US" sz="3200" dirty="0" smtClean="0">
                <a:solidFill>
                  <a:srgbClr val="FF0000"/>
                </a:solidFill>
              </a:rPr>
              <a:t>Efficacy/SAFETY</a:t>
            </a:r>
          </a:p>
          <a:p>
            <a:r>
              <a:rPr lang="en-US" sz="2000" dirty="0" smtClean="0"/>
              <a:t>Compression effects on arterial circulation:</a:t>
            </a:r>
          </a:p>
          <a:p>
            <a:r>
              <a:rPr lang="en-US" sz="2000" dirty="0">
                <a:solidFill>
                  <a:schemeClr val="accent6"/>
                </a:solidFill>
              </a:rPr>
              <a:t>	</a:t>
            </a:r>
            <a:r>
              <a:rPr lang="en-US" sz="4800" dirty="0" smtClean="0">
                <a:solidFill>
                  <a:srgbClr val="FF0000"/>
                </a:solidFill>
              </a:rPr>
              <a:t>Doppler at the fore-foot</a:t>
            </a:r>
            <a:r>
              <a:rPr lang="en-US" sz="2000" dirty="0" smtClean="0">
                <a:solidFill>
                  <a:schemeClr val="accent6"/>
                </a:solidFill>
              </a:rPr>
              <a:t>: </a:t>
            </a:r>
          </a:p>
          <a:p>
            <a:r>
              <a:rPr lang="en-US" sz="2000" dirty="0">
                <a:solidFill>
                  <a:schemeClr val="accent6"/>
                </a:solidFill>
              </a:rPr>
              <a:t>	</a:t>
            </a:r>
            <a:r>
              <a:rPr lang="en-US" sz="2000" dirty="0" smtClean="0">
                <a:solidFill>
                  <a:schemeClr val="accent6"/>
                </a:solidFill>
              </a:rPr>
              <a:t>	</a:t>
            </a:r>
            <a:r>
              <a:rPr lang="en-US" sz="2000" dirty="0" smtClean="0"/>
              <a:t>1</a:t>
            </a:r>
            <a:r>
              <a:rPr lang="en-US" sz="2000" baseline="30000" dirty="0" smtClean="0"/>
              <a:t>st</a:t>
            </a:r>
            <a:r>
              <a:rPr lang="en-US" sz="2000" dirty="0" smtClean="0"/>
              <a:t> </a:t>
            </a:r>
            <a:r>
              <a:rPr lang="en-US" sz="2000" dirty="0" err="1" smtClean="0"/>
              <a:t>intermetarsal</a:t>
            </a:r>
            <a:r>
              <a:rPr lang="en-US" sz="2000" dirty="0" smtClean="0"/>
              <a:t> space in lying position</a:t>
            </a:r>
            <a:endParaRPr lang="en-US" sz="1600" dirty="0"/>
          </a:p>
        </p:txBody>
      </p:sp>
    </p:spTree>
    <p:extLst>
      <p:ext uri="{BB962C8B-B14F-4D97-AF65-F5344CB8AC3E}">
        <p14:creationId xmlns:p14="http://schemas.microsoft.com/office/powerpoint/2010/main" xmlns="" val="4006906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2564904"/>
            <a:ext cx="7848872" cy="3877985"/>
          </a:xfrm>
          <a:prstGeom prst="rect">
            <a:avLst/>
          </a:prstGeom>
          <a:noFill/>
        </p:spPr>
        <p:txBody>
          <a:bodyPr wrap="square" rtlCol="0">
            <a:spAutoFit/>
          </a:bodyPr>
          <a:lstStyle/>
          <a:p>
            <a:pPr algn="ctr"/>
            <a:r>
              <a:rPr lang="en-US" sz="5400" dirty="0" err="1" smtClean="0">
                <a:solidFill>
                  <a:srgbClr val="FF0000"/>
                </a:solidFill>
              </a:rPr>
              <a:t>Anelastic</a:t>
            </a:r>
            <a:r>
              <a:rPr lang="en-US" sz="5400" dirty="0" smtClean="0">
                <a:solidFill>
                  <a:srgbClr val="FF0000"/>
                </a:solidFill>
              </a:rPr>
              <a:t> </a:t>
            </a:r>
            <a:r>
              <a:rPr lang="en-US" sz="2400" dirty="0" smtClean="0"/>
              <a:t>(</a:t>
            </a:r>
            <a:r>
              <a:rPr lang="en-US" sz="3200" dirty="0" smtClean="0">
                <a:solidFill>
                  <a:srgbClr val="FF0000"/>
                </a:solidFill>
              </a:rPr>
              <a:t>NON</a:t>
            </a:r>
            <a:r>
              <a:rPr lang="en-US" sz="3200" dirty="0" smtClean="0">
                <a:solidFill>
                  <a:schemeClr val="accent6"/>
                </a:solidFill>
              </a:rPr>
              <a:t> </a:t>
            </a:r>
            <a:r>
              <a:rPr lang="en-US" sz="3200" dirty="0" smtClean="0"/>
              <a:t>EXTENSIVE) (SUPPORT) BANDAGES</a:t>
            </a:r>
          </a:p>
          <a:p>
            <a:pPr algn="ctr"/>
            <a:r>
              <a:rPr lang="en-US" sz="3200" dirty="0" smtClean="0">
                <a:solidFill>
                  <a:schemeClr val="accent6"/>
                </a:solidFill>
              </a:rPr>
              <a:t>Effects on TMP</a:t>
            </a:r>
          </a:p>
          <a:p>
            <a:pPr algn="ctr"/>
            <a:r>
              <a:rPr lang="en-US" sz="3200" dirty="0" smtClean="0">
                <a:solidFill>
                  <a:schemeClr val="accent6"/>
                </a:solidFill>
              </a:rPr>
              <a:t>LYING</a:t>
            </a:r>
          </a:p>
          <a:p>
            <a:pPr algn="ctr"/>
            <a:r>
              <a:rPr lang="en-US" sz="3200" dirty="0" smtClean="0">
                <a:solidFill>
                  <a:schemeClr val="accent6"/>
                </a:solidFill>
              </a:rPr>
              <a:t>STANDING</a:t>
            </a:r>
          </a:p>
          <a:p>
            <a:pPr algn="ctr"/>
            <a:r>
              <a:rPr lang="en-US" sz="3200" dirty="0" smtClean="0">
                <a:solidFill>
                  <a:schemeClr val="accent6"/>
                </a:solidFill>
              </a:rPr>
              <a:t>WALKING</a:t>
            </a:r>
          </a:p>
          <a:p>
            <a:pPr algn="ctr"/>
            <a:endParaRPr lang="en-US" sz="3200" dirty="0" smtClean="0">
              <a:solidFill>
                <a:schemeClr val="accent6"/>
              </a:solidFill>
            </a:endParaRPr>
          </a:p>
        </p:txBody>
      </p:sp>
    </p:spTree>
    <p:extLst>
      <p:ext uri="{BB962C8B-B14F-4D97-AF65-F5344CB8AC3E}">
        <p14:creationId xmlns:p14="http://schemas.microsoft.com/office/powerpoint/2010/main" xmlns="" val="4026421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3568" y="332656"/>
            <a:ext cx="7848872" cy="4031873"/>
          </a:xfrm>
          <a:prstGeom prst="rect">
            <a:avLst/>
          </a:prstGeom>
          <a:noFill/>
        </p:spPr>
        <p:txBody>
          <a:bodyPr wrap="square" rtlCol="0">
            <a:spAutoFit/>
          </a:bodyPr>
          <a:lstStyle/>
          <a:p>
            <a:pPr algn="ctr"/>
            <a:r>
              <a:rPr lang="en-US" sz="3200" dirty="0" smtClean="0">
                <a:solidFill>
                  <a:srgbClr val="FF0000"/>
                </a:solidFill>
              </a:rPr>
              <a:t>ANELASTIC  </a:t>
            </a:r>
            <a:r>
              <a:rPr lang="en-US" sz="2000" dirty="0" smtClean="0">
                <a:solidFill>
                  <a:srgbClr val="FF0000"/>
                </a:solidFill>
              </a:rPr>
              <a:t>NON</a:t>
            </a:r>
            <a:r>
              <a:rPr lang="en-US" sz="2000" dirty="0" smtClean="0">
                <a:solidFill>
                  <a:schemeClr val="accent6"/>
                </a:solidFill>
              </a:rPr>
              <a:t> </a:t>
            </a:r>
            <a:r>
              <a:rPr lang="en-US" sz="2000" dirty="0" smtClean="0"/>
              <a:t>EXTENSIVE </a:t>
            </a:r>
            <a:r>
              <a:rPr lang="en-US" sz="3200" dirty="0" smtClean="0"/>
              <a:t>( static)(SUPPORT) BANDAGES</a:t>
            </a:r>
          </a:p>
          <a:p>
            <a:pPr algn="ctr"/>
            <a:r>
              <a:rPr lang="en-US" sz="3200" dirty="0" smtClean="0"/>
              <a:t>Deliver the FORCE at the moment of bandaging </a:t>
            </a:r>
          </a:p>
          <a:p>
            <a:pPr algn="ctr"/>
            <a:r>
              <a:rPr lang="en-US" sz="3200" dirty="0" smtClean="0">
                <a:solidFill>
                  <a:srgbClr val="FF0000"/>
                </a:solidFill>
              </a:rPr>
              <a:t>All the force/pressure is stored by the leg so that , only variations of  leg and vessels internal pressure will change the TMP</a:t>
            </a:r>
          </a:p>
          <a:p>
            <a:pPr algn="ctr"/>
            <a:endParaRPr lang="en-US" sz="3200" dirty="0" smtClean="0">
              <a:solidFill>
                <a:schemeClr val="accent6"/>
              </a:solidFill>
            </a:endParaRPr>
          </a:p>
        </p:txBody>
      </p:sp>
      <p:grpSp>
        <p:nvGrpSpPr>
          <p:cNvPr id="3" name="Group 81"/>
          <p:cNvGrpSpPr>
            <a:grpSpLocks/>
          </p:cNvGrpSpPr>
          <p:nvPr/>
        </p:nvGrpSpPr>
        <p:grpSpPr bwMode="auto">
          <a:xfrm flipH="1">
            <a:off x="4497100" y="5641036"/>
            <a:ext cx="1252537" cy="403225"/>
            <a:chOff x="3594" y="2714"/>
            <a:chExt cx="701" cy="188"/>
          </a:xfrm>
        </p:grpSpPr>
        <p:grpSp>
          <p:nvGrpSpPr>
            <p:cNvPr id="4" name="Group 82"/>
            <p:cNvGrpSpPr>
              <a:grpSpLocks/>
            </p:cNvGrpSpPr>
            <p:nvPr/>
          </p:nvGrpSpPr>
          <p:grpSpPr bwMode="auto">
            <a:xfrm>
              <a:off x="3858" y="2721"/>
              <a:ext cx="169" cy="45"/>
              <a:chOff x="3858" y="2721"/>
              <a:chExt cx="169" cy="45"/>
            </a:xfrm>
          </p:grpSpPr>
          <p:sp>
            <p:nvSpPr>
              <p:cNvPr id="25"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6"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20" name="Group 99"/>
            <p:cNvGrpSpPr>
              <a:grpSpLocks/>
            </p:cNvGrpSpPr>
            <p:nvPr/>
          </p:nvGrpSpPr>
          <p:grpSpPr bwMode="auto">
            <a:xfrm>
              <a:off x="3806" y="2833"/>
              <a:ext cx="272" cy="69"/>
              <a:chOff x="3806" y="2833"/>
              <a:chExt cx="272" cy="69"/>
            </a:xfrm>
          </p:grpSpPr>
          <p:sp>
            <p:nvSpPr>
              <p:cNvPr id="22"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21"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27" name="Group 81"/>
          <p:cNvGrpSpPr>
            <a:grpSpLocks/>
          </p:cNvGrpSpPr>
          <p:nvPr/>
        </p:nvGrpSpPr>
        <p:grpSpPr bwMode="auto">
          <a:xfrm rot="19830650" flipH="1">
            <a:off x="3036775" y="5288871"/>
            <a:ext cx="1252537" cy="403225"/>
            <a:chOff x="3594" y="2714"/>
            <a:chExt cx="701" cy="188"/>
          </a:xfrm>
        </p:grpSpPr>
        <p:grpSp>
          <p:nvGrpSpPr>
            <p:cNvPr id="28" name="Group 82"/>
            <p:cNvGrpSpPr>
              <a:grpSpLocks/>
            </p:cNvGrpSpPr>
            <p:nvPr/>
          </p:nvGrpSpPr>
          <p:grpSpPr bwMode="auto">
            <a:xfrm>
              <a:off x="3858" y="2721"/>
              <a:ext cx="169" cy="45"/>
              <a:chOff x="3858" y="2721"/>
              <a:chExt cx="169" cy="45"/>
            </a:xfrm>
          </p:grpSpPr>
          <p:sp>
            <p:nvSpPr>
              <p:cNvPr id="48"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2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43" name="Group 99"/>
            <p:cNvGrpSpPr>
              <a:grpSpLocks/>
            </p:cNvGrpSpPr>
            <p:nvPr/>
          </p:nvGrpSpPr>
          <p:grpSpPr bwMode="auto">
            <a:xfrm>
              <a:off x="3806" y="2833"/>
              <a:ext cx="272" cy="69"/>
              <a:chOff x="3806" y="2833"/>
              <a:chExt cx="272" cy="69"/>
            </a:xfrm>
          </p:grpSpPr>
          <p:sp>
            <p:nvSpPr>
              <p:cNvPr id="45"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6"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44"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0" name="Group 81"/>
          <p:cNvGrpSpPr>
            <a:grpSpLocks/>
          </p:cNvGrpSpPr>
          <p:nvPr/>
        </p:nvGrpSpPr>
        <p:grpSpPr bwMode="auto">
          <a:xfrm rot="16507744" flipH="1">
            <a:off x="2130263" y="5066342"/>
            <a:ext cx="1252537" cy="403225"/>
            <a:chOff x="3594" y="2714"/>
            <a:chExt cx="701" cy="188"/>
          </a:xfrm>
        </p:grpSpPr>
        <p:grpSp>
          <p:nvGrpSpPr>
            <p:cNvPr id="51" name="Group 82"/>
            <p:cNvGrpSpPr>
              <a:grpSpLocks/>
            </p:cNvGrpSpPr>
            <p:nvPr/>
          </p:nvGrpSpPr>
          <p:grpSpPr bwMode="auto">
            <a:xfrm>
              <a:off x="3858" y="2721"/>
              <a:ext cx="169" cy="45"/>
              <a:chOff x="3858" y="2721"/>
              <a:chExt cx="169" cy="45"/>
            </a:xfrm>
          </p:grpSpPr>
          <p:sp>
            <p:nvSpPr>
              <p:cNvPr id="71"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2"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2"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6"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66" name="Group 99"/>
            <p:cNvGrpSpPr>
              <a:grpSpLocks/>
            </p:cNvGrpSpPr>
            <p:nvPr/>
          </p:nvGrpSpPr>
          <p:grpSpPr bwMode="auto">
            <a:xfrm>
              <a:off x="3806" y="2833"/>
              <a:ext cx="272" cy="69"/>
              <a:chOff x="3806" y="2833"/>
              <a:chExt cx="272" cy="69"/>
            </a:xfrm>
          </p:grpSpPr>
          <p:sp>
            <p:nvSpPr>
              <p:cNvPr id="68"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9"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0"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73" name="Group 81"/>
          <p:cNvGrpSpPr>
            <a:grpSpLocks/>
          </p:cNvGrpSpPr>
          <p:nvPr/>
        </p:nvGrpSpPr>
        <p:grpSpPr bwMode="auto">
          <a:xfrm rot="19053854">
            <a:off x="7021355" y="5369857"/>
            <a:ext cx="1252537" cy="403225"/>
            <a:chOff x="3594" y="2714"/>
            <a:chExt cx="701" cy="188"/>
          </a:xfrm>
        </p:grpSpPr>
        <p:grpSp>
          <p:nvGrpSpPr>
            <p:cNvPr id="74" name="Group 82"/>
            <p:cNvGrpSpPr>
              <a:grpSpLocks/>
            </p:cNvGrpSpPr>
            <p:nvPr/>
          </p:nvGrpSpPr>
          <p:grpSpPr bwMode="auto">
            <a:xfrm>
              <a:off x="3858" y="2721"/>
              <a:ext cx="169" cy="45"/>
              <a:chOff x="3858" y="2721"/>
              <a:chExt cx="169" cy="45"/>
            </a:xfrm>
          </p:grpSpPr>
          <p:sp>
            <p:nvSpPr>
              <p:cNvPr id="94"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5"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75"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6"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7"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8"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9"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0"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1"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2"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3"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4"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5"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6"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7"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8"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89" name="Group 99"/>
            <p:cNvGrpSpPr>
              <a:grpSpLocks/>
            </p:cNvGrpSpPr>
            <p:nvPr/>
          </p:nvGrpSpPr>
          <p:grpSpPr bwMode="auto">
            <a:xfrm>
              <a:off x="3806" y="2833"/>
              <a:ext cx="272" cy="69"/>
              <a:chOff x="3806" y="2833"/>
              <a:chExt cx="272" cy="69"/>
            </a:xfrm>
          </p:grpSpPr>
          <p:sp>
            <p:nvSpPr>
              <p:cNvPr id="91"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2"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3"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90"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96" name="Forme libre 95"/>
          <p:cNvSpPr/>
          <p:nvPr/>
        </p:nvSpPr>
        <p:spPr>
          <a:xfrm>
            <a:off x="2236142" y="3717032"/>
            <a:ext cx="6728346" cy="2320119"/>
          </a:xfrm>
          <a:custGeom>
            <a:avLst/>
            <a:gdLst>
              <a:gd name="connsiteX0" fmla="*/ 0 w 6728346"/>
              <a:gd name="connsiteY0" fmla="*/ 0 h 2320119"/>
              <a:gd name="connsiteX1" fmla="*/ 40943 w 6728346"/>
              <a:gd name="connsiteY1" fmla="*/ 2265528 h 2320119"/>
              <a:gd name="connsiteX2" fmla="*/ 6728346 w 6728346"/>
              <a:gd name="connsiteY2" fmla="*/ 2320119 h 2320119"/>
              <a:gd name="connsiteX3" fmla="*/ 6728346 w 6728346"/>
              <a:gd name="connsiteY3" fmla="*/ 2320119 h 2320119"/>
            </a:gdLst>
            <a:ahLst/>
            <a:cxnLst>
              <a:cxn ang="0">
                <a:pos x="connsiteX0" y="connsiteY0"/>
              </a:cxn>
              <a:cxn ang="0">
                <a:pos x="connsiteX1" y="connsiteY1"/>
              </a:cxn>
              <a:cxn ang="0">
                <a:pos x="connsiteX2" y="connsiteY2"/>
              </a:cxn>
              <a:cxn ang="0">
                <a:pos x="connsiteX3" y="connsiteY3"/>
              </a:cxn>
            </a:cxnLst>
            <a:rect l="l" t="t" r="r" b="b"/>
            <a:pathLst>
              <a:path w="6728346" h="2320119">
                <a:moveTo>
                  <a:pt x="0" y="0"/>
                </a:moveTo>
                <a:lnTo>
                  <a:pt x="40943" y="2265528"/>
                </a:lnTo>
                <a:lnTo>
                  <a:pt x="6728346" y="2320119"/>
                </a:lnTo>
                <a:lnTo>
                  <a:pt x="6728346" y="2320119"/>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Connecteur droit 96"/>
          <p:cNvCxnSpPr/>
          <p:nvPr/>
        </p:nvCxnSpPr>
        <p:spPr>
          <a:xfrm>
            <a:off x="2236142" y="4054617"/>
            <a:ext cx="4974383" cy="24628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98" name="ZoneTexte 97"/>
          <p:cNvSpPr txBox="1"/>
          <p:nvPr/>
        </p:nvSpPr>
        <p:spPr>
          <a:xfrm>
            <a:off x="4366042" y="4261160"/>
            <a:ext cx="1768378" cy="646331"/>
          </a:xfrm>
          <a:prstGeom prst="rect">
            <a:avLst/>
          </a:prstGeom>
          <a:noFill/>
        </p:spPr>
        <p:txBody>
          <a:bodyPr wrap="square" rtlCol="0">
            <a:spAutoFit/>
          </a:bodyPr>
          <a:lstStyle/>
          <a:p>
            <a:r>
              <a:rPr lang="en-US" dirty="0" smtClean="0"/>
              <a:t>Ankle/Ankle TMP</a:t>
            </a:r>
            <a:endParaRPr lang="en-US" dirty="0"/>
          </a:p>
        </p:txBody>
      </p:sp>
      <p:sp>
        <p:nvSpPr>
          <p:cNvPr id="99" name="ZoneTexte 98"/>
          <p:cNvSpPr txBox="1"/>
          <p:nvPr/>
        </p:nvSpPr>
        <p:spPr>
          <a:xfrm>
            <a:off x="1654352" y="5773517"/>
            <a:ext cx="581790" cy="369332"/>
          </a:xfrm>
          <a:prstGeom prst="rect">
            <a:avLst/>
          </a:prstGeom>
          <a:noFill/>
        </p:spPr>
        <p:txBody>
          <a:bodyPr wrap="square" rtlCol="0">
            <a:spAutoFit/>
          </a:bodyPr>
          <a:lstStyle/>
          <a:p>
            <a:r>
              <a:rPr lang="en-US" dirty="0" smtClean="0"/>
              <a:t>0</a:t>
            </a:r>
            <a:endParaRPr lang="en-US" dirty="0"/>
          </a:p>
        </p:txBody>
      </p:sp>
      <p:sp>
        <p:nvSpPr>
          <p:cNvPr id="100" name="ZoneTexte 99"/>
          <p:cNvSpPr txBox="1"/>
          <p:nvPr/>
        </p:nvSpPr>
        <p:spPr>
          <a:xfrm>
            <a:off x="1674378" y="5926825"/>
            <a:ext cx="581790" cy="369332"/>
          </a:xfrm>
          <a:prstGeom prst="rect">
            <a:avLst/>
          </a:prstGeom>
          <a:noFill/>
        </p:spPr>
        <p:txBody>
          <a:bodyPr wrap="square" rtlCol="0">
            <a:spAutoFit/>
          </a:bodyPr>
          <a:lstStyle/>
          <a:p>
            <a:r>
              <a:rPr lang="en-US" dirty="0" smtClean="0"/>
              <a:t>_</a:t>
            </a:r>
            <a:endParaRPr lang="en-US" dirty="0"/>
          </a:p>
        </p:txBody>
      </p:sp>
      <p:sp>
        <p:nvSpPr>
          <p:cNvPr id="101" name="ZoneTexte 100"/>
          <p:cNvSpPr txBox="1"/>
          <p:nvPr/>
        </p:nvSpPr>
        <p:spPr>
          <a:xfrm>
            <a:off x="1674378" y="5411218"/>
            <a:ext cx="581790" cy="369332"/>
          </a:xfrm>
          <a:prstGeom prst="rect">
            <a:avLst/>
          </a:prstGeom>
          <a:noFill/>
        </p:spPr>
        <p:txBody>
          <a:bodyPr wrap="square" rtlCol="0">
            <a:spAutoFit/>
          </a:bodyPr>
          <a:lstStyle/>
          <a:p>
            <a:r>
              <a:rPr lang="en-US" dirty="0" smtClean="0"/>
              <a:t>+</a:t>
            </a:r>
            <a:endParaRPr lang="en-US" dirty="0"/>
          </a:p>
        </p:txBody>
      </p:sp>
      <p:sp>
        <p:nvSpPr>
          <p:cNvPr id="107" name="Forme libre 106"/>
          <p:cNvSpPr/>
          <p:nvPr/>
        </p:nvSpPr>
        <p:spPr>
          <a:xfrm>
            <a:off x="2249791" y="5208982"/>
            <a:ext cx="4885898" cy="1301001"/>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Lst>
            <a:ahLst/>
            <a:cxnLst>
              <a:cxn ang="0">
                <a:pos x="connsiteX0" y="connsiteY0"/>
              </a:cxn>
              <a:cxn ang="0">
                <a:pos x="connsiteX1" y="connsiteY1"/>
              </a:cxn>
              <a:cxn ang="0">
                <a:pos x="connsiteX2" y="connsiteY2"/>
              </a:cxn>
              <a:cxn ang="0">
                <a:pos x="connsiteX3" y="connsiteY3"/>
              </a:cxn>
            </a:cxnLst>
            <a:rect l="l" t="t" r="r" b="b"/>
            <a:pathLst>
              <a:path w="4885898" h="1301001">
                <a:moveTo>
                  <a:pt x="0" y="31758"/>
                </a:moveTo>
                <a:cubicBezTo>
                  <a:pt x="226325" y="-18284"/>
                  <a:pt x="595953" y="-9185"/>
                  <a:pt x="1105469" y="59054"/>
                </a:cubicBezTo>
                <a:cubicBezTo>
                  <a:pt x="1614985" y="127293"/>
                  <a:pt x="2427026" y="234200"/>
                  <a:pt x="3057097" y="441191"/>
                </a:cubicBezTo>
                <a:cubicBezTo>
                  <a:pt x="3687168" y="648182"/>
                  <a:pt x="4615217" y="1214565"/>
                  <a:pt x="4885898" y="1301001"/>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8" name="ZoneTexte 107"/>
          <p:cNvSpPr txBox="1"/>
          <p:nvPr/>
        </p:nvSpPr>
        <p:spPr>
          <a:xfrm>
            <a:off x="251520" y="4889633"/>
            <a:ext cx="1946945" cy="646331"/>
          </a:xfrm>
          <a:prstGeom prst="rect">
            <a:avLst/>
          </a:prstGeom>
          <a:noFill/>
          <a:ln w="22225">
            <a:solidFill>
              <a:srgbClr val="FF0000"/>
            </a:solidFill>
            <a:prstDash val="dash"/>
          </a:ln>
        </p:spPr>
        <p:txBody>
          <a:bodyPr wrap="square" rtlCol="0">
            <a:spAutoFit/>
          </a:bodyPr>
          <a:lstStyle/>
          <a:p>
            <a:r>
              <a:rPr lang="en-US" dirty="0" smtClean="0"/>
              <a:t>Non Elastic compression</a:t>
            </a:r>
            <a:endParaRPr lang="en-US" dirty="0"/>
          </a:p>
        </p:txBody>
      </p:sp>
      <p:sp>
        <p:nvSpPr>
          <p:cNvPr id="110" name="ZoneTexte 109"/>
          <p:cNvSpPr txBox="1"/>
          <p:nvPr/>
        </p:nvSpPr>
        <p:spPr>
          <a:xfrm>
            <a:off x="251520" y="3796193"/>
            <a:ext cx="1946945" cy="646331"/>
          </a:xfrm>
          <a:prstGeom prst="rect">
            <a:avLst/>
          </a:prstGeom>
          <a:noFill/>
          <a:ln w="22225">
            <a:solidFill>
              <a:schemeClr val="accent1"/>
            </a:solidFill>
            <a:prstDash val="sysDash"/>
          </a:ln>
        </p:spPr>
        <p:txBody>
          <a:bodyPr wrap="square" rtlCol="0">
            <a:spAutoFit/>
          </a:bodyPr>
          <a:lstStyle/>
          <a:p>
            <a:r>
              <a:rPr lang="en-US" dirty="0" smtClean="0"/>
              <a:t>Elastic </a:t>
            </a:r>
            <a:r>
              <a:rPr lang="en-US" dirty="0" smtClean="0"/>
              <a:t>compression</a:t>
            </a:r>
            <a:endParaRPr lang="en-US" dirty="0"/>
          </a:p>
        </p:txBody>
      </p:sp>
    </p:spTree>
    <p:extLst>
      <p:ext uri="{BB962C8B-B14F-4D97-AF65-F5344CB8AC3E}">
        <p14:creationId xmlns:p14="http://schemas.microsoft.com/office/powerpoint/2010/main" xmlns="" val="34737078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3568" y="332656"/>
            <a:ext cx="7848872" cy="3724096"/>
          </a:xfrm>
          <a:prstGeom prst="rect">
            <a:avLst/>
          </a:prstGeom>
          <a:noFill/>
        </p:spPr>
        <p:txBody>
          <a:bodyPr wrap="square" rtlCol="0">
            <a:spAutoFit/>
          </a:bodyPr>
          <a:lstStyle/>
          <a:p>
            <a:pPr algn="ctr"/>
            <a:r>
              <a:rPr lang="en-US" sz="4400" dirty="0">
                <a:solidFill>
                  <a:srgbClr val="FF0000"/>
                </a:solidFill>
              </a:rPr>
              <a:t>ANELASTIC  </a:t>
            </a:r>
            <a:r>
              <a:rPr lang="en-US" sz="3200" dirty="0">
                <a:solidFill>
                  <a:srgbClr val="FF0000"/>
                </a:solidFill>
              </a:rPr>
              <a:t>NON</a:t>
            </a:r>
            <a:r>
              <a:rPr lang="en-US" sz="3200" dirty="0">
                <a:solidFill>
                  <a:schemeClr val="accent6"/>
                </a:solidFill>
              </a:rPr>
              <a:t> </a:t>
            </a:r>
            <a:r>
              <a:rPr lang="en-US" sz="3200" dirty="0"/>
              <a:t>EXTENSIVE </a:t>
            </a:r>
            <a:r>
              <a:rPr lang="en-US" sz="3200" dirty="0" smtClean="0">
                <a:solidFill>
                  <a:srgbClr val="FF0000"/>
                </a:solidFill>
              </a:rPr>
              <a:t>NON</a:t>
            </a:r>
            <a:r>
              <a:rPr lang="en-US" sz="3200" dirty="0" smtClean="0">
                <a:solidFill>
                  <a:schemeClr val="accent6"/>
                </a:solidFill>
              </a:rPr>
              <a:t> </a:t>
            </a:r>
            <a:r>
              <a:rPr lang="en-US" sz="3200" dirty="0" smtClean="0"/>
              <a:t>EXTENSIVE ( static)(SUPPORT) BANDAGES</a:t>
            </a:r>
          </a:p>
          <a:p>
            <a:pPr algn="ctr"/>
            <a:r>
              <a:rPr lang="en-US" sz="3200" dirty="0" smtClean="0"/>
              <a:t>Deliver the FORCE at the moment of bandaging </a:t>
            </a:r>
          </a:p>
          <a:p>
            <a:pPr algn="ctr"/>
            <a:r>
              <a:rPr lang="en-US" sz="3200" dirty="0" smtClean="0">
                <a:solidFill>
                  <a:srgbClr val="FF0000"/>
                </a:solidFill>
              </a:rPr>
              <a:t>So ONLY when necessary according to the posture In Normal and Incompetent </a:t>
            </a:r>
            <a:endParaRPr lang="en-US" sz="3200" dirty="0">
              <a:solidFill>
                <a:srgbClr val="FF0000"/>
              </a:solidFill>
            </a:endParaRPr>
          </a:p>
          <a:p>
            <a:pPr algn="ctr"/>
            <a:r>
              <a:rPr lang="en-US" sz="3200" dirty="0" smtClean="0">
                <a:solidFill>
                  <a:srgbClr val="FF0000"/>
                </a:solidFill>
              </a:rPr>
              <a:t>Veins</a:t>
            </a:r>
            <a:endParaRPr lang="en-US" sz="3200" dirty="0" smtClean="0">
              <a:solidFill>
                <a:schemeClr val="accent6"/>
              </a:solidFill>
            </a:endParaRPr>
          </a:p>
        </p:txBody>
      </p:sp>
      <p:grpSp>
        <p:nvGrpSpPr>
          <p:cNvPr id="3" name="Group 81"/>
          <p:cNvGrpSpPr>
            <a:grpSpLocks/>
          </p:cNvGrpSpPr>
          <p:nvPr/>
        </p:nvGrpSpPr>
        <p:grpSpPr bwMode="auto">
          <a:xfrm flipH="1">
            <a:off x="4497100" y="5641036"/>
            <a:ext cx="1252537" cy="403225"/>
            <a:chOff x="3594" y="2714"/>
            <a:chExt cx="701" cy="188"/>
          </a:xfrm>
        </p:grpSpPr>
        <p:grpSp>
          <p:nvGrpSpPr>
            <p:cNvPr id="4" name="Group 82"/>
            <p:cNvGrpSpPr>
              <a:grpSpLocks/>
            </p:cNvGrpSpPr>
            <p:nvPr/>
          </p:nvGrpSpPr>
          <p:grpSpPr bwMode="auto">
            <a:xfrm>
              <a:off x="3858" y="2721"/>
              <a:ext cx="169" cy="45"/>
              <a:chOff x="3858" y="2721"/>
              <a:chExt cx="169" cy="45"/>
            </a:xfrm>
          </p:grpSpPr>
          <p:sp>
            <p:nvSpPr>
              <p:cNvPr id="25"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6"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20" name="Group 99"/>
            <p:cNvGrpSpPr>
              <a:grpSpLocks/>
            </p:cNvGrpSpPr>
            <p:nvPr/>
          </p:nvGrpSpPr>
          <p:grpSpPr bwMode="auto">
            <a:xfrm>
              <a:off x="3806" y="2833"/>
              <a:ext cx="272" cy="69"/>
              <a:chOff x="3806" y="2833"/>
              <a:chExt cx="272" cy="69"/>
            </a:xfrm>
          </p:grpSpPr>
          <p:sp>
            <p:nvSpPr>
              <p:cNvPr id="22"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21"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27" name="Group 81"/>
          <p:cNvGrpSpPr>
            <a:grpSpLocks/>
          </p:cNvGrpSpPr>
          <p:nvPr/>
        </p:nvGrpSpPr>
        <p:grpSpPr bwMode="auto">
          <a:xfrm rot="19830650" flipH="1">
            <a:off x="3036775" y="5288871"/>
            <a:ext cx="1252537" cy="403225"/>
            <a:chOff x="3594" y="2714"/>
            <a:chExt cx="701" cy="188"/>
          </a:xfrm>
        </p:grpSpPr>
        <p:grpSp>
          <p:nvGrpSpPr>
            <p:cNvPr id="28" name="Group 82"/>
            <p:cNvGrpSpPr>
              <a:grpSpLocks/>
            </p:cNvGrpSpPr>
            <p:nvPr/>
          </p:nvGrpSpPr>
          <p:grpSpPr bwMode="auto">
            <a:xfrm>
              <a:off x="3858" y="2721"/>
              <a:ext cx="169" cy="45"/>
              <a:chOff x="3858" y="2721"/>
              <a:chExt cx="169" cy="45"/>
            </a:xfrm>
          </p:grpSpPr>
          <p:sp>
            <p:nvSpPr>
              <p:cNvPr id="48"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2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43" name="Group 99"/>
            <p:cNvGrpSpPr>
              <a:grpSpLocks/>
            </p:cNvGrpSpPr>
            <p:nvPr/>
          </p:nvGrpSpPr>
          <p:grpSpPr bwMode="auto">
            <a:xfrm>
              <a:off x="3806" y="2833"/>
              <a:ext cx="272" cy="69"/>
              <a:chOff x="3806" y="2833"/>
              <a:chExt cx="272" cy="69"/>
            </a:xfrm>
          </p:grpSpPr>
          <p:sp>
            <p:nvSpPr>
              <p:cNvPr id="45"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6"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44"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0" name="Group 81"/>
          <p:cNvGrpSpPr>
            <a:grpSpLocks/>
          </p:cNvGrpSpPr>
          <p:nvPr/>
        </p:nvGrpSpPr>
        <p:grpSpPr bwMode="auto">
          <a:xfrm rot="16507744" flipH="1">
            <a:off x="2130263" y="5066342"/>
            <a:ext cx="1252537" cy="403225"/>
            <a:chOff x="3594" y="2714"/>
            <a:chExt cx="701" cy="188"/>
          </a:xfrm>
        </p:grpSpPr>
        <p:grpSp>
          <p:nvGrpSpPr>
            <p:cNvPr id="51" name="Group 82"/>
            <p:cNvGrpSpPr>
              <a:grpSpLocks/>
            </p:cNvGrpSpPr>
            <p:nvPr/>
          </p:nvGrpSpPr>
          <p:grpSpPr bwMode="auto">
            <a:xfrm>
              <a:off x="3858" y="2721"/>
              <a:ext cx="169" cy="45"/>
              <a:chOff x="3858" y="2721"/>
              <a:chExt cx="169" cy="45"/>
            </a:xfrm>
          </p:grpSpPr>
          <p:sp>
            <p:nvSpPr>
              <p:cNvPr id="71"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2"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2"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6"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66" name="Group 99"/>
            <p:cNvGrpSpPr>
              <a:grpSpLocks/>
            </p:cNvGrpSpPr>
            <p:nvPr/>
          </p:nvGrpSpPr>
          <p:grpSpPr bwMode="auto">
            <a:xfrm>
              <a:off x="3806" y="2833"/>
              <a:ext cx="272" cy="69"/>
              <a:chOff x="3806" y="2833"/>
              <a:chExt cx="272" cy="69"/>
            </a:xfrm>
          </p:grpSpPr>
          <p:sp>
            <p:nvSpPr>
              <p:cNvPr id="68"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9"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0"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73" name="Group 81"/>
          <p:cNvGrpSpPr>
            <a:grpSpLocks/>
          </p:cNvGrpSpPr>
          <p:nvPr/>
        </p:nvGrpSpPr>
        <p:grpSpPr bwMode="auto">
          <a:xfrm rot="19053854">
            <a:off x="7021355" y="5369857"/>
            <a:ext cx="1252537" cy="403225"/>
            <a:chOff x="3594" y="2714"/>
            <a:chExt cx="701" cy="188"/>
          </a:xfrm>
        </p:grpSpPr>
        <p:grpSp>
          <p:nvGrpSpPr>
            <p:cNvPr id="74" name="Group 82"/>
            <p:cNvGrpSpPr>
              <a:grpSpLocks/>
            </p:cNvGrpSpPr>
            <p:nvPr/>
          </p:nvGrpSpPr>
          <p:grpSpPr bwMode="auto">
            <a:xfrm>
              <a:off x="3858" y="2721"/>
              <a:ext cx="169" cy="45"/>
              <a:chOff x="3858" y="2721"/>
              <a:chExt cx="169" cy="45"/>
            </a:xfrm>
          </p:grpSpPr>
          <p:sp>
            <p:nvSpPr>
              <p:cNvPr id="94"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5"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75"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6"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7"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8"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9"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0"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1"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2"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3"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4"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5"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6"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7"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8"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89" name="Group 99"/>
            <p:cNvGrpSpPr>
              <a:grpSpLocks/>
            </p:cNvGrpSpPr>
            <p:nvPr/>
          </p:nvGrpSpPr>
          <p:grpSpPr bwMode="auto">
            <a:xfrm>
              <a:off x="3806" y="2833"/>
              <a:ext cx="272" cy="69"/>
              <a:chOff x="3806" y="2833"/>
              <a:chExt cx="272" cy="69"/>
            </a:xfrm>
          </p:grpSpPr>
          <p:sp>
            <p:nvSpPr>
              <p:cNvPr id="91"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2"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3"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90"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96" name="Forme libre 95"/>
          <p:cNvSpPr/>
          <p:nvPr/>
        </p:nvSpPr>
        <p:spPr>
          <a:xfrm>
            <a:off x="2236142" y="3717032"/>
            <a:ext cx="6728346" cy="2320119"/>
          </a:xfrm>
          <a:custGeom>
            <a:avLst/>
            <a:gdLst>
              <a:gd name="connsiteX0" fmla="*/ 0 w 6728346"/>
              <a:gd name="connsiteY0" fmla="*/ 0 h 2320119"/>
              <a:gd name="connsiteX1" fmla="*/ 40943 w 6728346"/>
              <a:gd name="connsiteY1" fmla="*/ 2265528 h 2320119"/>
              <a:gd name="connsiteX2" fmla="*/ 6728346 w 6728346"/>
              <a:gd name="connsiteY2" fmla="*/ 2320119 h 2320119"/>
              <a:gd name="connsiteX3" fmla="*/ 6728346 w 6728346"/>
              <a:gd name="connsiteY3" fmla="*/ 2320119 h 2320119"/>
            </a:gdLst>
            <a:ahLst/>
            <a:cxnLst>
              <a:cxn ang="0">
                <a:pos x="connsiteX0" y="connsiteY0"/>
              </a:cxn>
              <a:cxn ang="0">
                <a:pos x="connsiteX1" y="connsiteY1"/>
              </a:cxn>
              <a:cxn ang="0">
                <a:pos x="connsiteX2" y="connsiteY2"/>
              </a:cxn>
              <a:cxn ang="0">
                <a:pos x="connsiteX3" y="connsiteY3"/>
              </a:cxn>
            </a:cxnLst>
            <a:rect l="l" t="t" r="r" b="b"/>
            <a:pathLst>
              <a:path w="6728346" h="2320119">
                <a:moveTo>
                  <a:pt x="0" y="0"/>
                </a:moveTo>
                <a:lnTo>
                  <a:pt x="40943" y="2265528"/>
                </a:lnTo>
                <a:lnTo>
                  <a:pt x="6728346" y="2320119"/>
                </a:lnTo>
                <a:lnTo>
                  <a:pt x="6728346" y="2320119"/>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ZoneTexte 97"/>
          <p:cNvSpPr txBox="1"/>
          <p:nvPr/>
        </p:nvSpPr>
        <p:spPr>
          <a:xfrm>
            <a:off x="4366042" y="4261160"/>
            <a:ext cx="1768378" cy="646331"/>
          </a:xfrm>
          <a:prstGeom prst="rect">
            <a:avLst/>
          </a:prstGeom>
          <a:noFill/>
        </p:spPr>
        <p:txBody>
          <a:bodyPr wrap="square" rtlCol="0">
            <a:spAutoFit/>
          </a:bodyPr>
          <a:lstStyle/>
          <a:p>
            <a:r>
              <a:rPr lang="en-US" dirty="0" smtClean="0"/>
              <a:t>Ankle/Ankle TMP</a:t>
            </a:r>
            <a:endParaRPr lang="en-US" dirty="0"/>
          </a:p>
        </p:txBody>
      </p:sp>
      <p:sp>
        <p:nvSpPr>
          <p:cNvPr id="99" name="ZoneTexte 98"/>
          <p:cNvSpPr txBox="1"/>
          <p:nvPr/>
        </p:nvSpPr>
        <p:spPr>
          <a:xfrm>
            <a:off x="1654352" y="5773517"/>
            <a:ext cx="581790" cy="369332"/>
          </a:xfrm>
          <a:prstGeom prst="rect">
            <a:avLst/>
          </a:prstGeom>
          <a:noFill/>
        </p:spPr>
        <p:txBody>
          <a:bodyPr wrap="square" rtlCol="0">
            <a:spAutoFit/>
          </a:bodyPr>
          <a:lstStyle/>
          <a:p>
            <a:r>
              <a:rPr lang="en-US" dirty="0" smtClean="0"/>
              <a:t>0</a:t>
            </a:r>
            <a:endParaRPr lang="en-US" dirty="0"/>
          </a:p>
        </p:txBody>
      </p:sp>
      <p:sp>
        <p:nvSpPr>
          <p:cNvPr id="100" name="ZoneTexte 99"/>
          <p:cNvSpPr txBox="1"/>
          <p:nvPr/>
        </p:nvSpPr>
        <p:spPr>
          <a:xfrm>
            <a:off x="1674378" y="5926825"/>
            <a:ext cx="581790" cy="369332"/>
          </a:xfrm>
          <a:prstGeom prst="rect">
            <a:avLst/>
          </a:prstGeom>
          <a:noFill/>
        </p:spPr>
        <p:txBody>
          <a:bodyPr wrap="square" rtlCol="0">
            <a:spAutoFit/>
          </a:bodyPr>
          <a:lstStyle/>
          <a:p>
            <a:r>
              <a:rPr lang="en-US" dirty="0" smtClean="0"/>
              <a:t>_</a:t>
            </a:r>
            <a:endParaRPr lang="en-US" dirty="0"/>
          </a:p>
        </p:txBody>
      </p:sp>
      <p:sp>
        <p:nvSpPr>
          <p:cNvPr id="101" name="ZoneTexte 100"/>
          <p:cNvSpPr txBox="1"/>
          <p:nvPr/>
        </p:nvSpPr>
        <p:spPr>
          <a:xfrm>
            <a:off x="1674378" y="5411218"/>
            <a:ext cx="581790" cy="369332"/>
          </a:xfrm>
          <a:prstGeom prst="rect">
            <a:avLst/>
          </a:prstGeom>
          <a:noFill/>
        </p:spPr>
        <p:txBody>
          <a:bodyPr wrap="square" rtlCol="0">
            <a:spAutoFit/>
          </a:bodyPr>
          <a:lstStyle/>
          <a:p>
            <a:r>
              <a:rPr lang="en-US" dirty="0" smtClean="0"/>
              <a:t>+</a:t>
            </a:r>
            <a:endParaRPr lang="en-US" dirty="0"/>
          </a:p>
        </p:txBody>
      </p:sp>
      <p:sp>
        <p:nvSpPr>
          <p:cNvPr id="107" name="Forme libre 106"/>
          <p:cNvSpPr/>
          <p:nvPr/>
        </p:nvSpPr>
        <p:spPr>
          <a:xfrm>
            <a:off x="2249791" y="5208982"/>
            <a:ext cx="4885898" cy="1301001"/>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Lst>
            <a:ahLst/>
            <a:cxnLst>
              <a:cxn ang="0">
                <a:pos x="connsiteX0" y="connsiteY0"/>
              </a:cxn>
              <a:cxn ang="0">
                <a:pos x="connsiteX1" y="connsiteY1"/>
              </a:cxn>
              <a:cxn ang="0">
                <a:pos x="connsiteX2" y="connsiteY2"/>
              </a:cxn>
              <a:cxn ang="0">
                <a:pos x="connsiteX3" y="connsiteY3"/>
              </a:cxn>
            </a:cxnLst>
            <a:rect l="l" t="t" r="r" b="b"/>
            <a:pathLst>
              <a:path w="4885898" h="1301001">
                <a:moveTo>
                  <a:pt x="0" y="31758"/>
                </a:moveTo>
                <a:cubicBezTo>
                  <a:pt x="226325" y="-18284"/>
                  <a:pt x="595953" y="-9185"/>
                  <a:pt x="1105469" y="59054"/>
                </a:cubicBezTo>
                <a:cubicBezTo>
                  <a:pt x="1614985" y="127293"/>
                  <a:pt x="2427026" y="234200"/>
                  <a:pt x="3057097" y="441191"/>
                </a:cubicBezTo>
                <a:cubicBezTo>
                  <a:pt x="3687168" y="648182"/>
                  <a:pt x="4615217" y="1214565"/>
                  <a:pt x="4885898" y="1301001"/>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8" name="ZoneTexte 107"/>
          <p:cNvSpPr txBox="1"/>
          <p:nvPr/>
        </p:nvSpPr>
        <p:spPr>
          <a:xfrm>
            <a:off x="251520" y="4889633"/>
            <a:ext cx="1946945" cy="646331"/>
          </a:xfrm>
          <a:prstGeom prst="rect">
            <a:avLst/>
          </a:prstGeom>
          <a:noFill/>
          <a:ln w="22225">
            <a:solidFill>
              <a:srgbClr val="FF0000"/>
            </a:solidFill>
            <a:prstDash val="dash"/>
          </a:ln>
        </p:spPr>
        <p:txBody>
          <a:bodyPr wrap="square" rtlCol="0">
            <a:spAutoFit/>
          </a:bodyPr>
          <a:lstStyle/>
          <a:p>
            <a:r>
              <a:rPr lang="en-US" dirty="0" smtClean="0"/>
              <a:t>Non Elastic compression</a:t>
            </a:r>
            <a:endParaRPr lang="en-US" dirty="0"/>
          </a:p>
        </p:txBody>
      </p:sp>
      <p:cxnSp>
        <p:nvCxnSpPr>
          <p:cNvPr id="104" name="Connecteur droit 103"/>
          <p:cNvCxnSpPr/>
          <p:nvPr/>
        </p:nvCxnSpPr>
        <p:spPr>
          <a:xfrm>
            <a:off x="2236142" y="4054617"/>
            <a:ext cx="4974383" cy="24628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05" name="ZoneTexte 104"/>
          <p:cNvSpPr txBox="1"/>
          <p:nvPr/>
        </p:nvSpPr>
        <p:spPr>
          <a:xfrm>
            <a:off x="251520" y="3796193"/>
            <a:ext cx="1946945" cy="646331"/>
          </a:xfrm>
          <a:prstGeom prst="rect">
            <a:avLst/>
          </a:prstGeom>
          <a:noFill/>
          <a:ln w="22225">
            <a:solidFill>
              <a:schemeClr val="accent1"/>
            </a:solidFill>
            <a:prstDash val="sysDash"/>
          </a:ln>
        </p:spPr>
        <p:txBody>
          <a:bodyPr wrap="square" rtlCol="0">
            <a:spAutoFit/>
          </a:bodyPr>
          <a:lstStyle/>
          <a:p>
            <a:r>
              <a:rPr lang="en-US" dirty="0" smtClean="0"/>
              <a:t>Elastic </a:t>
            </a:r>
            <a:r>
              <a:rPr lang="en-US" dirty="0" smtClean="0"/>
              <a:t>compression</a:t>
            </a:r>
            <a:endParaRPr lang="en-US" dirty="0"/>
          </a:p>
        </p:txBody>
      </p:sp>
    </p:spTree>
    <p:extLst>
      <p:ext uri="{BB962C8B-B14F-4D97-AF65-F5344CB8AC3E}">
        <p14:creationId xmlns:p14="http://schemas.microsoft.com/office/powerpoint/2010/main" xmlns="" val="3296314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404664"/>
            <a:ext cx="7202691" cy="5404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511042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2564904"/>
            <a:ext cx="7848872" cy="3046988"/>
          </a:xfrm>
          <a:prstGeom prst="rect">
            <a:avLst/>
          </a:prstGeom>
          <a:noFill/>
        </p:spPr>
        <p:txBody>
          <a:bodyPr wrap="square" rtlCol="0">
            <a:spAutoFit/>
          </a:bodyPr>
          <a:lstStyle/>
          <a:p>
            <a:pPr algn="ctr"/>
            <a:r>
              <a:rPr lang="en-US" sz="3200" dirty="0" smtClean="0">
                <a:solidFill>
                  <a:srgbClr val="FF0000"/>
                </a:solidFill>
              </a:rPr>
              <a:t>ELASTIC </a:t>
            </a:r>
            <a:r>
              <a:rPr lang="en-US" sz="3200" dirty="0" smtClean="0">
                <a:solidFill>
                  <a:schemeClr val="accent6"/>
                </a:solidFill>
              </a:rPr>
              <a:t>(EXTENSIVE )BANDAGES</a:t>
            </a:r>
          </a:p>
          <a:p>
            <a:pPr algn="ctr"/>
            <a:r>
              <a:rPr lang="en-US" sz="3200" dirty="0" smtClean="0">
                <a:solidFill>
                  <a:schemeClr val="accent6"/>
                </a:solidFill>
              </a:rPr>
              <a:t>Effects on TMP</a:t>
            </a:r>
          </a:p>
          <a:p>
            <a:pPr algn="ctr"/>
            <a:r>
              <a:rPr lang="en-US" sz="3200" dirty="0" smtClean="0">
                <a:solidFill>
                  <a:schemeClr val="accent6"/>
                </a:solidFill>
              </a:rPr>
              <a:t>LYING</a:t>
            </a:r>
          </a:p>
          <a:p>
            <a:pPr algn="ctr"/>
            <a:r>
              <a:rPr lang="en-US" sz="3200" dirty="0" smtClean="0">
                <a:solidFill>
                  <a:schemeClr val="accent6"/>
                </a:solidFill>
              </a:rPr>
              <a:t>STANDING</a:t>
            </a:r>
          </a:p>
          <a:p>
            <a:pPr algn="ctr"/>
            <a:r>
              <a:rPr lang="en-US" sz="3200" dirty="0" smtClean="0">
                <a:solidFill>
                  <a:schemeClr val="accent6"/>
                </a:solidFill>
              </a:rPr>
              <a:t>WALKING</a:t>
            </a:r>
          </a:p>
          <a:p>
            <a:pPr algn="ctr"/>
            <a:endParaRPr lang="en-US" sz="3200" dirty="0" smtClean="0">
              <a:solidFill>
                <a:schemeClr val="accent6"/>
              </a:solidFill>
            </a:endParaRPr>
          </a:p>
        </p:txBody>
      </p:sp>
    </p:spTree>
    <p:extLst>
      <p:ext uri="{BB962C8B-B14F-4D97-AF65-F5344CB8AC3E}">
        <p14:creationId xmlns:p14="http://schemas.microsoft.com/office/powerpoint/2010/main" xmlns="" val="3556032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9024" y="839614"/>
            <a:ext cx="8784976" cy="1877437"/>
          </a:xfrm>
          <a:prstGeom prst="rect">
            <a:avLst/>
          </a:prstGeom>
          <a:noFill/>
        </p:spPr>
        <p:txBody>
          <a:bodyPr wrap="square" rtlCol="0">
            <a:spAutoFit/>
          </a:bodyPr>
          <a:lstStyle/>
          <a:p>
            <a:pPr algn="ctr"/>
            <a:r>
              <a:rPr lang="en-US" sz="3600" dirty="0">
                <a:solidFill>
                  <a:schemeClr val="tx2"/>
                </a:solidFill>
                <a:latin typeface="Arial" pitchFamily="34" charset="0"/>
                <a:cs typeface="Arial" pitchFamily="34" charset="0"/>
              </a:rPr>
              <a:t>1-Hemodynamic concept of venous drainage</a:t>
            </a:r>
          </a:p>
          <a:p>
            <a:pPr algn="ctr"/>
            <a:endParaRPr lang="fr-FR" sz="4400" dirty="0">
              <a:solidFill>
                <a:schemeClr val="accent6"/>
              </a:solidFill>
            </a:endParaRPr>
          </a:p>
        </p:txBody>
      </p:sp>
      <p:sp>
        <p:nvSpPr>
          <p:cNvPr id="3" name="ZoneTexte 2"/>
          <p:cNvSpPr txBox="1"/>
          <p:nvPr/>
        </p:nvSpPr>
        <p:spPr>
          <a:xfrm>
            <a:off x="196535" y="2514892"/>
            <a:ext cx="8784976" cy="1815882"/>
          </a:xfrm>
          <a:prstGeom prst="rect">
            <a:avLst/>
          </a:prstGeom>
          <a:noFill/>
        </p:spPr>
        <p:txBody>
          <a:bodyPr wrap="square" rtlCol="0">
            <a:spAutoFit/>
          </a:bodyPr>
          <a:lstStyle/>
          <a:p>
            <a:pPr algn="ctr"/>
            <a:r>
              <a:rPr lang="en-US" sz="2800" dirty="0">
                <a:solidFill>
                  <a:schemeClr val="tx2">
                    <a:lumMod val="75000"/>
                  </a:schemeClr>
                </a:solidFill>
              </a:rPr>
              <a:t>Hemodynamics can be defined </a:t>
            </a:r>
            <a:r>
              <a:rPr lang="en-US" sz="2800" dirty="0" smtClean="0">
                <a:solidFill>
                  <a:schemeClr val="tx2">
                    <a:lumMod val="75000"/>
                  </a:schemeClr>
                </a:solidFill>
              </a:rPr>
              <a:t>as:</a:t>
            </a:r>
          </a:p>
          <a:p>
            <a:pPr lvl="1"/>
            <a:r>
              <a:rPr lang="en-US" sz="2800" dirty="0" smtClean="0">
                <a:solidFill>
                  <a:schemeClr val="tx2">
                    <a:lumMod val="75000"/>
                  </a:schemeClr>
                </a:solidFill>
              </a:rPr>
              <a:t>the </a:t>
            </a:r>
            <a:r>
              <a:rPr lang="en-US" sz="2800" dirty="0">
                <a:solidFill>
                  <a:schemeClr val="tx2">
                    <a:lumMod val="75000"/>
                  </a:schemeClr>
                </a:solidFill>
              </a:rPr>
              <a:t>physical factors that govern blood </a:t>
            </a:r>
            <a:r>
              <a:rPr lang="en-US" sz="2800" dirty="0" smtClean="0">
                <a:solidFill>
                  <a:schemeClr val="tx2">
                    <a:lumMod val="75000"/>
                  </a:schemeClr>
                </a:solidFill>
              </a:rPr>
              <a:t>flow</a:t>
            </a:r>
            <a:r>
              <a:rPr lang="en-US" sz="2800" dirty="0">
                <a:solidFill>
                  <a:schemeClr val="tx2">
                    <a:lumMod val="75000"/>
                  </a:schemeClr>
                </a:solidFill>
              </a:rPr>
              <a:t> </a:t>
            </a:r>
            <a:r>
              <a:rPr lang="en-US" sz="2800" dirty="0" smtClean="0">
                <a:solidFill>
                  <a:schemeClr val="tx2">
                    <a:lumMod val="75000"/>
                  </a:schemeClr>
                </a:solidFill>
              </a:rPr>
              <a:t>which </a:t>
            </a:r>
            <a:r>
              <a:rPr lang="en-US" sz="2800" dirty="0">
                <a:solidFill>
                  <a:schemeClr val="tx2">
                    <a:lumMod val="75000"/>
                  </a:schemeClr>
                </a:solidFill>
              </a:rPr>
              <a:t>are the same physical factors that govern the flow of any fluid, and are based on a fundamental law of </a:t>
            </a:r>
            <a:r>
              <a:rPr lang="en-US" sz="2800" dirty="0" smtClean="0">
                <a:solidFill>
                  <a:schemeClr val="tx2">
                    <a:lumMod val="75000"/>
                  </a:schemeClr>
                </a:solidFill>
              </a:rPr>
              <a:t>physics. </a:t>
            </a:r>
            <a:endParaRPr lang="fr-FR" sz="3600" dirty="0">
              <a:solidFill>
                <a:schemeClr val="accent6"/>
              </a:solidFill>
            </a:endParaRPr>
          </a:p>
        </p:txBody>
      </p:sp>
    </p:spTree>
    <p:extLst>
      <p:ext uri="{BB962C8B-B14F-4D97-AF65-F5344CB8AC3E}">
        <p14:creationId xmlns:p14="http://schemas.microsoft.com/office/powerpoint/2010/main" xmlns="" val="31392983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548680"/>
            <a:ext cx="7848872" cy="4031873"/>
          </a:xfrm>
          <a:prstGeom prst="rect">
            <a:avLst/>
          </a:prstGeom>
          <a:noFill/>
        </p:spPr>
        <p:txBody>
          <a:bodyPr wrap="square" rtlCol="0">
            <a:spAutoFit/>
          </a:bodyPr>
          <a:lstStyle/>
          <a:p>
            <a:pPr algn="ctr"/>
            <a:r>
              <a:rPr lang="en-US" sz="3200" dirty="0"/>
              <a:t>EXTENSIVE BANDAGES</a:t>
            </a:r>
          </a:p>
          <a:p>
            <a:pPr algn="ctr"/>
            <a:r>
              <a:rPr lang="en-US" sz="3200" dirty="0" smtClean="0"/>
              <a:t>BANDAGES</a:t>
            </a:r>
          </a:p>
          <a:p>
            <a:pPr algn="ctr"/>
            <a:r>
              <a:rPr lang="en-US" sz="3200" dirty="0" smtClean="0"/>
              <a:t>Deliver the FORCE at the moment of bandaging  and LATER</a:t>
            </a:r>
          </a:p>
          <a:p>
            <a:pPr algn="ctr"/>
            <a:r>
              <a:rPr lang="en-US" sz="3200" dirty="0" smtClean="0">
                <a:solidFill>
                  <a:srgbClr val="FF0000"/>
                </a:solidFill>
              </a:rPr>
              <a:t>All the force/pressure is stored by BOTH the leg and the bandage ( </a:t>
            </a:r>
            <a:r>
              <a:rPr lang="en-US" sz="2000" dirty="0" smtClean="0">
                <a:solidFill>
                  <a:srgbClr val="FF0000"/>
                </a:solidFill>
              </a:rPr>
              <a:t>potential force : Hooks hysteresis phase</a:t>
            </a:r>
            <a:r>
              <a:rPr lang="en-US" sz="3200" dirty="0" smtClean="0">
                <a:solidFill>
                  <a:srgbClr val="FF0000"/>
                </a:solidFill>
              </a:rPr>
              <a:t>).</a:t>
            </a:r>
          </a:p>
          <a:p>
            <a:pPr algn="ctr"/>
            <a:endParaRPr lang="en-US" sz="3200" dirty="0" smtClean="0">
              <a:solidFill>
                <a:schemeClr val="accent6"/>
              </a:solidFill>
            </a:endParaRPr>
          </a:p>
        </p:txBody>
      </p:sp>
      <p:grpSp>
        <p:nvGrpSpPr>
          <p:cNvPr id="6" name="Group 81"/>
          <p:cNvGrpSpPr>
            <a:grpSpLocks/>
          </p:cNvGrpSpPr>
          <p:nvPr/>
        </p:nvGrpSpPr>
        <p:grpSpPr bwMode="auto">
          <a:xfrm flipH="1">
            <a:off x="4497100" y="5641036"/>
            <a:ext cx="1252537" cy="403225"/>
            <a:chOff x="3594" y="2714"/>
            <a:chExt cx="701" cy="188"/>
          </a:xfrm>
        </p:grpSpPr>
        <p:grpSp>
          <p:nvGrpSpPr>
            <p:cNvPr id="7" name="Group 82"/>
            <p:cNvGrpSpPr>
              <a:grpSpLocks/>
            </p:cNvGrpSpPr>
            <p:nvPr/>
          </p:nvGrpSpPr>
          <p:grpSpPr bwMode="auto">
            <a:xfrm>
              <a:off x="3858" y="2721"/>
              <a:ext cx="169" cy="45"/>
              <a:chOff x="3858" y="2721"/>
              <a:chExt cx="169" cy="45"/>
            </a:xfrm>
          </p:grpSpPr>
          <p:sp>
            <p:nvSpPr>
              <p:cNvPr id="2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8"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22" name="Group 99"/>
            <p:cNvGrpSpPr>
              <a:grpSpLocks/>
            </p:cNvGrpSpPr>
            <p:nvPr/>
          </p:nvGrpSpPr>
          <p:grpSpPr bwMode="auto">
            <a:xfrm>
              <a:off x="3806" y="2833"/>
              <a:ext cx="272" cy="69"/>
              <a:chOff x="3806" y="2833"/>
              <a:chExt cx="272" cy="69"/>
            </a:xfrm>
          </p:grpSpPr>
          <p:sp>
            <p:nvSpPr>
              <p:cNvPr id="2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23"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29" name="Group 81"/>
          <p:cNvGrpSpPr>
            <a:grpSpLocks/>
          </p:cNvGrpSpPr>
          <p:nvPr/>
        </p:nvGrpSpPr>
        <p:grpSpPr bwMode="auto">
          <a:xfrm rot="19830650" flipH="1">
            <a:off x="3036775" y="5288871"/>
            <a:ext cx="1252537" cy="403225"/>
            <a:chOff x="3594" y="2714"/>
            <a:chExt cx="701" cy="188"/>
          </a:xfrm>
        </p:grpSpPr>
        <p:grpSp>
          <p:nvGrpSpPr>
            <p:cNvPr id="30" name="Group 82"/>
            <p:cNvGrpSpPr>
              <a:grpSpLocks/>
            </p:cNvGrpSpPr>
            <p:nvPr/>
          </p:nvGrpSpPr>
          <p:grpSpPr bwMode="auto">
            <a:xfrm>
              <a:off x="3858" y="2721"/>
              <a:ext cx="169" cy="45"/>
              <a:chOff x="3858" y="2721"/>
              <a:chExt cx="169" cy="45"/>
            </a:xfrm>
          </p:grpSpPr>
          <p:sp>
            <p:nvSpPr>
              <p:cNvPr id="50"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31"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4"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6"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7"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9"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0"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45" name="Group 99"/>
            <p:cNvGrpSpPr>
              <a:grpSpLocks/>
            </p:cNvGrpSpPr>
            <p:nvPr/>
          </p:nvGrpSpPr>
          <p:grpSpPr bwMode="auto">
            <a:xfrm>
              <a:off x="3806" y="2833"/>
              <a:ext cx="272" cy="69"/>
              <a:chOff x="3806" y="2833"/>
              <a:chExt cx="272" cy="69"/>
            </a:xfrm>
          </p:grpSpPr>
          <p:sp>
            <p:nvSpPr>
              <p:cNvPr id="47"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46"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2" name="Group 81"/>
          <p:cNvGrpSpPr>
            <a:grpSpLocks/>
          </p:cNvGrpSpPr>
          <p:nvPr/>
        </p:nvGrpSpPr>
        <p:grpSpPr bwMode="auto">
          <a:xfrm rot="16507744" flipH="1">
            <a:off x="2130263" y="5066342"/>
            <a:ext cx="1252537" cy="403225"/>
            <a:chOff x="3594" y="2714"/>
            <a:chExt cx="701" cy="188"/>
          </a:xfrm>
        </p:grpSpPr>
        <p:grpSp>
          <p:nvGrpSpPr>
            <p:cNvPr id="53" name="Group 82"/>
            <p:cNvGrpSpPr>
              <a:grpSpLocks/>
            </p:cNvGrpSpPr>
            <p:nvPr/>
          </p:nvGrpSpPr>
          <p:grpSpPr bwMode="auto">
            <a:xfrm>
              <a:off x="3858" y="2721"/>
              <a:ext cx="169" cy="45"/>
              <a:chOff x="3858" y="2721"/>
              <a:chExt cx="169" cy="45"/>
            </a:xfrm>
          </p:grpSpPr>
          <p:sp>
            <p:nvSpPr>
              <p:cNvPr id="73"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4"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6"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7"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68" name="Group 99"/>
            <p:cNvGrpSpPr>
              <a:grpSpLocks/>
            </p:cNvGrpSpPr>
            <p:nvPr/>
          </p:nvGrpSpPr>
          <p:grpSpPr bwMode="auto">
            <a:xfrm>
              <a:off x="3806" y="2833"/>
              <a:ext cx="272" cy="69"/>
              <a:chOff x="3806" y="2833"/>
              <a:chExt cx="272" cy="69"/>
            </a:xfrm>
          </p:grpSpPr>
          <p:sp>
            <p:nvSpPr>
              <p:cNvPr id="70"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1"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2"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69"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75" name="Group 81"/>
          <p:cNvGrpSpPr>
            <a:grpSpLocks/>
          </p:cNvGrpSpPr>
          <p:nvPr/>
        </p:nvGrpSpPr>
        <p:grpSpPr bwMode="auto">
          <a:xfrm rot="19053854">
            <a:off x="7021355" y="5369857"/>
            <a:ext cx="1252537" cy="403225"/>
            <a:chOff x="3594" y="2714"/>
            <a:chExt cx="701" cy="188"/>
          </a:xfrm>
        </p:grpSpPr>
        <p:grpSp>
          <p:nvGrpSpPr>
            <p:cNvPr id="76" name="Group 82"/>
            <p:cNvGrpSpPr>
              <a:grpSpLocks/>
            </p:cNvGrpSpPr>
            <p:nvPr/>
          </p:nvGrpSpPr>
          <p:grpSpPr bwMode="auto">
            <a:xfrm>
              <a:off x="3858" y="2721"/>
              <a:ext cx="169" cy="45"/>
              <a:chOff x="3858" y="2721"/>
              <a:chExt cx="169" cy="45"/>
            </a:xfrm>
          </p:grpSpPr>
          <p:sp>
            <p:nvSpPr>
              <p:cNvPr id="96"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7"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77"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8"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9"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0"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1"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2"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3"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4"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5"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6"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7"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8"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9"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0"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91" name="Group 99"/>
            <p:cNvGrpSpPr>
              <a:grpSpLocks/>
            </p:cNvGrpSpPr>
            <p:nvPr/>
          </p:nvGrpSpPr>
          <p:grpSpPr bwMode="auto">
            <a:xfrm>
              <a:off x="3806" y="2833"/>
              <a:ext cx="272" cy="69"/>
              <a:chOff x="3806" y="2833"/>
              <a:chExt cx="272" cy="69"/>
            </a:xfrm>
          </p:grpSpPr>
          <p:sp>
            <p:nvSpPr>
              <p:cNvPr id="93"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4"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5"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92"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98" name="Forme libre 97"/>
          <p:cNvSpPr/>
          <p:nvPr/>
        </p:nvSpPr>
        <p:spPr>
          <a:xfrm>
            <a:off x="2236142" y="3717032"/>
            <a:ext cx="6728346" cy="2320119"/>
          </a:xfrm>
          <a:custGeom>
            <a:avLst/>
            <a:gdLst>
              <a:gd name="connsiteX0" fmla="*/ 0 w 6728346"/>
              <a:gd name="connsiteY0" fmla="*/ 0 h 2320119"/>
              <a:gd name="connsiteX1" fmla="*/ 40943 w 6728346"/>
              <a:gd name="connsiteY1" fmla="*/ 2265528 h 2320119"/>
              <a:gd name="connsiteX2" fmla="*/ 6728346 w 6728346"/>
              <a:gd name="connsiteY2" fmla="*/ 2320119 h 2320119"/>
              <a:gd name="connsiteX3" fmla="*/ 6728346 w 6728346"/>
              <a:gd name="connsiteY3" fmla="*/ 2320119 h 2320119"/>
            </a:gdLst>
            <a:ahLst/>
            <a:cxnLst>
              <a:cxn ang="0">
                <a:pos x="connsiteX0" y="connsiteY0"/>
              </a:cxn>
              <a:cxn ang="0">
                <a:pos x="connsiteX1" y="connsiteY1"/>
              </a:cxn>
              <a:cxn ang="0">
                <a:pos x="connsiteX2" y="connsiteY2"/>
              </a:cxn>
              <a:cxn ang="0">
                <a:pos x="connsiteX3" y="connsiteY3"/>
              </a:cxn>
            </a:cxnLst>
            <a:rect l="l" t="t" r="r" b="b"/>
            <a:pathLst>
              <a:path w="6728346" h="2320119">
                <a:moveTo>
                  <a:pt x="0" y="0"/>
                </a:moveTo>
                <a:lnTo>
                  <a:pt x="40943" y="2265528"/>
                </a:lnTo>
                <a:lnTo>
                  <a:pt x="6728346" y="2320119"/>
                </a:lnTo>
                <a:lnTo>
                  <a:pt x="6728346" y="2320119"/>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ZoneTexte 99"/>
          <p:cNvSpPr txBox="1"/>
          <p:nvPr/>
        </p:nvSpPr>
        <p:spPr>
          <a:xfrm>
            <a:off x="4366042" y="4261160"/>
            <a:ext cx="1768378" cy="646331"/>
          </a:xfrm>
          <a:prstGeom prst="rect">
            <a:avLst/>
          </a:prstGeom>
          <a:noFill/>
        </p:spPr>
        <p:txBody>
          <a:bodyPr wrap="square" rtlCol="0">
            <a:spAutoFit/>
          </a:bodyPr>
          <a:lstStyle/>
          <a:p>
            <a:r>
              <a:rPr lang="en-US" dirty="0" smtClean="0"/>
              <a:t>Ankle/Ankle TMP</a:t>
            </a:r>
            <a:endParaRPr lang="en-US" dirty="0"/>
          </a:p>
        </p:txBody>
      </p:sp>
      <p:sp>
        <p:nvSpPr>
          <p:cNvPr id="104" name="Forme libre 103"/>
          <p:cNvSpPr/>
          <p:nvPr/>
        </p:nvSpPr>
        <p:spPr>
          <a:xfrm>
            <a:off x="2249791" y="5208982"/>
            <a:ext cx="4885898" cy="1301001"/>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Lst>
            <a:ahLst/>
            <a:cxnLst>
              <a:cxn ang="0">
                <a:pos x="connsiteX0" y="connsiteY0"/>
              </a:cxn>
              <a:cxn ang="0">
                <a:pos x="connsiteX1" y="connsiteY1"/>
              </a:cxn>
              <a:cxn ang="0">
                <a:pos x="connsiteX2" y="connsiteY2"/>
              </a:cxn>
              <a:cxn ang="0">
                <a:pos x="connsiteX3" y="connsiteY3"/>
              </a:cxn>
            </a:cxnLst>
            <a:rect l="l" t="t" r="r" b="b"/>
            <a:pathLst>
              <a:path w="4885898" h="1301001">
                <a:moveTo>
                  <a:pt x="0" y="31758"/>
                </a:moveTo>
                <a:cubicBezTo>
                  <a:pt x="226325" y="-18284"/>
                  <a:pt x="595953" y="-9185"/>
                  <a:pt x="1105469" y="59054"/>
                </a:cubicBezTo>
                <a:cubicBezTo>
                  <a:pt x="1614985" y="127293"/>
                  <a:pt x="2427026" y="234200"/>
                  <a:pt x="3057097" y="441191"/>
                </a:cubicBezTo>
                <a:cubicBezTo>
                  <a:pt x="3687168" y="648182"/>
                  <a:pt x="4615217" y="1214565"/>
                  <a:pt x="4885898" y="1301001"/>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5" name="ZoneTexte 104"/>
          <p:cNvSpPr txBox="1"/>
          <p:nvPr/>
        </p:nvSpPr>
        <p:spPr>
          <a:xfrm>
            <a:off x="251520" y="4889633"/>
            <a:ext cx="1946945" cy="646331"/>
          </a:xfrm>
          <a:prstGeom prst="rect">
            <a:avLst/>
          </a:prstGeom>
          <a:noFill/>
          <a:ln w="22225">
            <a:solidFill>
              <a:srgbClr val="FF0000"/>
            </a:solidFill>
            <a:prstDash val="dash"/>
          </a:ln>
        </p:spPr>
        <p:txBody>
          <a:bodyPr wrap="square" rtlCol="0">
            <a:spAutoFit/>
          </a:bodyPr>
          <a:lstStyle/>
          <a:p>
            <a:r>
              <a:rPr lang="en-US" dirty="0" smtClean="0"/>
              <a:t>Non Elastic compression</a:t>
            </a:r>
            <a:endParaRPr lang="en-US" dirty="0"/>
          </a:p>
        </p:txBody>
      </p:sp>
      <p:sp>
        <p:nvSpPr>
          <p:cNvPr id="106" name="ZoneTexte 105"/>
          <p:cNvSpPr txBox="1"/>
          <p:nvPr/>
        </p:nvSpPr>
        <p:spPr>
          <a:xfrm>
            <a:off x="251520" y="3796193"/>
            <a:ext cx="1946945" cy="646331"/>
          </a:xfrm>
          <a:prstGeom prst="rect">
            <a:avLst/>
          </a:prstGeom>
          <a:noFill/>
          <a:ln w="22225">
            <a:solidFill>
              <a:schemeClr val="accent1"/>
            </a:solidFill>
            <a:prstDash val="sysDash"/>
          </a:ln>
        </p:spPr>
        <p:txBody>
          <a:bodyPr wrap="square" rtlCol="0">
            <a:spAutoFit/>
          </a:bodyPr>
          <a:lstStyle/>
          <a:p>
            <a:r>
              <a:rPr lang="en-US" dirty="0" smtClean="0"/>
              <a:t>Elastic </a:t>
            </a:r>
            <a:r>
              <a:rPr lang="en-US" dirty="0" smtClean="0"/>
              <a:t>compression</a:t>
            </a:r>
            <a:endParaRPr lang="en-US" dirty="0"/>
          </a:p>
        </p:txBody>
      </p:sp>
      <p:sp>
        <p:nvSpPr>
          <p:cNvPr id="107" name="Forme libre 106"/>
          <p:cNvSpPr/>
          <p:nvPr/>
        </p:nvSpPr>
        <p:spPr>
          <a:xfrm>
            <a:off x="2339751" y="5241868"/>
            <a:ext cx="3671247" cy="1329276"/>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 name="connsiteX0" fmla="*/ 0 w 4885898"/>
              <a:gd name="connsiteY0" fmla="*/ 51355 h 1320598"/>
              <a:gd name="connsiteX1" fmla="*/ 1105469 w 4885898"/>
              <a:gd name="connsiteY1" fmla="*/ 78651 h 1320598"/>
              <a:gd name="connsiteX2" fmla="*/ 2906972 w 4885898"/>
              <a:gd name="connsiteY2" fmla="*/ 788334 h 1320598"/>
              <a:gd name="connsiteX3" fmla="*/ 4885898 w 4885898"/>
              <a:gd name="connsiteY3" fmla="*/ 1320598 h 1320598"/>
              <a:gd name="connsiteX0" fmla="*/ 0 w 4258101"/>
              <a:gd name="connsiteY0" fmla="*/ 51355 h 1402484"/>
              <a:gd name="connsiteX1" fmla="*/ 1105469 w 4258101"/>
              <a:gd name="connsiteY1" fmla="*/ 78651 h 1402484"/>
              <a:gd name="connsiteX2" fmla="*/ 2906972 w 4258101"/>
              <a:gd name="connsiteY2" fmla="*/ 788334 h 1402484"/>
              <a:gd name="connsiteX3" fmla="*/ 4258101 w 4258101"/>
              <a:gd name="connsiteY3" fmla="*/ 1402484 h 1402484"/>
              <a:gd name="connsiteX0" fmla="*/ 0 w 4258101"/>
              <a:gd name="connsiteY0" fmla="*/ 63277 h 1414406"/>
              <a:gd name="connsiteX1" fmla="*/ 1105469 w 4258101"/>
              <a:gd name="connsiteY1" fmla="*/ 90573 h 1414406"/>
              <a:gd name="connsiteX2" fmla="*/ 2729551 w 4258101"/>
              <a:gd name="connsiteY2" fmla="*/ 977677 h 1414406"/>
              <a:gd name="connsiteX3" fmla="*/ 4258101 w 4258101"/>
              <a:gd name="connsiteY3" fmla="*/ 1414406 h 1414406"/>
              <a:gd name="connsiteX0" fmla="*/ 0 w 4176215"/>
              <a:gd name="connsiteY0" fmla="*/ 63277 h 1619122"/>
              <a:gd name="connsiteX1" fmla="*/ 1105469 w 4176215"/>
              <a:gd name="connsiteY1" fmla="*/ 90573 h 1619122"/>
              <a:gd name="connsiteX2" fmla="*/ 2729551 w 4176215"/>
              <a:gd name="connsiteY2" fmla="*/ 977677 h 1619122"/>
              <a:gd name="connsiteX3" fmla="*/ 4176215 w 4176215"/>
              <a:gd name="connsiteY3" fmla="*/ 1619122 h 1619122"/>
              <a:gd name="connsiteX0" fmla="*/ 0 w 4176215"/>
              <a:gd name="connsiteY0" fmla="*/ 19090 h 1574935"/>
              <a:gd name="connsiteX1" fmla="*/ 1009935 w 4176215"/>
              <a:gd name="connsiteY1" fmla="*/ 169216 h 1574935"/>
              <a:gd name="connsiteX2" fmla="*/ 2729551 w 4176215"/>
              <a:gd name="connsiteY2" fmla="*/ 933490 h 1574935"/>
              <a:gd name="connsiteX3" fmla="*/ 4176215 w 4176215"/>
              <a:gd name="connsiteY3" fmla="*/ 1574935 h 1574935"/>
              <a:gd name="connsiteX0" fmla="*/ 0 w 3671247"/>
              <a:gd name="connsiteY0" fmla="*/ 19090 h 1329276"/>
              <a:gd name="connsiteX1" fmla="*/ 1009935 w 3671247"/>
              <a:gd name="connsiteY1" fmla="*/ 169216 h 1329276"/>
              <a:gd name="connsiteX2" fmla="*/ 2729551 w 3671247"/>
              <a:gd name="connsiteY2" fmla="*/ 933490 h 1329276"/>
              <a:gd name="connsiteX3" fmla="*/ 3671247 w 3671247"/>
              <a:gd name="connsiteY3" fmla="*/ 1329276 h 1329276"/>
            </a:gdLst>
            <a:ahLst/>
            <a:cxnLst>
              <a:cxn ang="0">
                <a:pos x="connsiteX0" y="connsiteY0"/>
              </a:cxn>
              <a:cxn ang="0">
                <a:pos x="connsiteX1" y="connsiteY1"/>
              </a:cxn>
              <a:cxn ang="0">
                <a:pos x="connsiteX2" y="connsiteY2"/>
              </a:cxn>
              <a:cxn ang="0">
                <a:pos x="connsiteX3" y="connsiteY3"/>
              </a:cxn>
            </a:cxnLst>
            <a:rect l="l" t="t" r="r" b="b"/>
            <a:pathLst>
              <a:path w="3671247" h="1329276">
                <a:moveTo>
                  <a:pt x="0" y="19090"/>
                </a:moveTo>
                <a:cubicBezTo>
                  <a:pt x="226325" y="-30952"/>
                  <a:pt x="555010" y="16816"/>
                  <a:pt x="1009935" y="169216"/>
                </a:cubicBezTo>
                <a:cubicBezTo>
                  <a:pt x="1464860" y="321616"/>
                  <a:pt x="2099480" y="726499"/>
                  <a:pt x="2729551" y="933490"/>
                </a:cubicBezTo>
                <a:cubicBezTo>
                  <a:pt x="3359622" y="1140481"/>
                  <a:pt x="3400566" y="1242840"/>
                  <a:pt x="3671247" y="1329276"/>
                </a:cubicBezTo>
              </a:path>
            </a:pathLst>
          </a:custGeom>
          <a:noFill/>
          <a:ln w="412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8" name="ZoneTexte 107"/>
          <p:cNvSpPr txBox="1"/>
          <p:nvPr/>
        </p:nvSpPr>
        <p:spPr>
          <a:xfrm>
            <a:off x="232032" y="5681368"/>
            <a:ext cx="1946945" cy="646331"/>
          </a:xfrm>
          <a:prstGeom prst="rect">
            <a:avLst/>
          </a:prstGeom>
          <a:noFill/>
          <a:ln w="38100">
            <a:solidFill>
              <a:srgbClr val="92D050"/>
            </a:solidFill>
            <a:prstDash val="dash"/>
          </a:ln>
        </p:spPr>
        <p:txBody>
          <a:bodyPr wrap="square" rtlCol="0">
            <a:spAutoFit/>
          </a:bodyPr>
          <a:lstStyle/>
          <a:p>
            <a:r>
              <a:rPr lang="en-US" dirty="0" smtClean="0"/>
              <a:t>Elastic compression</a:t>
            </a:r>
            <a:endParaRPr lang="en-US" dirty="0"/>
          </a:p>
        </p:txBody>
      </p:sp>
      <p:cxnSp>
        <p:nvCxnSpPr>
          <p:cNvPr id="109" name="Connecteur droit 108"/>
          <p:cNvCxnSpPr/>
          <p:nvPr/>
        </p:nvCxnSpPr>
        <p:spPr>
          <a:xfrm>
            <a:off x="2236142" y="4054617"/>
            <a:ext cx="4974383" cy="24628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708448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548680"/>
            <a:ext cx="7848872" cy="4524315"/>
          </a:xfrm>
          <a:prstGeom prst="rect">
            <a:avLst/>
          </a:prstGeom>
          <a:noFill/>
        </p:spPr>
        <p:txBody>
          <a:bodyPr wrap="square" rtlCol="0">
            <a:spAutoFit/>
          </a:bodyPr>
          <a:lstStyle/>
          <a:p>
            <a:pPr algn="ctr"/>
            <a:r>
              <a:rPr lang="en-US" sz="3200" dirty="0" smtClean="0">
                <a:solidFill>
                  <a:srgbClr val="FF0000"/>
                </a:solidFill>
              </a:rPr>
              <a:t>ELASTIC </a:t>
            </a:r>
            <a:r>
              <a:rPr lang="en-US" sz="2000" dirty="0" smtClean="0"/>
              <a:t>EXTENSIVE</a:t>
            </a:r>
            <a:r>
              <a:rPr lang="en-US" sz="3200" dirty="0" smtClean="0"/>
              <a:t> </a:t>
            </a:r>
            <a:r>
              <a:rPr lang="en-US" sz="3200" dirty="0"/>
              <a:t>BANDAGES</a:t>
            </a:r>
          </a:p>
          <a:p>
            <a:pPr algn="ctr"/>
            <a:r>
              <a:rPr lang="en-US" sz="3200" dirty="0"/>
              <a:t>BANDAGES</a:t>
            </a:r>
          </a:p>
          <a:p>
            <a:pPr algn="ctr"/>
            <a:r>
              <a:rPr lang="en-US" sz="3200" dirty="0"/>
              <a:t>Deliver the FORCE at the moment of bandaging  and LATER</a:t>
            </a:r>
          </a:p>
          <a:p>
            <a:pPr algn="ctr"/>
            <a:r>
              <a:rPr lang="en-US" sz="3200" dirty="0" smtClean="0">
                <a:solidFill>
                  <a:srgbClr val="FF0000"/>
                </a:solidFill>
              </a:rPr>
              <a:t>So, the EFFECT on TMP increases when not necessary in </a:t>
            </a:r>
            <a:r>
              <a:rPr lang="en-US" sz="3200" dirty="0">
                <a:solidFill>
                  <a:srgbClr val="FF0000"/>
                </a:solidFill>
              </a:rPr>
              <a:t>Normal and Incompetent </a:t>
            </a:r>
          </a:p>
          <a:p>
            <a:pPr algn="ctr"/>
            <a:r>
              <a:rPr lang="en-US" sz="3200" dirty="0" smtClean="0">
                <a:solidFill>
                  <a:srgbClr val="FF0000"/>
                </a:solidFill>
              </a:rPr>
              <a:t>Veins, may be DANGEROUS: Ischemia</a:t>
            </a:r>
            <a:endParaRPr lang="en-US" sz="3200" dirty="0">
              <a:solidFill>
                <a:schemeClr val="accent6"/>
              </a:solidFill>
            </a:endParaRPr>
          </a:p>
          <a:p>
            <a:pPr algn="ctr"/>
            <a:r>
              <a:rPr lang="en-US" sz="3200" dirty="0" smtClean="0">
                <a:solidFill>
                  <a:srgbClr val="FF0000"/>
                </a:solidFill>
              </a:rPr>
              <a:t> </a:t>
            </a:r>
          </a:p>
          <a:p>
            <a:pPr algn="ctr"/>
            <a:endParaRPr lang="en-US" sz="3200" dirty="0" smtClean="0">
              <a:solidFill>
                <a:schemeClr val="accent6"/>
              </a:solidFill>
            </a:endParaRPr>
          </a:p>
        </p:txBody>
      </p:sp>
      <p:grpSp>
        <p:nvGrpSpPr>
          <p:cNvPr id="6" name="Group 81"/>
          <p:cNvGrpSpPr>
            <a:grpSpLocks/>
          </p:cNvGrpSpPr>
          <p:nvPr/>
        </p:nvGrpSpPr>
        <p:grpSpPr bwMode="auto">
          <a:xfrm flipH="1">
            <a:off x="4497100" y="5641036"/>
            <a:ext cx="1252537" cy="403225"/>
            <a:chOff x="3594" y="2714"/>
            <a:chExt cx="701" cy="188"/>
          </a:xfrm>
        </p:grpSpPr>
        <p:grpSp>
          <p:nvGrpSpPr>
            <p:cNvPr id="7" name="Group 82"/>
            <p:cNvGrpSpPr>
              <a:grpSpLocks/>
            </p:cNvGrpSpPr>
            <p:nvPr/>
          </p:nvGrpSpPr>
          <p:grpSpPr bwMode="auto">
            <a:xfrm>
              <a:off x="3858" y="2721"/>
              <a:ext cx="169" cy="45"/>
              <a:chOff x="3858" y="2721"/>
              <a:chExt cx="169" cy="45"/>
            </a:xfrm>
          </p:grpSpPr>
          <p:sp>
            <p:nvSpPr>
              <p:cNvPr id="2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8"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22" name="Group 99"/>
            <p:cNvGrpSpPr>
              <a:grpSpLocks/>
            </p:cNvGrpSpPr>
            <p:nvPr/>
          </p:nvGrpSpPr>
          <p:grpSpPr bwMode="auto">
            <a:xfrm>
              <a:off x="3806" y="2833"/>
              <a:ext cx="272" cy="69"/>
              <a:chOff x="3806" y="2833"/>
              <a:chExt cx="272" cy="69"/>
            </a:xfrm>
          </p:grpSpPr>
          <p:sp>
            <p:nvSpPr>
              <p:cNvPr id="2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23"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29" name="Group 81"/>
          <p:cNvGrpSpPr>
            <a:grpSpLocks/>
          </p:cNvGrpSpPr>
          <p:nvPr/>
        </p:nvGrpSpPr>
        <p:grpSpPr bwMode="auto">
          <a:xfrm rot="19830650" flipH="1">
            <a:off x="3036775" y="5288871"/>
            <a:ext cx="1252537" cy="403225"/>
            <a:chOff x="3594" y="2714"/>
            <a:chExt cx="701" cy="188"/>
          </a:xfrm>
        </p:grpSpPr>
        <p:grpSp>
          <p:nvGrpSpPr>
            <p:cNvPr id="30" name="Group 82"/>
            <p:cNvGrpSpPr>
              <a:grpSpLocks/>
            </p:cNvGrpSpPr>
            <p:nvPr/>
          </p:nvGrpSpPr>
          <p:grpSpPr bwMode="auto">
            <a:xfrm>
              <a:off x="3858" y="2721"/>
              <a:ext cx="169" cy="45"/>
              <a:chOff x="3858" y="2721"/>
              <a:chExt cx="169" cy="45"/>
            </a:xfrm>
          </p:grpSpPr>
          <p:sp>
            <p:nvSpPr>
              <p:cNvPr id="50"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31"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4"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6"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7"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9"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0"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45" name="Group 99"/>
            <p:cNvGrpSpPr>
              <a:grpSpLocks/>
            </p:cNvGrpSpPr>
            <p:nvPr/>
          </p:nvGrpSpPr>
          <p:grpSpPr bwMode="auto">
            <a:xfrm>
              <a:off x="3806" y="2833"/>
              <a:ext cx="272" cy="69"/>
              <a:chOff x="3806" y="2833"/>
              <a:chExt cx="272" cy="69"/>
            </a:xfrm>
          </p:grpSpPr>
          <p:sp>
            <p:nvSpPr>
              <p:cNvPr id="47"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46"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52" name="Group 81"/>
          <p:cNvGrpSpPr>
            <a:grpSpLocks/>
          </p:cNvGrpSpPr>
          <p:nvPr/>
        </p:nvGrpSpPr>
        <p:grpSpPr bwMode="auto">
          <a:xfrm rot="16507744" flipH="1">
            <a:off x="2130263" y="5066342"/>
            <a:ext cx="1252537" cy="403225"/>
            <a:chOff x="3594" y="2714"/>
            <a:chExt cx="701" cy="188"/>
          </a:xfrm>
        </p:grpSpPr>
        <p:grpSp>
          <p:nvGrpSpPr>
            <p:cNvPr id="53" name="Group 82"/>
            <p:cNvGrpSpPr>
              <a:grpSpLocks/>
            </p:cNvGrpSpPr>
            <p:nvPr/>
          </p:nvGrpSpPr>
          <p:grpSpPr bwMode="auto">
            <a:xfrm>
              <a:off x="3858" y="2721"/>
              <a:ext cx="169" cy="45"/>
              <a:chOff x="3858" y="2721"/>
              <a:chExt cx="169" cy="45"/>
            </a:xfrm>
          </p:grpSpPr>
          <p:sp>
            <p:nvSpPr>
              <p:cNvPr id="73"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4"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6"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7"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68" name="Group 99"/>
            <p:cNvGrpSpPr>
              <a:grpSpLocks/>
            </p:cNvGrpSpPr>
            <p:nvPr/>
          </p:nvGrpSpPr>
          <p:grpSpPr bwMode="auto">
            <a:xfrm>
              <a:off x="3806" y="2833"/>
              <a:ext cx="272" cy="69"/>
              <a:chOff x="3806" y="2833"/>
              <a:chExt cx="272" cy="69"/>
            </a:xfrm>
          </p:grpSpPr>
          <p:sp>
            <p:nvSpPr>
              <p:cNvPr id="70"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1"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2"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69"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75" name="Group 81"/>
          <p:cNvGrpSpPr>
            <a:grpSpLocks/>
          </p:cNvGrpSpPr>
          <p:nvPr/>
        </p:nvGrpSpPr>
        <p:grpSpPr bwMode="auto">
          <a:xfrm rot="19053854">
            <a:off x="7021355" y="5369857"/>
            <a:ext cx="1252537" cy="403225"/>
            <a:chOff x="3594" y="2714"/>
            <a:chExt cx="701" cy="188"/>
          </a:xfrm>
        </p:grpSpPr>
        <p:grpSp>
          <p:nvGrpSpPr>
            <p:cNvPr id="76" name="Group 82"/>
            <p:cNvGrpSpPr>
              <a:grpSpLocks/>
            </p:cNvGrpSpPr>
            <p:nvPr/>
          </p:nvGrpSpPr>
          <p:grpSpPr bwMode="auto">
            <a:xfrm>
              <a:off x="3858" y="2721"/>
              <a:ext cx="169" cy="45"/>
              <a:chOff x="3858" y="2721"/>
              <a:chExt cx="169" cy="45"/>
            </a:xfrm>
          </p:grpSpPr>
          <p:sp>
            <p:nvSpPr>
              <p:cNvPr id="96"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7"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77"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8"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9"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0"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1"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2"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3"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4"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5"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6"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7"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8"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9"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0"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91" name="Group 99"/>
            <p:cNvGrpSpPr>
              <a:grpSpLocks/>
            </p:cNvGrpSpPr>
            <p:nvPr/>
          </p:nvGrpSpPr>
          <p:grpSpPr bwMode="auto">
            <a:xfrm>
              <a:off x="3806" y="2833"/>
              <a:ext cx="272" cy="69"/>
              <a:chOff x="3806" y="2833"/>
              <a:chExt cx="272" cy="69"/>
            </a:xfrm>
          </p:grpSpPr>
          <p:sp>
            <p:nvSpPr>
              <p:cNvPr id="93"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4"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5"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92"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98" name="Forme libre 97"/>
          <p:cNvSpPr/>
          <p:nvPr/>
        </p:nvSpPr>
        <p:spPr>
          <a:xfrm>
            <a:off x="2236142" y="3717032"/>
            <a:ext cx="6728346" cy="2320119"/>
          </a:xfrm>
          <a:custGeom>
            <a:avLst/>
            <a:gdLst>
              <a:gd name="connsiteX0" fmla="*/ 0 w 6728346"/>
              <a:gd name="connsiteY0" fmla="*/ 0 h 2320119"/>
              <a:gd name="connsiteX1" fmla="*/ 40943 w 6728346"/>
              <a:gd name="connsiteY1" fmla="*/ 2265528 h 2320119"/>
              <a:gd name="connsiteX2" fmla="*/ 6728346 w 6728346"/>
              <a:gd name="connsiteY2" fmla="*/ 2320119 h 2320119"/>
              <a:gd name="connsiteX3" fmla="*/ 6728346 w 6728346"/>
              <a:gd name="connsiteY3" fmla="*/ 2320119 h 2320119"/>
            </a:gdLst>
            <a:ahLst/>
            <a:cxnLst>
              <a:cxn ang="0">
                <a:pos x="connsiteX0" y="connsiteY0"/>
              </a:cxn>
              <a:cxn ang="0">
                <a:pos x="connsiteX1" y="connsiteY1"/>
              </a:cxn>
              <a:cxn ang="0">
                <a:pos x="connsiteX2" y="connsiteY2"/>
              </a:cxn>
              <a:cxn ang="0">
                <a:pos x="connsiteX3" y="connsiteY3"/>
              </a:cxn>
            </a:cxnLst>
            <a:rect l="l" t="t" r="r" b="b"/>
            <a:pathLst>
              <a:path w="6728346" h="2320119">
                <a:moveTo>
                  <a:pt x="0" y="0"/>
                </a:moveTo>
                <a:lnTo>
                  <a:pt x="40943" y="2265528"/>
                </a:lnTo>
                <a:lnTo>
                  <a:pt x="6728346" y="2320119"/>
                </a:lnTo>
                <a:lnTo>
                  <a:pt x="6728346" y="2320119"/>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ZoneTexte 99"/>
          <p:cNvSpPr txBox="1"/>
          <p:nvPr/>
        </p:nvSpPr>
        <p:spPr>
          <a:xfrm>
            <a:off x="4366042" y="4261160"/>
            <a:ext cx="1768378" cy="646331"/>
          </a:xfrm>
          <a:prstGeom prst="rect">
            <a:avLst/>
          </a:prstGeom>
          <a:noFill/>
        </p:spPr>
        <p:txBody>
          <a:bodyPr wrap="square" rtlCol="0">
            <a:spAutoFit/>
          </a:bodyPr>
          <a:lstStyle/>
          <a:p>
            <a:r>
              <a:rPr lang="en-US" dirty="0" smtClean="0"/>
              <a:t>Ankle/Ankle TMP</a:t>
            </a:r>
            <a:endParaRPr lang="en-US" dirty="0"/>
          </a:p>
        </p:txBody>
      </p:sp>
      <p:sp>
        <p:nvSpPr>
          <p:cNvPr id="104" name="Forme libre 103"/>
          <p:cNvSpPr/>
          <p:nvPr/>
        </p:nvSpPr>
        <p:spPr>
          <a:xfrm>
            <a:off x="2249791" y="5208982"/>
            <a:ext cx="4885898" cy="1301001"/>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Lst>
            <a:ahLst/>
            <a:cxnLst>
              <a:cxn ang="0">
                <a:pos x="connsiteX0" y="connsiteY0"/>
              </a:cxn>
              <a:cxn ang="0">
                <a:pos x="connsiteX1" y="connsiteY1"/>
              </a:cxn>
              <a:cxn ang="0">
                <a:pos x="connsiteX2" y="connsiteY2"/>
              </a:cxn>
              <a:cxn ang="0">
                <a:pos x="connsiteX3" y="connsiteY3"/>
              </a:cxn>
            </a:cxnLst>
            <a:rect l="l" t="t" r="r" b="b"/>
            <a:pathLst>
              <a:path w="4885898" h="1301001">
                <a:moveTo>
                  <a:pt x="0" y="31758"/>
                </a:moveTo>
                <a:cubicBezTo>
                  <a:pt x="226325" y="-18284"/>
                  <a:pt x="595953" y="-9185"/>
                  <a:pt x="1105469" y="59054"/>
                </a:cubicBezTo>
                <a:cubicBezTo>
                  <a:pt x="1614985" y="127293"/>
                  <a:pt x="2427026" y="234200"/>
                  <a:pt x="3057097" y="441191"/>
                </a:cubicBezTo>
                <a:cubicBezTo>
                  <a:pt x="3687168" y="648182"/>
                  <a:pt x="4615217" y="1214565"/>
                  <a:pt x="4885898" y="1301001"/>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5" name="ZoneTexte 104"/>
          <p:cNvSpPr txBox="1"/>
          <p:nvPr/>
        </p:nvSpPr>
        <p:spPr>
          <a:xfrm>
            <a:off x="251520" y="4889633"/>
            <a:ext cx="1946945" cy="646331"/>
          </a:xfrm>
          <a:prstGeom prst="rect">
            <a:avLst/>
          </a:prstGeom>
          <a:noFill/>
          <a:ln w="22225">
            <a:solidFill>
              <a:srgbClr val="FF0000"/>
            </a:solidFill>
            <a:prstDash val="dash"/>
          </a:ln>
        </p:spPr>
        <p:txBody>
          <a:bodyPr wrap="square" rtlCol="0">
            <a:spAutoFit/>
          </a:bodyPr>
          <a:lstStyle/>
          <a:p>
            <a:r>
              <a:rPr lang="en-US" dirty="0" smtClean="0"/>
              <a:t>Non Elastic compression</a:t>
            </a:r>
            <a:endParaRPr lang="en-US" dirty="0"/>
          </a:p>
        </p:txBody>
      </p:sp>
      <p:sp>
        <p:nvSpPr>
          <p:cNvPr id="107" name="Forme libre 106"/>
          <p:cNvSpPr/>
          <p:nvPr/>
        </p:nvSpPr>
        <p:spPr>
          <a:xfrm>
            <a:off x="2339751" y="5241868"/>
            <a:ext cx="3671247" cy="1329276"/>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 name="connsiteX0" fmla="*/ 0 w 4885898"/>
              <a:gd name="connsiteY0" fmla="*/ 51355 h 1320598"/>
              <a:gd name="connsiteX1" fmla="*/ 1105469 w 4885898"/>
              <a:gd name="connsiteY1" fmla="*/ 78651 h 1320598"/>
              <a:gd name="connsiteX2" fmla="*/ 2906972 w 4885898"/>
              <a:gd name="connsiteY2" fmla="*/ 788334 h 1320598"/>
              <a:gd name="connsiteX3" fmla="*/ 4885898 w 4885898"/>
              <a:gd name="connsiteY3" fmla="*/ 1320598 h 1320598"/>
              <a:gd name="connsiteX0" fmla="*/ 0 w 4258101"/>
              <a:gd name="connsiteY0" fmla="*/ 51355 h 1402484"/>
              <a:gd name="connsiteX1" fmla="*/ 1105469 w 4258101"/>
              <a:gd name="connsiteY1" fmla="*/ 78651 h 1402484"/>
              <a:gd name="connsiteX2" fmla="*/ 2906972 w 4258101"/>
              <a:gd name="connsiteY2" fmla="*/ 788334 h 1402484"/>
              <a:gd name="connsiteX3" fmla="*/ 4258101 w 4258101"/>
              <a:gd name="connsiteY3" fmla="*/ 1402484 h 1402484"/>
              <a:gd name="connsiteX0" fmla="*/ 0 w 4258101"/>
              <a:gd name="connsiteY0" fmla="*/ 63277 h 1414406"/>
              <a:gd name="connsiteX1" fmla="*/ 1105469 w 4258101"/>
              <a:gd name="connsiteY1" fmla="*/ 90573 h 1414406"/>
              <a:gd name="connsiteX2" fmla="*/ 2729551 w 4258101"/>
              <a:gd name="connsiteY2" fmla="*/ 977677 h 1414406"/>
              <a:gd name="connsiteX3" fmla="*/ 4258101 w 4258101"/>
              <a:gd name="connsiteY3" fmla="*/ 1414406 h 1414406"/>
              <a:gd name="connsiteX0" fmla="*/ 0 w 4176215"/>
              <a:gd name="connsiteY0" fmla="*/ 63277 h 1619122"/>
              <a:gd name="connsiteX1" fmla="*/ 1105469 w 4176215"/>
              <a:gd name="connsiteY1" fmla="*/ 90573 h 1619122"/>
              <a:gd name="connsiteX2" fmla="*/ 2729551 w 4176215"/>
              <a:gd name="connsiteY2" fmla="*/ 977677 h 1619122"/>
              <a:gd name="connsiteX3" fmla="*/ 4176215 w 4176215"/>
              <a:gd name="connsiteY3" fmla="*/ 1619122 h 1619122"/>
              <a:gd name="connsiteX0" fmla="*/ 0 w 4176215"/>
              <a:gd name="connsiteY0" fmla="*/ 19090 h 1574935"/>
              <a:gd name="connsiteX1" fmla="*/ 1009935 w 4176215"/>
              <a:gd name="connsiteY1" fmla="*/ 169216 h 1574935"/>
              <a:gd name="connsiteX2" fmla="*/ 2729551 w 4176215"/>
              <a:gd name="connsiteY2" fmla="*/ 933490 h 1574935"/>
              <a:gd name="connsiteX3" fmla="*/ 4176215 w 4176215"/>
              <a:gd name="connsiteY3" fmla="*/ 1574935 h 1574935"/>
              <a:gd name="connsiteX0" fmla="*/ 0 w 3671247"/>
              <a:gd name="connsiteY0" fmla="*/ 19090 h 1329276"/>
              <a:gd name="connsiteX1" fmla="*/ 1009935 w 3671247"/>
              <a:gd name="connsiteY1" fmla="*/ 169216 h 1329276"/>
              <a:gd name="connsiteX2" fmla="*/ 2729551 w 3671247"/>
              <a:gd name="connsiteY2" fmla="*/ 933490 h 1329276"/>
              <a:gd name="connsiteX3" fmla="*/ 3671247 w 3671247"/>
              <a:gd name="connsiteY3" fmla="*/ 1329276 h 1329276"/>
            </a:gdLst>
            <a:ahLst/>
            <a:cxnLst>
              <a:cxn ang="0">
                <a:pos x="connsiteX0" y="connsiteY0"/>
              </a:cxn>
              <a:cxn ang="0">
                <a:pos x="connsiteX1" y="connsiteY1"/>
              </a:cxn>
              <a:cxn ang="0">
                <a:pos x="connsiteX2" y="connsiteY2"/>
              </a:cxn>
              <a:cxn ang="0">
                <a:pos x="connsiteX3" y="connsiteY3"/>
              </a:cxn>
            </a:cxnLst>
            <a:rect l="l" t="t" r="r" b="b"/>
            <a:pathLst>
              <a:path w="3671247" h="1329276">
                <a:moveTo>
                  <a:pt x="0" y="19090"/>
                </a:moveTo>
                <a:cubicBezTo>
                  <a:pt x="226325" y="-30952"/>
                  <a:pt x="555010" y="16816"/>
                  <a:pt x="1009935" y="169216"/>
                </a:cubicBezTo>
                <a:cubicBezTo>
                  <a:pt x="1464860" y="321616"/>
                  <a:pt x="2099480" y="726499"/>
                  <a:pt x="2729551" y="933490"/>
                </a:cubicBezTo>
                <a:cubicBezTo>
                  <a:pt x="3359622" y="1140481"/>
                  <a:pt x="3400566" y="1242840"/>
                  <a:pt x="3671247" y="1329276"/>
                </a:cubicBezTo>
              </a:path>
            </a:pathLst>
          </a:custGeom>
          <a:noFill/>
          <a:ln w="412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8" name="ZoneTexte 107"/>
          <p:cNvSpPr txBox="1"/>
          <p:nvPr/>
        </p:nvSpPr>
        <p:spPr>
          <a:xfrm>
            <a:off x="232032" y="5681368"/>
            <a:ext cx="1946945" cy="646331"/>
          </a:xfrm>
          <a:prstGeom prst="rect">
            <a:avLst/>
          </a:prstGeom>
          <a:noFill/>
          <a:ln w="38100">
            <a:solidFill>
              <a:srgbClr val="92D050"/>
            </a:solidFill>
            <a:prstDash val="dash"/>
          </a:ln>
        </p:spPr>
        <p:txBody>
          <a:bodyPr wrap="square" rtlCol="0">
            <a:spAutoFit/>
          </a:bodyPr>
          <a:lstStyle/>
          <a:p>
            <a:r>
              <a:rPr lang="en-US" dirty="0" smtClean="0"/>
              <a:t>Elastic compression</a:t>
            </a:r>
            <a:endParaRPr lang="en-US" dirty="0"/>
          </a:p>
        </p:txBody>
      </p:sp>
      <p:cxnSp>
        <p:nvCxnSpPr>
          <p:cNvPr id="103" name="Connecteur droit 102"/>
          <p:cNvCxnSpPr/>
          <p:nvPr/>
        </p:nvCxnSpPr>
        <p:spPr>
          <a:xfrm>
            <a:off x="2236142" y="4054617"/>
            <a:ext cx="4974383" cy="24628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09" name="ZoneTexte 108"/>
          <p:cNvSpPr txBox="1"/>
          <p:nvPr/>
        </p:nvSpPr>
        <p:spPr>
          <a:xfrm>
            <a:off x="251520" y="3796193"/>
            <a:ext cx="1946945" cy="646331"/>
          </a:xfrm>
          <a:prstGeom prst="rect">
            <a:avLst/>
          </a:prstGeom>
          <a:noFill/>
          <a:ln w="22225">
            <a:solidFill>
              <a:schemeClr val="accent1"/>
            </a:solidFill>
            <a:prstDash val="sysDash"/>
          </a:ln>
        </p:spPr>
        <p:txBody>
          <a:bodyPr wrap="square" rtlCol="0">
            <a:spAutoFit/>
          </a:bodyPr>
          <a:lstStyle/>
          <a:p>
            <a:r>
              <a:rPr lang="en-US" dirty="0" smtClean="0"/>
              <a:t>Elastic </a:t>
            </a:r>
            <a:r>
              <a:rPr lang="en-US" dirty="0" smtClean="0"/>
              <a:t>compression</a:t>
            </a:r>
            <a:endParaRPr lang="en-US" dirty="0"/>
          </a:p>
        </p:txBody>
      </p:sp>
    </p:spTree>
    <p:extLst>
      <p:ext uri="{BB962C8B-B14F-4D97-AF65-F5344CB8AC3E}">
        <p14:creationId xmlns:p14="http://schemas.microsoft.com/office/powerpoint/2010/main" xmlns="" val="38265875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404664"/>
            <a:ext cx="7202691" cy="5404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79784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2564904"/>
            <a:ext cx="7848872" cy="1569660"/>
          </a:xfrm>
          <a:prstGeom prst="rect">
            <a:avLst/>
          </a:prstGeom>
          <a:noFill/>
        </p:spPr>
        <p:txBody>
          <a:bodyPr wrap="square" rtlCol="0">
            <a:spAutoFit/>
          </a:bodyPr>
          <a:lstStyle/>
          <a:p>
            <a:pPr algn="ctr"/>
            <a:r>
              <a:rPr lang="en-US" sz="3200" dirty="0" smtClean="0">
                <a:solidFill>
                  <a:schemeClr val="accent6"/>
                </a:solidFill>
              </a:rPr>
              <a:t>BANDAGING</a:t>
            </a:r>
          </a:p>
          <a:p>
            <a:pPr algn="ctr"/>
            <a:r>
              <a:rPr lang="en-US" sz="3200" dirty="0" smtClean="0">
                <a:solidFill>
                  <a:schemeClr val="accent6"/>
                </a:solidFill>
              </a:rPr>
              <a:t>Proposals</a:t>
            </a:r>
          </a:p>
          <a:p>
            <a:pPr algn="ctr"/>
            <a:endParaRPr lang="en-US" sz="3200" dirty="0" smtClean="0">
              <a:solidFill>
                <a:schemeClr val="accent6"/>
              </a:solidFill>
            </a:endParaRPr>
          </a:p>
        </p:txBody>
      </p:sp>
      <p:grpSp>
        <p:nvGrpSpPr>
          <p:cNvPr id="3" name="Group 18"/>
          <p:cNvGrpSpPr>
            <a:grpSpLocks/>
          </p:cNvGrpSpPr>
          <p:nvPr/>
        </p:nvGrpSpPr>
        <p:grpSpPr bwMode="auto">
          <a:xfrm>
            <a:off x="1152525" y="3881438"/>
            <a:ext cx="808038" cy="1676400"/>
            <a:chOff x="926" y="2352"/>
            <a:chExt cx="452" cy="783"/>
          </a:xfrm>
        </p:grpSpPr>
        <p:sp>
          <p:nvSpPr>
            <p:cNvPr id="4"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25" name="Group 39"/>
          <p:cNvGrpSpPr>
            <a:grpSpLocks/>
          </p:cNvGrpSpPr>
          <p:nvPr/>
        </p:nvGrpSpPr>
        <p:grpSpPr bwMode="auto">
          <a:xfrm>
            <a:off x="2828679" y="4025117"/>
            <a:ext cx="736600" cy="1481138"/>
            <a:chOff x="2248" y="2427"/>
            <a:chExt cx="413" cy="692"/>
          </a:xfrm>
        </p:grpSpPr>
        <p:sp>
          <p:nvSpPr>
            <p:cNvPr id="26"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9"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4"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6"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7"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8"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9"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0"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5"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46" name="Group 60"/>
          <p:cNvGrpSpPr>
            <a:grpSpLocks/>
          </p:cNvGrpSpPr>
          <p:nvPr/>
        </p:nvGrpSpPr>
        <p:grpSpPr bwMode="auto">
          <a:xfrm>
            <a:off x="6300192" y="3995388"/>
            <a:ext cx="698500" cy="1566863"/>
            <a:chOff x="4427" y="2335"/>
            <a:chExt cx="390" cy="732"/>
          </a:xfrm>
        </p:grpSpPr>
        <p:sp>
          <p:nvSpPr>
            <p:cNvPr id="47"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8"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9"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0"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2"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4"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5"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6"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8"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9"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0"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2"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3"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4"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5"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6"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67" name="Group 81"/>
          <p:cNvGrpSpPr>
            <a:grpSpLocks/>
          </p:cNvGrpSpPr>
          <p:nvPr/>
        </p:nvGrpSpPr>
        <p:grpSpPr bwMode="auto">
          <a:xfrm>
            <a:off x="4125751" y="5121427"/>
            <a:ext cx="1252537" cy="403225"/>
            <a:chOff x="3594" y="2714"/>
            <a:chExt cx="701" cy="188"/>
          </a:xfrm>
        </p:grpSpPr>
        <p:grpSp>
          <p:nvGrpSpPr>
            <p:cNvPr id="68" name="Group 82"/>
            <p:cNvGrpSpPr>
              <a:grpSpLocks/>
            </p:cNvGrpSpPr>
            <p:nvPr/>
          </p:nvGrpSpPr>
          <p:grpSpPr bwMode="auto">
            <a:xfrm>
              <a:off x="3858" y="2721"/>
              <a:ext cx="169" cy="45"/>
              <a:chOff x="3858" y="2721"/>
              <a:chExt cx="169" cy="45"/>
            </a:xfrm>
          </p:grpSpPr>
          <p:sp>
            <p:nvSpPr>
              <p:cNvPr id="88"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9"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6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83" name="Group 99"/>
            <p:cNvGrpSpPr>
              <a:grpSpLocks/>
            </p:cNvGrpSpPr>
            <p:nvPr/>
          </p:nvGrpSpPr>
          <p:grpSpPr bwMode="auto">
            <a:xfrm>
              <a:off x="3806" y="2833"/>
              <a:ext cx="272" cy="69"/>
              <a:chOff x="3806" y="2833"/>
              <a:chExt cx="272" cy="69"/>
            </a:xfrm>
          </p:grpSpPr>
          <p:sp>
            <p:nvSpPr>
              <p:cNvPr id="85"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6"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7"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84"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xmlns="" val="4317809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512" y="488808"/>
            <a:ext cx="1958399" cy="1200329"/>
          </a:xfrm>
          <a:prstGeom prst="rect">
            <a:avLst/>
          </a:prstGeom>
          <a:noFill/>
        </p:spPr>
        <p:txBody>
          <a:bodyPr wrap="square" rtlCol="0">
            <a:spAutoFit/>
          </a:bodyPr>
          <a:lstStyle/>
          <a:p>
            <a:pPr algn="ctr"/>
            <a:r>
              <a:rPr lang="en-US" dirty="0" smtClean="0">
                <a:solidFill>
                  <a:srgbClr val="FF0000"/>
                </a:solidFill>
              </a:rPr>
              <a:t>Normal Individuals</a:t>
            </a:r>
          </a:p>
          <a:p>
            <a:pPr algn="ctr"/>
            <a:r>
              <a:rPr lang="en-US" dirty="0" smtClean="0"/>
              <a:t>Light elastic compression</a:t>
            </a:r>
          </a:p>
          <a:p>
            <a:pPr algn="ctr"/>
            <a:endParaRPr lang="en-US" dirty="0" smtClean="0"/>
          </a:p>
        </p:txBody>
      </p:sp>
      <p:sp>
        <p:nvSpPr>
          <p:cNvPr id="2" name="Ellipse 1"/>
          <p:cNvSpPr/>
          <p:nvPr/>
        </p:nvSpPr>
        <p:spPr>
          <a:xfrm>
            <a:off x="2862904" y="260648"/>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Connecteur droit 113"/>
          <p:cNvCxnSpPr>
            <a:stCxn id="2" idx="4"/>
          </p:cNvCxnSpPr>
          <p:nvPr/>
        </p:nvCxnSpPr>
        <p:spPr>
          <a:xfrm>
            <a:off x="2958053" y="437692"/>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6" name="Connecteur droit 115"/>
          <p:cNvCxnSpPr/>
          <p:nvPr/>
        </p:nvCxnSpPr>
        <p:spPr>
          <a:xfrm flipH="1">
            <a:off x="2699792" y="1019410"/>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a:xfrm>
            <a:off x="2958053" y="1019410"/>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p:nvPr/>
        </p:nvCxnSpPr>
        <p:spPr>
          <a:xfrm flipH="1">
            <a:off x="2781348" y="589445"/>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a:off x="2958172" y="589445"/>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3" name="Ellipse 122"/>
          <p:cNvSpPr/>
          <p:nvPr/>
        </p:nvSpPr>
        <p:spPr>
          <a:xfrm>
            <a:off x="3789460" y="598194"/>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Connecteur droit 123"/>
          <p:cNvCxnSpPr>
            <a:stCxn id="123" idx="4"/>
          </p:cNvCxnSpPr>
          <p:nvPr/>
        </p:nvCxnSpPr>
        <p:spPr>
          <a:xfrm>
            <a:off x="3884609" y="775238"/>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5" name="Connecteur droit 124"/>
          <p:cNvCxnSpPr/>
          <p:nvPr/>
        </p:nvCxnSpPr>
        <p:spPr>
          <a:xfrm>
            <a:off x="4274420" y="1356956"/>
            <a:ext cx="0" cy="30843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6" name="Connecteur droit 125"/>
          <p:cNvCxnSpPr/>
          <p:nvPr/>
        </p:nvCxnSpPr>
        <p:spPr>
          <a:xfrm>
            <a:off x="3842372" y="1356956"/>
            <a:ext cx="46181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flipH="1">
            <a:off x="3707904" y="926991"/>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57" name="Groupe 156"/>
          <p:cNvGrpSpPr/>
          <p:nvPr/>
        </p:nvGrpSpPr>
        <p:grpSpPr>
          <a:xfrm>
            <a:off x="4908899" y="349170"/>
            <a:ext cx="493036" cy="1339967"/>
            <a:chOff x="2892675" y="1883832"/>
            <a:chExt cx="493036" cy="1339967"/>
          </a:xfrm>
        </p:grpSpPr>
        <p:sp>
          <p:nvSpPr>
            <p:cNvPr id="143" name="Ellipse 142"/>
            <p:cNvSpPr/>
            <p:nvPr/>
          </p:nvSpPr>
          <p:spPr>
            <a:xfrm>
              <a:off x="3150936" y="1883832"/>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Connecteur droit 143"/>
            <p:cNvCxnSpPr>
              <a:stCxn id="143" idx="4"/>
            </p:cNvCxnSpPr>
            <p:nvPr/>
          </p:nvCxnSpPr>
          <p:spPr>
            <a:xfrm>
              <a:off x="3246085" y="2060876"/>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H="1">
              <a:off x="3136231" y="2642594"/>
              <a:ext cx="109855" cy="31615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6" name="Connecteur droit 145"/>
            <p:cNvCxnSpPr/>
            <p:nvPr/>
          </p:nvCxnSpPr>
          <p:spPr>
            <a:xfrm flipV="1">
              <a:off x="2892675" y="2962269"/>
              <a:ext cx="258261" cy="835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7" name="Connecteur droit 146"/>
            <p:cNvCxnSpPr/>
            <p:nvPr/>
          </p:nvCxnSpPr>
          <p:spPr>
            <a:xfrm flipH="1">
              <a:off x="3116954" y="2212629"/>
              <a:ext cx="129012" cy="249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8" name="Connecteur droit 147"/>
            <p:cNvCxnSpPr/>
            <p:nvPr/>
          </p:nvCxnSpPr>
          <p:spPr>
            <a:xfrm flipV="1">
              <a:off x="2970408" y="2448184"/>
              <a:ext cx="165823" cy="139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5" name="Connecteur droit 154"/>
            <p:cNvCxnSpPr/>
            <p:nvPr/>
          </p:nvCxnSpPr>
          <p:spPr>
            <a:xfrm>
              <a:off x="3258440" y="2636912"/>
              <a:ext cx="109855" cy="31615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6" name="Connecteur droit 155"/>
            <p:cNvCxnSpPr/>
            <p:nvPr/>
          </p:nvCxnSpPr>
          <p:spPr>
            <a:xfrm flipH="1">
              <a:off x="3275856" y="2907649"/>
              <a:ext cx="109855" cy="31615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159" name="Ellipse 158"/>
          <p:cNvSpPr/>
          <p:nvPr/>
        </p:nvSpPr>
        <p:spPr>
          <a:xfrm rot="16200000">
            <a:off x="5886860" y="847706"/>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Connecteur droit 159"/>
          <p:cNvCxnSpPr>
            <a:stCxn id="159" idx="4"/>
          </p:cNvCxnSpPr>
          <p:nvPr/>
        </p:nvCxnSpPr>
        <p:spPr>
          <a:xfrm rot="16200000">
            <a:off x="6361389" y="645369"/>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1" name="Connecteur droit 160"/>
          <p:cNvCxnSpPr/>
          <p:nvPr/>
        </p:nvCxnSpPr>
        <p:spPr>
          <a:xfrm>
            <a:off x="6652248" y="936227"/>
            <a:ext cx="728064" cy="8318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2" name="Connecteur droit 161"/>
          <p:cNvCxnSpPr/>
          <p:nvPr/>
        </p:nvCxnSpPr>
        <p:spPr>
          <a:xfrm flipV="1">
            <a:off x="6652248" y="847815"/>
            <a:ext cx="728064" cy="8841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3" name="Connecteur droit 162"/>
          <p:cNvCxnSpPr/>
          <p:nvPr/>
        </p:nvCxnSpPr>
        <p:spPr>
          <a:xfrm>
            <a:off x="6222284" y="936348"/>
            <a:ext cx="429965" cy="116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4" name="Connecteur droit 163"/>
          <p:cNvCxnSpPr/>
          <p:nvPr/>
        </p:nvCxnSpPr>
        <p:spPr>
          <a:xfrm flipV="1">
            <a:off x="6222284" y="775238"/>
            <a:ext cx="429965" cy="1608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0" name="Ellipse 169"/>
          <p:cNvSpPr/>
          <p:nvPr/>
        </p:nvSpPr>
        <p:spPr>
          <a:xfrm>
            <a:off x="2862904" y="1916832"/>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Connecteur droit 170"/>
          <p:cNvCxnSpPr>
            <a:stCxn id="170" idx="4"/>
          </p:cNvCxnSpPr>
          <p:nvPr/>
        </p:nvCxnSpPr>
        <p:spPr>
          <a:xfrm>
            <a:off x="2958053" y="2093876"/>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2" name="Connecteur droit 171"/>
          <p:cNvCxnSpPr/>
          <p:nvPr/>
        </p:nvCxnSpPr>
        <p:spPr>
          <a:xfrm flipH="1">
            <a:off x="2699792" y="2675594"/>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3" name="Connecteur droit 172"/>
          <p:cNvCxnSpPr/>
          <p:nvPr/>
        </p:nvCxnSpPr>
        <p:spPr>
          <a:xfrm>
            <a:off x="2958053" y="2675594"/>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4" name="Connecteur droit 173"/>
          <p:cNvCxnSpPr/>
          <p:nvPr/>
        </p:nvCxnSpPr>
        <p:spPr>
          <a:xfrm flipH="1">
            <a:off x="2781348" y="2245629"/>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5" name="Connecteur droit 174"/>
          <p:cNvCxnSpPr/>
          <p:nvPr/>
        </p:nvCxnSpPr>
        <p:spPr>
          <a:xfrm>
            <a:off x="2958172" y="2245629"/>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6" name="Ellipse 175"/>
          <p:cNvSpPr/>
          <p:nvPr/>
        </p:nvSpPr>
        <p:spPr>
          <a:xfrm>
            <a:off x="3789460" y="2254378"/>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Connecteur droit 176"/>
          <p:cNvCxnSpPr>
            <a:stCxn id="176" idx="4"/>
          </p:cNvCxnSpPr>
          <p:nvPr/>
        </p:nvCxnSpPr>
        <p:spPr>
          <a:xfrm>
            <a:off x="3884609" y="2431422"/>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8" name="Connecteur droit 177"/>
          <p:cNvCxnSpPr/>
          <p:nvPr/>
        </p:nvCxnSpPr>
        <p:spPr>
          <a:xfrm>
            <a:off x="4274420" y="3013140"/>
            <a:ext cx="0" cy="30843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9" name="Connecteur droit 178"/>
          <p:cNvCxnSpPr/>
          <p:nvPr/>
        </p:nvCxnSpPr>
        <p:spPr>
          <a:xfrm>
            <a:off x="3842372" y="3013140"/>
            <a:ext cx="46181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0" name="Connecteur droit 179"/>
          <p:cNvCxnSpPr/>
          <p:nvPr/>
        </p:nvCxnSpPr>
        <p:spPr>
          <a:xfrm flipH="1">
            <a:off x="3707904" y="2583175"/>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2" name="Ellipse 181"/>
          <p:cNvSpPr/>
          <p:nvPr/>
        </p:nvSpPr>
        <p:spPr>
          <a:xfrm>
            <a:off x="5167160" y="2005354"/>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Connecteur droit 182"/>
          <p:cNvCxnSpPr>
            <a:stCxn id="182" idx="4"/>
          </p:cNvCxnSpPr>
          <p:nvPr/>
        </p:nvCxnSpPr>
        <p:spPr>
          <a:xfrm>
            <a:off x="5262309" y="2182398"/>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4" name="Connecteur droit 183"/>
          <p:cNvCxnSpPr/>
          <p:nvPr/>
        </p:nvCxnSpPr>
        <p:spPr>
          <a:xfrm flipH="1">
            <a:off x="5152455" y="2764116"/>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Connecteur droit 184"/>
          <p:cNvCxnSpPr/>
          <p:nvPr/>
        </p:nvCxnSpPr>
        <p:spPr>
          <a:xfrm flipV="1">
            <a:off x="4908899" y="3083791"/>
            <a:ext cx="258261" cy="835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Connecteur droit 185"/>
          <p:cNvCxnSpPr/>
          <p:nvPr/>
        </p:nvCxnSpPr>
        <p:spPr>
          <a:xfrm flipH="1">
            <a:off x="5133178" y="2334151"/>
            <a:ext cx="129012" cy="249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7" name="Connecteur droit 186"/>
          <p:cNvCxnSpPr/>
          <p:nvPr/>
        </p:nvCxnSpPr>
        <p:spPr>
          <a:xfrm flipV="1">
            <a:off x="4986632" y="2569706"/>
            <a:ext cx="165823" cy="139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8" name="Connecteur droit 187"/>
          <p:cNvCxnSpPr/>
          <p:nvPr/>
        </p:nvCxnSpPr>
        <p:spPr>
          <a:xfrm>
            <a:off x="5274664" y="2758434"/>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H="1">
            <a:off x="5292080" y="3029171"/>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90" name="Ellipse 189"/>
          <p:cNvSpPr/>
          <p:nvPr/>
        </p:nvSpPr>
        <p:spPr>
          <a:xfrm rot="16200000">
            <a:off x="5886860" y="2503890"/>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Connecteur droit 190"/>
          <p:cNvCxnSpPr>
            <a:stCxn id="190" idx="4"/>
          </p:cNvCxnSpPr>
          <p:nvPr/>
        </p:nvCxnSpPr>
        <p:spPr>
          <a:xfrm rot="16200000">
            <a:off x="6361389" y="2301553"/>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2" name="Connecteur droit 191"/>
          <p:cNvCxnSpPr/>
          <p:nvPr/>
        </p:nvCxnSpPr>
        <p:spPr>
          <a:xfrm>
            <a:off x="6652248" y="2592411"/>
            <a:ext cx="728064" cy="8318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3" name="Connecteur droit 192"/>
          <p:cNvCxnSpPr/>
          <p:nvPr/>
        </p:nvCxnSpPr>
        <p:spPr>
          <a:xfrm flipV="1">
            <a:off x="6652248" y="2503999"/>
            <a:ext cx="728064" cy="8841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4" name="Connecteur droit 193"/>
          <p:cNvCxnSpPr/>
          <p:nvPr/>
        </p:nvCxnSpPr>
        <p:spPr>
          <a:xfrm>
            <a:off x="6222284" y="2592532"/>
            <a:ext cx="429965" cy="116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5" name="Connecteur droit 194"/>
          <p:cNvCxnSpPr/>
          <p:nvPr/>
        </p:nvCxnSpPr>
        <p:spPr>
          <a:xfrm flipV="1">
            <a:off x="6222284" y="2431422"/>
            <a:ext cx="429965" cy="1608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6" name="ZoneTexte 195"/>
          <p:cNvSpPr txBox="1"/>
          <p:nvPr/>
        </p:nvSpPr>
        <p:spPr>
          <a:xfrm>
            <a:off x="323528" y="1844824"/>
            <a:ext cx="1958399" cy="1754326"/>
          </a:xfrm>
          <a:prstGeom prst="rect">
            <a:avLst/>
          </a:prstGeom>
          <a:noFill/>
        </p:spPr>
        <p:txBody>
          <a:bodyPr wrap="square" rtlCol="0">
            <a:spAutoFit/>
          </a:bodyPr>
          <a:lstStyle/>
          <a:p>
            <a:pPr algn="ctr"/>
            <a:r>
              <a:rPr lang="en-US" dirty="0" smtClean="0">
                <a:solidFill>
                  <a:srgbClr val="FF0000"/>
                </a:solidFill>
              </a:rPr>
              <a:t>Moderate Valve Incompetence</a:t>
            </a:r>
          </a:p>
          <a:p>
            <a:pPr algn="ctr"/>
            <a:r>
              <a:rPr lang="en-US" dirty="0" smtClean="0"/>
              <a:t>Light/ Moderate elastic compression</a:t>
            </a:r>
          </a:p>
          <a:p>
            <a:pPr algn="ctr"/>
            <a:endParaRPr lang="en-US" dirty="0" smtClean="0"/>
          </a:p>
        </p:txBody>
      </p:sp>
      <p:sp>
        <p:nvSpPr>
          <p:cNvPr id="197" name="ZoneTexte 196"/>
          <p:cNvSpPr txBox="1"/>
          <p:nvPr/>
        </p:nvSpPr>
        <p:spPr>
          <a:xfrm>
            <a:off x="340303" y="3573016"/>
            <a:ext cx="1958399" cy="2031325"/>
          </a:xfrm>
          <a:prstGeom prst="rect">
            <a:avLst/>
          </a:prstGeom>
          <a:noFill/>
        </p:spPr>
        <p:txBody>
          <a:bodyPr wrap="square" rtlCol="0">
            <a:spAutoFit/>
          </a:bodyPr>
          <a:lstStyle/>
          <a:p>
            <a:pPr algn="ctr"/>
            <a:r>
              <a:rPr lang="en-US" dirty="0" smtClean="0">
                <a:solidFill>
                  <a:srgbClr val="FF0000"/>
                </a:solidFill>
              </a:rPr>
              <a:t>Moderate Venous Obstacle</a:t>
            </a:r>
          </a:p>
          <a:p>
            <a:pPr algn="ctr"/>
            <a:r>
              <a:rPr lang="en-US" dirty="0" smtClean="0">
                <a:solidFill>
                  <a:srgbClr val="FF0000"/>
                </a:solidFill>
              </a:rPr>
              <a:t>AV </a:t>
            </a:r>
            <a:r>
              <a:rPr lang="en-US" dirty="0" err="1" smtClean="0">
                <a:solidFill>
                  <a:srgbClr val="FF0000"/>
                </a:solidFill>
              </a:rPr>
              <a:t>Fistule</a:t>
            </a:r>
            <a:endParaRPr lang="en-US" dirty="0" smtClean="0">
              <a:solidFill>
                <a:srgbClr val="FF0000"/>
              </a:solidFill>
            </a:endParaRPr>
          </a:p>
          <a:p>
            <a:pPr algn="ctr"/>
            <a:r>
              <a:rPr lang="en-US" dirty="0" smtClean="0"/>
              <a:t>Light/ Moderate elastic compression</a:t>
            </a:r>
          </a:p>
          <a:p>
            <a:pPr algn="ctr"/>
            <a:endParaRPr lang="en-US" dirty="0" smtClean="0"/>
          </a:p>
        </p:txBody>
      </p:sp>
      <p:sp>
        <p:nvSpPr>
          <p:cNvPr id="198" name="Ellipse 197"/>
          <p:cNvSpPr/>
          <p:nvPr/>
        </p:nvSpPr>
        <p:spPr>
          <a:xfrm>
            <a:off x="2820667" y="3706498"/>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Connecteur droit 198"/>
          <p:cNvCxnSpPr>
            <a:stCxn id="198" idx="4"/>
          </p:cNvCxnSpPr>
          <p:nvPr/>
        </p:nvCxnSpPr>
        <p:spPr>
          <a:xfrm>
            <a:off x="2915816" y="3883542"/>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0" name="Connecteur droit 199"/>
          <p:cNvCxnSpPr/>
          <p:nvPr/>
        </p:nvCxnSpPr>
        <p:spPr>
          <a:xfrm flipH="1">
            <a:off x="2657555" y="4465260"/>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1" name="Connecteur droit 200"/>
          <p:cNvCxnSpPr/>
          <p:nvPr/>
        </p:nvCxnSpPr>
        <p:spPr>
          <a:xfrm>
            <a:off x="2915816" y="4465260"/>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2" name="Connecteur droit 201"/>
          <p:cNvCxnSpPr/>
          <p:nvPr/>
        </p:nvCxnSpPr>
        <p:spPr>
          <a:xfrm flipH="1">
            <a:off x="2739111" y="4035295"/>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3" name="Connecteur droit 202"/>
          <p:cNvCxnSpPr/>
          <p:nvPr/>
        </p:nvCxnSpPr>
        <p:spPr>
          <a:xfrm>
            <a:off x="2915935" y="4035295"/>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4" name="Ellipse 203"/>
          <p:cNvSpPr/>
          <p:nvPr/>
        </p:nvSpPr>
        <p:spPr>
          <a:xfrm>
            <a:off x="3747223" y="4044044"/>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Connecteur droit 204"/>
          <p:cNvCxnSpPr>
            <a:stCxn id="204" idx="4"/>
          </p:cNvCxnSpPr>
          <p:nvPr/>
        </p:nvCxnSpPr>
        <p:spPr>
          <a:xfrm>
            <a:off x="3842372" y="4221088"/>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6" name="Connecteur droit 205"/>
          <p:cNvCxnSpPr/>
          <p:nvPr/>
        </p:nvCxnSpPr>
        <p:spPr>
          <a:xfrm>
            <a:off x="4232183" y="4802806"/>
            <a:ext cx="0" cy="30843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7" name="Connecteur droit 206"/>
          <p:cNvCxnSpPr/>
          <p:nvPr/>
        </p:nvCxnSpPr>
        <p:spPr>
          <a:xfrm>
            <a:off x="3800135" y="4802806"/>
            <a:ext cx="46181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8" name="Connecteur droit 207"/>
          <p:cNvCxnSpPr/>
          <p:nvPr/>
        </p:nvCxnSpPr>
        <p:spPr>
          <a:xfrm flipH="1">
            <a:off x="3665667" y="4372841"/>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9" name="Ellipse 208"/>
          <p:cNvSpPr/>
          <p:nvPr/>
        </p:nvSpPr>
        <p:spPr>
          <a:xfrm>
            <a:off x="5124923" y="3795020"/>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Connecteur droit 209"/>
          <p:cNvCxnSpPr>
            <a:stCxn id="209" idx="4"/>
          </p:cNvCxnSpPr>
          <p:nvPr/>
        </p:nvCxnSpPr>
        <p:spPr>
          <a:xfrm>
            <a:off x="5220072" y="3972064"/>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1" name="Connecteur droit 210"/>
          <p:cNvCxnSpPr/>
          <p:nvPr/>
        </p:nvCxnSpPr>
        <p:spPr>
          <a:xfrm flipH="1">
            <a:off x="5110218" y="4553782"/>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2" name="Connecteur droit 211"/>
          <p:cNvCxnSpPr/>
          <p:nvPr/>
        </p:nvCxnSpPr>
        <p:spPr>
          <a:xfrm flipV="1">
            <a:off x="4866662" y="4873457"/>
            <a:ext cx="258261" cy="835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3" name="Connecteur droit 212"/>
          <p:cNvCxnSpPr/>
          <p:nvPr/>
        </p:nvCxnSpPr>
        <p:spPr>
          <a:xfrm flipH="1">
            <a:off x="5090941" y="4123817"/>
            <a:ext cx="129012" cy="249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4" name="Connecteur droit 213"/>
          <p:cNvCxnSpPr/>
          <p:nvPr/>
        </p:nvCxnSpPr>
        <p:spPr>
          <a:xfrm flipV="1">
            <a:off x="4944395" y="4359372"/>
            <a:ext cx="165823" cy="139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5" name="Connecteur droit 214"/>
          <p:cNvCxnSpPr/>
          <p:nvPr/>
        </p:nvCxnSpPr>
        <p:spPr>
          <a:xfrm>
            <a:off x="5232427" y="4548100"/>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Connecteur droit 215"/>
          <p:cNvCxnSpPr/>
          <p:nvPr/>
        </p:nvCxnSpPr>
        <p:spPr>
          <a:xfrm flipH="1">
            <a:off x="5249843" y="4818837"/>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17" name="Ellipse 216"/>
          <p:cNvSpPr/>
          <p:nvPr/>
        </p:nvSpPr>
        <p:spPr>
          <a:xfrm rot="16200000">
            <a:off x="5844623" y="4293556"/>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Connecteur droit 217"/>
          <p:cNvCxnSpPr>
            <a:stCxn id="217" idx="4"/>
          </p:cNvCxnSpPr>
          <p:nvPr/>
        </p:nvCxnSpPr>
        <p:spPr>
          <a:xfrm rot="16200000">
            <a:off x="6319152" y="4091219"/>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9" name="Connecteur droit 218"/>
          <p:cNvCxnSpPr/>
          <p:nvPr/>
        </p:nvCxnSpPr>
        <p:spPr>
          <a:xfrm>
            <a:off x="6610011" y="4382077"/>
            <a:ext cx="728064" cy="831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Connecteur droit 219"/>
          <p:cNvCxnSpPr/>
          <p:nvPr/>
        </p:nvCxnSpPr>
        <p:spPr>
          <a:xfrm flipV="1">
            <a:off x="6610011" y="4293665"/>
            <a:ext cx="728064" cy="884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1" name="Connecteur droit 220"/>
          <p:cNvCxnSpPr/>
          <p:nvPr/>
        </p:nvCxnSpPr>
        <p:spPr>
          <a:xfrm>
            <a:off x="6180047" y="4382198"/>
            <a:ext cx="429965" cy="116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2" name="Connecteur droit 221"/>
          <p:cNvCxnSpPr/>
          <p:nvPr/>
        </p:nvCxnSpPr>
        <p:spPr>
          <a:xfrm flipV="1">
            <a:off x="6180047" y="4221088"/>
            <a:ext cx="429965" cy="1608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3" name="ZoneTexte 222"/>
          <p:cNvSpPr txBox="1"/>
          <p:nvPr/>
        </p:nvSpPr>
        <p:spPr>
          <a:xfrm>
            <a:off x="340303" y="5381849"/>
            <a:ext cx="1958399" cy="1477328"/>
          </a:xfrm>
          <a:prstGeom prst="rect">
            <a:avLst/>
          </a:prstGeom>
          <a:noFill/>
        </p:spPr>
        <p:txBody>
          <a:bodyPr wrap="square" rtlCol="0">
            <a:spAutoFit/>
          </a:bodyPr>
          <a:lstStyle/>
          <a:p>
            <a:pPr algn="ctr"/>
            <a:r>
              <a:rPr lang="en-US" dirty="0" smtClean="0">
                <a:solidFill>
                  <a:srgbClr val="FF0000"/>
                </a:solidFill>
              </a:rPr>
              <a:t>Phlebitis prevention</a:t>
            </a:r>
          </a:p>
          <a:p>
            <a:pPr algn="ctr"/>
            <a:r>
              <a:rPr lang="en-US" dirty="0" smtClean="0"/>
              <a:t>Light elastic </a:t>
            </a:r>
            <a:r>
              <a:rPr lang="en-US" dirty="0"/>
              <a:t>compression</a:t>
            </a:r>
          </a:p>
          <a:p>
            <a:pPr algn="ctr"/>
            <a:endParaRPr lang="en-US" dirty="0" smtClean="0"/>
          </a:p>
        </p:txBody>
      </p:sp>
      <p:sp>
        <p:nvSpPr>
          <p:cNvPr id="224" name="Ellipse 223"/>
          <p:cNvSpPr/>
          <p:nvPr/>
        </p:nvSpPr>
        <p:spPr>
          <a:xfrm>
            <a:off x="2820667" y="5227299"/>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Connecteur droit 224"/>
          <p:cNvCxnSpPr>
            <a:stCxn id="224" idx="4"/>
          </p:cNvCxnSpPr>
          <p:nvPr/>
        </p:nvCxnSpPr>
        <p:spPr>
          <a:xfrm>
            <a:off x="2915816" y="5404343"/>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6" name="Connecteur droit 225"/>
          <p:cNvCxnSpPr/>
          <p:nvPr/>
        </p:nvCxnSpPr>
        <p:spPr>
          <a:xfrm flipH="1">
            <a:off x="2657555" y="5986061"/>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7" name="Connecteur droit 226"/>
          <p:cNvCxnSpPr/>
          <p:nvPr/>
        </p:nvCxnSpPr>
        <p:spPr>
          <a:xfrm>
            <a:off x="2915816" y="5986061"/>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8" name="Connecteur droit 227"/>
          <p:cNvCxnSpPr/>
          <p:nvPr/>
        </p:nvCxnSpPr>
        <p:spPr>
          <a:xfrm flipH="1">
            <a:off x="2739111" y="5556096"/>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9" name="Connecteur droit 228"/>
          <p:cNvCxnSpPr/>
          <p:nvPr/>
        </p:nvCxnSpPr>
        <p:spPr>
          <a:xfrm>
            <a:off x="2915935" y="5556096"/>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0" name="Ellipse 229"/>
          <p:cNvSpPr/>
          <p:nvPr/>
        </p:nvSpPr>
        <p:spPr>
          <a:xfrm>
            <a:off x="3747223" y="5564845"/>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Connecteur droit 230"/>
          <p:cNvCxnSpPr>
            <a:stCxn id="230" idx="4"/>
          </p:cNvCxnSpPr>
          <p:nvPr/>
        </p:nvCxnSpPr>
        <p:spPr>
          <a:xfrm>
            <a:off x="3842372" y="5741889"/>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2" name="Connecteur droit 231"/>
          <p:cNvCxnSpPr/>
          <p:nvPr/>
        </p:nvCxnSpPr>
        <p:spPr>
          <a:xfrm>
            <a:off x="4232183" y="6323607"/>
            <a:ext cx="0" cy="30843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3" name="Connecteur droit 232"/>
          <p:cNvCxnSpPr/>
          <p:nvPr/>
        </p:nvCxnSpPr>
        <p:spPr>
          <a:xfrm>
            <a:off x="3800135" y="6323607"/>
            <a:ext cx="46181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4" name="Connecteur droit 233"/>
          <p:cNvCxnSpPr/>
          <p:nvPr/>
        </p:nvCxnSpPr>
        <p:spPr>
          <a:xfrm flipH="1">
            <a:off x="3665667" y="5893642"/>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5" name="Ellipse 234"/>
          <p:cNvSpPr/>
          <p:nvPr/>
        </p:nvSpPr>
        <p:spPr>
          <a:xfrm>
            <a:off x="5124923" y="5315821"/>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6" name="Connecteur droit 235"/>
          <p:cNvCxnSpPr>
            <a:stCxn id="235" idx="4"/>
          </p:cNvCxnSpPr>
          <p:nvPr/>
        </p:nvCxnSpPr>
        <p:spPr>
          <a:xfrm>
            <a:off x="5220072" y="5492865"/>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7" name="Connecteur droit 236"/>
          <p:cNvCxnSpPr/>
          <p:nvPr/>
        </p:nvCxnSpPr>
        <p:spPr>
          <a:xfrm flipH="1">
            <a:off x="5110218" y="6074583"/>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Connecteur droit 237"/>
          <p:cNvCxnSpPr/>
          <p:nvPr/>
        </p:nvCxnSpPr>
        <p:spPr>
          <a:xfrm flipV="1">
            <a:off x="4866662" y="6394258"/>
            <a:ext cx="258261" cy="835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Connecteur droit 238"/>
          <p:cNvCxnSpPr/>
          <p:nvPr/>
        </p:nvCxnSpPr>
        <p:spPr>
          <a:xfrm flipH="1">
            <a:off x="5090941" y="5644618"/>
            <a:ext cx="129012" cy="249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0" name="Connecteur droit 239"/>
          <p:cNvCxnSpPr/>
          <p:nvPr/>
        </p:nvCxnSpPr>
        <p:spPr>
          <a:xfrm flipV="1">
            <a:off x="4944395" y="5880173"/>
            <a:ext cx="165823" cy="139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1" name="Connecteur droit 240"/>
          <p:cNvCxnSpPr/>
          <p:nvPr/>
        </p:nvCxnSpPr>
        <p:spPr>
          <a:xfrm>
            <a:off x="5232427" y="6068901"/>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Connecteur droit 241"/>
          <p:cNvCxnSpPr/>
          <p:nvPr/>
        </p:nvCxnSpPr>
        <p:spPr>
          <a:xfrm flipH="1">
            <a:off x="5249843" y="6339638"/>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3" name="Ellipse 242"/>
          <p:cNvSpPr/>
          <p:nvPr/>
        </p:nvSpPr>
        <p:spPr>
          <a:xfrm rot="16200000">
            <a:off x="5844623" y="5814357"/>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4" name="Connecteur droit 243"/>
          <p:cNvCxnSpPr>
            <a:stCxn id="243" idx="4"/>
          </p:cNvCxnSpPr>
          <p:nvPr/>
        </p:nvCxnSpPr>
        <p:spPr>
          <a:xfrm rot="16200000">
            <a:off x="6319152" y="5612020"/>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5" name="Connecteur droit 244"/>
          <p:cNvCxnSpPr/>
          <p:nvPr/>
        </p:nvCxnSpPr>
        <p:spPr>
          <a:xfrm>
            <a:off x="6610011" y="5902878"/>
            <a:ext cx="728064" cy="831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Connecteur droit 245"/>
          <p:cNvCxnSpPr/>
          <p:nvPr/>
        </p:nvCxnSpPr>
        <p:spPr>
          <a:xfrm flipV="1">
            <a:off x="6610011" y="5814466"/>
            <a:ext cx="728064" cy="884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Connecteur droit 246"/>
          <p:cNvCxnSpPr/>
          <p:nvPr/>
        </p:nvCxnSpPr>
        <p:spPr>
          <a:xfrm>
            <a:off x="6180047" y="5902999"/>
            <a:ext cx="429965" cy="116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8" name="Connecteur droit 247"/>
          <p:cNvCxnSpPr/>
          <p:nvPr/>
        </p:nvCxnSpPr>
        <p:spPr>
          <a:xfrm flipV="1">
            <a:off x="6180047" y="5741889"/>
            <a:ext cx="429965" cy="16087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068470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ZoneTexte 222"/>
          <p:cNvSpPr txBox="1"/>
          <p:nvPr/>
        </p:nvSpPr>
        <p:spPr>
          <a:xfrm>
            <a:off x="340303" y="902740"/>
            <a:ext cx="1958399" cy="3139321"/>
          </a:xfrm>
          <a:prstGeom prst="rect">
            <a:avLst/>
          </a:prstGeom>
          <a:noFill/>
        </p:spPr>
        <p:txBody>
          <a:bodyPr wrap="square" rtlCol="0">
            <a:spAutoFit/>
          </a:bodyPr>
          <a:lstStyle/>
          <a:p>
            <a:pPr algn="ctr"/>
            <a:r>
              <a:rPr lang="en-US" dirty="0" smtClean="0">
                <a:solidFill>
                  <a:srgbClr val="FF0000"/>
                </a:solidFill>
              </a:rPr>
              <a:t>Sever venous incompetence and/or </a:t>
            </a:r>
            <a:r>
              <a:rPr lang="en-US" dirty="0" err="1" smtClean="0">
                <a:solidFill>
                  <a:srgbClr val="FF0000"/>
                </a:solidFill>
              </a:rPr>
              <a:t>Importante</a:t>
            </a:r>
            <a:r>
              <a:rPr lang="en-US" dirty="0" smtClean="0">
                <a:solidFill>
                  <a:srgbClr val="FF0000"/>
                </a:solidFill>
              </a:rPr>
              <a:t> Obstacle  and/or AV </a:t>
            </a:r>
            <a:r>
              <a:rPr lang="en-US" dirty="0" err="1" smtClean="0">
                <a:solidFill>
                  <a:srgbClr val="FF0000"/>
                </a:solidFill>
              </a:rPr>
              <a:t>Fistule</a:t>
            </a:r>
            <a:r>
              <a:rPr lang="en-US" dirty="0" smtClean="0">
                <a:solidFill>
                  <a:srgbClr val="FF0000"/>
                </a:solidFill>
              </a:rPr>
              <a:t> (</a:t>
            </a:r>
            <a:r>
              <a:rPr lang="en-US" dirty="0" smtClean="0"/>
              <a:t> </a:t>
            </a:r>
            <a:r>
              <a:rPr lang="en-US" dirty="0" smtClean="0">
                <a:solidFill>
                  <a:srgbClr val="0066FF"/>
                </a:solidFill>
              </a:rPr>
              <a:t>Doppler venous pressure measurement)  </a:t>
            </a:r>
          </a:p>
          <a:p>
            <a:pPr algn="ctr"/>
            <a:r>
              <a:rPr lang="en-US" u="sng" dirty="0" smtClean="0"/>
              <a:t>Non  elastic </a:t>
            </a:r>
            <a:r>
              <a:rPr lang="en-US" u="sng" dirty="0"/>
              <a:t>compression</a:t>
            </a:r>
          </a:p>
          <a:p>
            <a:pPr algn="ctr"/>
            <a:endParaRPr lang="en-US" dirty="0" smtClean="0"/>
          </a:p>
        </p:txBody>
      </p:sp>
      <p:cxnSp>
        <p:nvCxnSpPr>
          <p:cNvPr id="225" name="Connecteur droit 224"/>
          <p:cNvCxnSpPr/>
          <p:nvPr/>
        </p:nvCxnSpPr>
        <p:spPr>
          <a:xfrm>
            <a:off x="2915816" y="925234"/>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6" name="Connecteur droit 225"/>
          <p:cNvCxnSpPr/>
          <p:nvPr/>
        </p:nvCxnSpPr>
        <p:spPr>
          <a:xfrm flipH="1">
            <a:off x="2657555" y="1506952"/>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7" name="Connecteur droit 226"/>
          <p:cNvCxnSpPr/>
          <p:nvPr/>
        </p:nvCxnSpPr>
        <p:spPr>
          <a:xfrm>
            <a:off x="2915816" y="1506952"/>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8" name="Connecteur droit 227"/>
          <p:cNvCxnSpPr/>
          <p:nvPr/>
        </p:nvCxnSpPr>
        <p:spPr>
          <a:xfrm flipH="1">
            <a:off x="2739111" y="1076987"/>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9" name="Connecteur droit 228"/>
          <p:cNvCxnSpPr/>
          <p:nvPr/>
        </p:nvCxnSpPr>
        <p:spPr>
          <a:xfrm>
            <a:off x="2915935" y="1076987"/>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 name="Groupe 2"/>
          <p:cNvGrpSpPr/>
          <p:nvPr/>
        </p:nvGrpSpPr>
        <p:grpSpPr>
          <a:xfrm>
            <a:off x="3665667" y="1085736"/>
            <a:ext cx="596287" cy="1067195"/>
            <a:chOff x="3665667" y="1085736"/>
            <a:chExt cx="596287" cy="1067195"/>
          </a:xfrm>
        </p:grpSpPr>
        <p:sp>
          <p:nvSpPr>
            <p:cNvPr id="230" name="Ellipse 229"/>
            <p:cNvSpPr/>
            <p:nvPr/>
          </p:nvSpPr>
          <p:spPr>
            <a:xfrm>
              <a:off x="3747223" y="1085736"/>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Connecteur droit 230"/>
            <p:cNvCxnSpPr>
              <a:stCxn id="230" idx="4"/>
            </p:cNvCxnSpPr>
            <p:nvPr/>
          </p:nvCxnSpPr>
          <p:spPr>
            <a:xfrm>
              <a:off x="3842372" y="1262780"/>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2" name="Connecteur droit 231"/>
            <p:cNvCxnSpPr/>
            <p:nvPr/>
          </p:nvCxnSpPr>
          <p:spPr>
            <a:xfrm>
              <a:off x="4232183" y="1844498"/>
              <a:ext cx="0" cy="30843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3" name="Connecteur droit 232"/>
            <p:cNvCxnSpPr/>
            <p:nvPr/>
          </p:nvCxnSpPr>
          <p:spPr>
            <a:xfrm>
              <a:off x="3800135" y="1844498"/>
              <a:ext cx="46181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4" name="Connecteur droit 233"/>
            <p:cNvCxnSpPr/>
            <p:nvPr/>
          </p:nvCxnSpPr>
          <p:spPr>
            <a:xfrm flipH="1">
              <a:off x="3665667" y="1414533"/>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235" name="Ellipse 234"/>
          <p:cNvSpPr/>
          <p:nvPr/>
        </p:nvSpPr>
        <p:spPr>
          <a:xfrm>
            <a:off x="5124923" y="836712"/>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6" name="Connecteur droit 235"/>
          <p:cNvCxnSpPr>
            <a:stCxn id="235" idx="4"/>
          </p:cNvCxnSpPr>
          <p:nvPr/>
        </p:nvCxnSpPr>
        <p:spPr>
          <a:xfrm>
            <a:off x="5220072" y="1013756"/>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7" name="Connecteur droit 236"/>
          <p:cNvCxnSpPr/>
          <p:nvPr/>
        </p:nvCxnSpPr>
        <p:spPr>
          <a:xfrm flipH="1">
            <a:off x="5110218" y="1595474"/>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Connecteur droit 237"/>
          <p:cNvCxnSpPr/>
          <p:nvPr/>
        </p:nvCxnSpPr>
        <p:spPr>
          <a:xfrm flipV="1">
            <a:off x="4866662" y="1915149"/>
            <a:ext cx="258261" cy="835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Connecteur droit 238"/>
          <p:cNvCxnSpPr/>
          <p:nvPr/>
        </p:nvCxnSpPr>
        <p:spPr>
          <a:xfrm flipH="1">
            <a:off x="5090941" y="1165509"/>
            <a:ext cx="129012" cy="249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0" name="Connecteur droit 239"/>
          <p:cNvCxnSpPr/>
          <p:nvPr/>
        </p:nvCxnSpPr>
        <p:spPr>
          <a:xfrm flipV="1">
            <a:off x="4944395" y="1401064"/>
            <a:ext cx="165823" cy="139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1" name="Connecteur droit 240"/>
          <p:cNvCxnSpPr/>
          <p:nvPr/>
        </p:nvCxnSpPr>
        <p:spPr>
          <a:xfrm>
            <a:off x="5232427" y="1589792"/>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Connecteur droit 241"/>
          <p:cNvCxnSpPr/>
          <p:nvPr/>
        </p:nvCxnSpPr>
        <p:spPr>
          <a:xfrm flipH="1">
            <a:off x="5249843" y="1860529"/>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3" name="Ellipse 242"/>
          <p:cNvSpPr/>
          <p:nvPr/>
        </p:nvSpPr>
        <p:spPr>
          <a:xfrm rot="16200000">
            <a:off x="5844623" y="1335248"/>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4" name="Connecteur droit 243"/>
          <p:cNvCxnSpPr>
            <a:stCxn id="243" idx="4"/>
          </p:cNvCxnSpPr>
          <p:nvPr/>
        </p:nvCxnSpPr>
        <p:spPr>
          <a:xfrm rot="16200000">
            <a:off x="6319152" y="1132911"/>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5" name="Connecteur droit 244"/>
          <p:cNvCxnSpPr/>
          <p:nvPr/>
        </p:nvCxnSpPr>
        <p:spPr>
          <a:xfrm>
            <a:off x="6610011" y="1423769"/>
            <a:ext cx="728064" cy="831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Connecteur droit 245"/>
          <p:cNvCxnSpPr/>
          <p:nvPr/>
        </p:nvCxnSpPr>
        <p:spPr>
          <a:xfrm flipV="1">
            <a:off x="6610011" y="1335357"/>
            <a:ext cx="728064" cy="884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Connecteur droit 246"/>
          <p:cNvCxnSpPr/>
          <p:nvPr/>
        </p:nvCxnSpPr>
        <p:spPr>
          <a:xfrm>
            <a:off x="6180047" y="1423890"/>
            <a:ext cx="429965" cy="116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8" name="Connecteur droit 247"/>
          <p:cNvCxnSpPr/>
          <p:nvPr/>
        </p:nvCxnSpPr>
        <p:spPr>
          <a:xfrm flipV="1">
            <a:off x="6180047" y="1262780"/>
            <a:ext cx="429965" cy="1608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7" name="Ellipse 106"/>
          <p:cNvSpPr/>
          <p:nvPr/>
        </p:nvSpPr>
        <p:spPr>
          <a:xfrm>
            <a:off x="2820547" y="748190"/>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llipse 109"/>
          <p:cNvSpPr/>
          <p:nvPr/>
        </p:nvSpPr>
        <p:spPr>
          <a:xfrm rot="16200000">
            <a:off x="527120" y="3997449"/>
            <a:ext cx="597490" cy="489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Connecteur droit 110"/>
          <p:cNvCxnSpPr>
            <a:stCxn id="110" idx="4"/>
          </p:cNvCxnSpPr>
          <p:nvPr/>
        </p:nvCxnSpPr>
        <p:spPr>
          <a:xfrm rot="16200000">
            <a:off x="1875397" y="3437696"/>
            <a:ext cx="0" cy="16092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a:off x="2680041" y="2880232"/>
            <a:ext cx="1581913" cy="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rot="16200000">
            <a:off x="1955037" y="3577497"/>
            <a:ext cx="145000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rot="16200000" flipH="1">
            <a:off x="1808087" y="3925198"/>
            <a:ext cx="554437" cy="118947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H="1" flipV="1">
            <a:off x="4211958" y="2358841"/>
            <a:ext cx="2" cy="566103"/>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845994" y="2924944"/>
            <a:ext cx="1346019" cy="13173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ZoneTexte 120"/>
          <p:cNvSpPr txBox="1"/>
          <p:nvPr/>
        </p:nvSpPr>
        <p:spPr>
          <a:xfrm>
            <a:off x="4023151" y="4242338"/>
            <a:ext cx="1958399" cy="1200329"/>
          </a:xfrm>
          <a:prstGeom prst="rect">
            <a:avLst/>
          </a:prstGeom>
          <a:noFill/>
          <a:ln>
            <a:solidFill>
              <a:srgbClr val="0070C0"/>
            </a:solidFill>
          </a:ln>
        </p:spPr>
        <p:txBody>
          <a:bodyPr wrap="square" rtlCol="0">
            <a:spAutoFit/>
          </a:bodyPr>
          <a:lstStyle/>
          <a:p>
            <a:pPr algn="ctr"/>
            <a:r>
              <a:rPr lang="en-US" u="sng" dirty="0" smtClean="0"/>
              <a:t>Draining posture </a:t>
            </a:r>
            <a:r>
              <a:rPr lang="en-US" dirty="0" smtClean="0"/>
              <a:t>for 2 hours + or - elastic compression</a:t>
            </a:r>
          </a:p>
        </p:txBody>
      </p:sp>
      <p:sp>
        <p:nvSpPr>
          <p:cNvPr id="122" name="ZoneTexte 121"/>
          <p:cNvSpPr txBox="1"/>
          <p:nvPr/>
        </p:nvSpPr>
        <p:spPr>
          <a:xfrm>
            <a:off x="6732240" y="4196987"/>
            <a:ext cx="1958399" cy="1200329"/>
          </a:xfrm>
          <a:prstGeom prst="rect">
            <a:avLst/>
          </a:prstGeom>
          <a:noFill/>
          <a:ln>
            <a:solidFill>
              <a:srgbClr val="0046AC"/>
            </a:solidFill>
          </a:ln>
        </p:spPr>
        <p:txBody>
          <a:bodyPr wrap="square" rtlCol="0">
            <a:spAutoFit/>
          </a:bodyPr>
          <a:lstStyle/>
          <a:p>
            <a:pPr algn="ctr"/>
            <a:r>
              <a:rPr lang="en-US" dirty="0" smtClean="0"/>
              <a:t>Replace elastic compression by non elastic bandage</a:t>
            </a:r>
          </a:p>
        </p:txBody>
      </p:sp>
      <p:sp>
        <p:nvSpPr>
          <p:cNvPr id="128" name="ZoneTexte 127"/>
          <p:cNvSpPr txBox="1"/>
          <p:nvPr/>
        </p:nvSpPr>
        <p:spPr>
          <a:xfrm>
            <a:off x="5377840" y="5602014"/>
            <a:ext cx="1958399" cy="923330"/>
          </a:xfrm>
          <a:prstGeom prst="rect">
            <a:avLst/>
          </a:prstGeom>
          <a:noFill/>
          <a:ln>
            <a:solidFill>
              <a:srgbClr val="FF0000"/>
            </a:solidFill>
          </a:ln>
        </p:spPr>
        <p:txBody>
          <a:bodyPr wrap="square" rtlCol="0">
            <a:spAutoFit/>
          </a:bodyPr>
          <a:lstStyle/>
          <a:p>
            <a:pPr algn="ctr"/>
            <a:r>
              <a:rPr lang="en-US" dirty="0" smtClean="0"/>
              <a:t>Check the forefoot arterial pressure with Doppler </a:t>
            </a:r>
          </a:p>
        </p:txBody>
      </p:sp>
      <p:sp>
        <p:nvSpPr>
          <p:cNvPr id="129" name="ZoneTexte 128"/>
          <p:cNvSpPr txBox="1"/>
          <p:nvPr/>
        </p:nvSpPr>
        <p:spPr>
          <a:xfrm>
            <a:off x="4572000" y="2492896"/>
            <a:ext cx="3809794" cy="1200329"/>
          </a:xfrm>
          <a:prstGeom prst="rect">
            <a:avLst/>
          </a:prstGeom>
          <a:noFill/>
          <a:ln>
            <a:solidFill>
              <a:srgbClr val="FF0000"/>
            </a:solidFill>
          </a:ln>
        </p:spPr>
        <p:txBody>
          <a:bodyPr wrap="square" rtlCol="0">
            <a:spAutoFit/>
          </a:bodyPr>
          <a:lstStyle/>
          <a:p>
            <a:pPr algn="ctr"/>
            <a:r>
              <a:rPr lang="en-US" dirty="0" smtClean="0"/>
              <a:t>NON ELASTIC COMPRESSION permits a  STRONGER COMPRESSION </a:t>
            </a:r>
          </a:p>
          <a:p>
            <a:pPr algn="ctr"/>
            <a:r>
              <a:rPr lang="en-US" dirty="0" smtClean="0"/>
              <a:t>so MORE EFFICIENT and </a:t>
            </a:r>
          </a:p>
          <a:p>
            <a:pPr algn="ctr"/>
            <a:r>
              <a:rPr lang="en-US" dirty="0" smtClean="0"/>
              <a:t>LESS DANGEROUS THAN ELASTIC</a:t>
            </a:r>
          </a:p>
        </p:txBody>
      </p:sp>
      <p:sp>
        <p:nvSpPr>
          <p:cNvPr id="130" name="ZoneTexte 129"/>
          <p:cNvSpPr txBox="1"/>
          <p:nvPr/>
        </p:nvSpPr>
        <p:spPr>
          <a:xfrm>
            <a:off x="5415829" y="3777766"/>
            <a:ext cx="1958399" cy="646331"/>
          </a:xfrm>
          <a:prstGeom prst="rect">
            <a:avLst/>
          </a:prstGeom>
          <a:noFill/>
        </p:spPr>
        <p:txBody>
          <a:bodyPr wrap="square" rtlCol="0">
            <a:spAutoFit/>
          </a:bodyPr>
          <a:lstStyle/>
          <a:p>
            <a:pPr algn="ctr"/>
            <a:r>
              <a:rPr lang="en-US" dirty="0" smtClean="0"/>
              <a:t>PROCEDURE</a:t>
            </a:r>
            <a:endParaRPr lang="en-US" dirty="0"/>
          </a:p>
          <a:p>
            <a:pPr algn="ctr"/>
            <a:endParaRPr lang="en-US" dirty="0" smtClean="0"/>
          </a:p>
        </p:txBody>
      </p:sp>
      <p:sp>
        <p:nvSpPr>
          <p:cNvPr id="131" name="ZoneTexte 130"/>
          <p:cNvSpPr txBox="1"/>
          <p:nvPr/>
        </p:nvSpPr>
        <p:spPr>
          <a:xfrm>
            <a:off x="5382953" y="4612486"/>
            <a:ext cx="1958399" cy="369332"/>
          </a:xfrm>
          <a:prstGeom prst="rect">
            <a:avLst/>
          </a:prstGeom>
          <a:noFill/>
        </p:spPr>
        <p:txBody>
          <a:bodyPr wrap="square" rtlCol="0">
            <a:spAutoFit/>
          </a:bodyPr>
          <a:lstStyle/>
          <a:p>
            <a:pPr algn="ctr"/>
            <a:r>
              <a:rPr lang="en-US" dirty="0" smtClean="0"/>
              <a:t>Then</a:t>
            </a:r>
          </a:p>
        </p:txBody>
      </p:sp>
    </p:spTree>
    <p:extLst>
      <p:ext uri="{BB962C8B-B14F-4D97-AF65-F5344CB8AC3E}">
        <p14:creationId xmlns:p14="http://schemas.microsoft.com/office/powerpoint/2010/main" xmlns="" val="12099273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ZoneTexte 222"/>
          <p:cNvSpPr txBox="1"/>
          <p:nvPr/>
        </p:nvSpPr>
        <p:spPr>
          <a:xfrm>
            <a:off x="2346974" y="332656"/>
            <a:ext cx="5897434" cy="3046988"/>
          </a:xfrm>
          <a:prstGeom prst="rect">
            <a:avLst/>
          </a:prstGeom>
          <a:noFill/>
        </p:spPr>
        <p:txBody>
          <a:bodyPr wrap="square" rtlCol="0">
            <a:spAutoFit/>
          </a:bodyPr>
          <a:lstStyle/>
          <a:p>
            <a:pPr algn="ctr"/>
            <a:r>
              <a:rPr lang="en-US" sz="3200" dirty="0" err="1" smtClean="0"/>
              <a:t>Arteropathy</a:t>
            </a:r>
            <a:r>
              <a:rPr lang="en-US" sz="3200" dirty="0" smtClean="0"/>
              <a:t>  IV </a:t>
            </a:r>
            <a:r>
              <a:rPr lang="en-US" sz="3200" baseline="30000" dirty="0" err="1" smtClean="0"/>
              <a:t>th</a:t>
            </a:r>
            <a:r>
              <a:rPr lang="en-US" sz="3200" dirty="0" smtClean="0"/>
              <a:t> stage : </a:t>
            </a:r>
          </a:p>
          <a:p>
            <a:pPr algn="ctr"/>
            <a:r>
              <a:rPr lang="en-US" sz="3200" dirty="0" smtClean="0"/>
              <a:t>Thanks to Gravitational Pressure, Seating posture  increases foot arterial pressure, relieves pain and helps for gangrene healing </a:t>
            </a:r>
            <a:endParaRPr lang="en-US" sz="3200" dirty="0"/>
          </a:p>
          <a:p>
            <a:pPr algn="ctr"/>
            <a:endParaRPr lang="en-US" sz="3200" dirty="0" smtClean="0"/>
          </a:p>
        </p:txBody>
      </p:sp>
      <p:sp>
        <p:nvSpPr>
          <p:cNvPr id="110" name="Ellipse 109"/>
          <p:cNvSpPr/>
          <p:nvPr/>
        </p:nvSpPr>
        <p:spPr>
          <a:xfrm>
            <a:off x="1458376" y="1737507"/>
            <a:ext cx="597490" cy="489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Connecteur droit 110"/>
          <p:cNvCxnSpPr>
            <a:stCxn id="110" idx="4"/>
          </p:cNvCxnSpPr>
          <p:nvPr/>
        </p:nvCxnSpPr>
        <p:spPr>
          <a:xfrm>
            <a:off x="1757123" y="2227288"/>
            <a:ext cx="0" cy="16092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rot="5400000">
            <a:off x="2328272" y="4627530"/>
            <a:ext cx="1581913"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a:off x="1696959" y="3836574"/>
            <a:ext cx="145000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flipH="1">
            <a:off x="1202309" y="2647103"/>
            <a:ext cx="554437" cy="118947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rot="5400000" flipH="1" flipV="1">
            <a:off x="3357567" y="5085440"/>
            <a:ext cx="2" cy="56610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5400000">
            <a:off x="1587727" y="4030445"/>
            <a:ext cx="1656185" cy="13173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ZoneTexte 121"/>
          <p:cNvSpPr txBox="1"/>
          <p:nvPr/>
        </p:nvSpPr>
        <p:spPr>
          <a:xfrm>
            <a:off x="4355976" y="3357651"/>
            <a:ext cx="3270543" cy="1200329"/>
          </a:xfrm>
          <a:prstGeom prst="rect">
            <a:avLst/>
          </a:prstGeom>
          <a:noFill/>
        </p:spPr>
        <p:txBody>
          <a:bodyPr wrap="square" rtlCol="0">
            <a:spAutoFit/>
          </a:bodyPr>
          <a:lstStyle/>
          <a:p>
            <a:pPr algn="ctr"/>
            <a:r>
              <a:rPr lang="en-US" sz="2400" dirty="0" smtClean="0"/>
              <a:t>non elastic light  bandaging prevents stasis edema </a:t>
            </a:r>
          </a:p>
        </p:txBody>
      </p:sp>
      <p:sp>
        <p:nvSpPr>
          <p:cNvPr id="128" name="ZoneTexte 127"/>
          <p:cNvSpPr txBox="1"/>
          <p:nvPr/>
        </p:nvSpPr>
        <p:spPr>
          <a:xfrm>
            <a:off x="5110218" y="4907775"/>
            <a:ext cx="1958399" cy="923330"/>
          </a:xfrm>
          <a:prstGeom prst="rect">
            <a:avLst/>
          </a:prstGeom>
          <a:noFill/>
          <a:ln>
            <a:solidFill>
              <a:srgbClr val="FF0000"/>
            </a:solidFill>
          </a:ln>
        </p:spPr>
        <p:txBody>
          <a:bodyPr wrap="square" rtlCol="0">
            <a:spAutoFit/>
          </a:bodyPr>
          <a:lstStyle/>
          <a:p>
            <a:pPr algn="ctr"/>
            <a:r>
              <a:rPr lang="en-US" dirty="0" smtClean="0"/>
              <a:t>Check the forefoot arterial pressure with Doppler</a:t>
            </a:r>
          </a:p>
        </p:txBody>
      </p:sp>
    </p:spTree>
    <p:extLst>
      <p:ext uri="{BB962C8B-B14F-4D97-AF65-F5344CB8AC3E}">
        <p14:creationId xmlns:p14="http://schemas.microsoft.com/office/powerpoint/2010/main" xmlns="" val="35389438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rme libre 22"/>
          <p:cNvSpPr/>
          <p:nvPr/>
        </p:nvSpPr>
        <p:spPr>
          <a:xfrm>
            <a:off x="4507690" y="3468039"/>
            <a:ext cx="1576477" cy="2225929"/>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362732"/>
              <a:gd name="connsiteY0" fmla="*/ 327546 h 4496895"/>
              <a:gd name="connsiteX1" fmla="*/ 382138 w 2362732"/>
              <a:gd name="connsiteY1" fmla="*/ 655092 h 4496895"/>
              <a:gd name="connsiteX2" fmla="*/ 300251 w 2362732"/>
              <a:gd name="connsiteY2" fmla="*/ 1351128 h 4496895"/>
              <a:gd name="connsiteX3" fmla="*/ 122830 w 2362732"/>
              <a:gd name="connsiteY3" fmla="*/ 2593074 h 4496895"/>
              <a:gd name="connsiteX4" fmla="*/ 423081 w 2362732"/>
              <a:gd name="connsiteY4" fmla="*/ 3794077 h 4496895"/>
              <a:gd name="connsiteX5" fmla="*/ 354842 w 2362732"/>
              <a:gd name="connsiteY5" fmla="*/ 4435522 h 4496895"/>
              <a:gd name="connsiteX6" fmla="*/ 1282890 w 2362732"/>
              <a:gd name="connsiteY6" fmla="*/ 4421875 h 4496895"/>
              <a:gd name="connsiteX7" fmla="*/ 2183642 w 2362732"/>
              <a:gd name="connsiteY7" fmla="*/ 4449170 h 4496895"/>
              <a:gd name="connsiteX8" fmla="*/ 2279176 w 2362732"/>
              <a:gd name="connsiteY8" fmla="*/ 3698543 h 4496895"/>
              <a:gd name="connsiteX9" fmla="*/ 1228299 w 2362732"/>
              <a:gd name="connsiteY9" fmla="*/ 3903259 h 4496895"/>
              <a:gd name="connsiteX10" fmla="*/ 1296538 w 2362732"/>
              <a:gd name="connsiteY10" fmla="*/ 2906973 h 4496895"/>
              <a:gd name="connsiteX11" fmla="*/ 1596788 w 2362732"/>
              <a:gd name="connsiteY11" fmla="*/ 1487606 h 4496895"/>
              <a:gd name="connsiteX12" fmla="*/ 1924335 w 2362732"/>
              <a:gd name="connsiteY12" fmla="*/ 586853 h 4496895"/>
              <a:gd name="connsiteX13" fmla="*/ 1924335 w 2362732"/>
              <a:gd name="connsiteY13" fmla="*/ 0 h 4496895"/>
              <a:gd name="connsiteX0" fmla="*/ 0 w 2373730"/>
              <a:gd name="connsiteY0" fmla="*/ 327546 h 4494947"/>
              <a:gd name="connsiteX1" fmla="*/ 382138 w 2373730"/>
              <a:gd name="connsiteY1" fmla="*/ 655092 h 4494947"/>
              <a:gd name="connsiteX2" fmla="*/ 300251 w 2373730"/>
              <a:gd name="connsiteY2" fmla="*/ 1351128 h 4494947"/>
              <a:gd name="connsiteX3" fmla="*/ 122830 w 2373730"/>
              <a:gd name="connsiteY3" fmla="*/ 2593074 h 4494947"/>
              <a:gd name="connsiteX4" fmla="*/ 423081 w 2373730"/>
              <a:gd name="connsiteY4" fmla="*/ 3794077 h 4494947"/>
              <a:gd name="connsiteX5" fmla="*/ 354842 w 2373730"/>
              <a:gd name="connsiteY5" fmla="*/ 4435522 h 4494947"/>
              <a:gd name="connsiteX6" fmla="*/ 1282890 w 2373730"/>
              <a:gd name="connsiteY6" fmla="*/ 4421875 h 4494947"/>
              <a:gd name="connsiteX7" fmla="*/ 2210938 w 2373730"/>
              <a:gd name="connsiteY7" fmla="*/ 4039737 h 4494947"/>
              <a:gd name="connsiteX8" fmla="*/ 2279176 w 2373730"/>
              <a:gd name="connsiteY8" fmla="*/ 3698543 h 4494947"/>
              <a:gd name="connsiteX9" fmla="*/ 1228299 w 2373730"/>
              <a:gd name="connsiteY9" fmla="*/ 3903259 h 4494947"/>
              <a:gd name="connsiteX10" fmla="*/ 1296538 w 2373730"/>
              <a:gd name="connsiteY10" fmla="*/ 2906973 h 4494947"/>
              <a:gd name="connsiteX11" fmla="*/ 1596788 w 2373730"/>
              <a:gd name="connsiteY11" fmla="*/ 1487606 h 4494947"/>
              <a:gd name="connsiteX12" fmla="*/ 1924335 w 2373730"/>
              <a:gd name="connsiteY12" fmla="*/ 586853 h 4494947"/>
              <a:gd name="connsiteX13" fmla="*/ 1924335 w 2373730"/>
              <a:gd name="connsiteY13" fmla="*/ 0 h 4494947"/>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903259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9953"/>
              <a:gd name="connsiteY0" fmla="*/ 327546 h 4452114"/>
              <a:gd name="connsiteX1" fmla="*/ 382138 w 2379953"/>
              <a:gd name="connsiteY1" fmla="*/ 655092 h 4452114"/>
              <a:gd name="connsiteX2" fmla="*/ 300251 w 2379953"/>
              <a:gd name="connsiteY2" fmla="*/ 1351128 h 4452114"/>
              <a:gd name="connsiteX3" fmla="*/ 122830 w 2379953"/>
              <a:gd name="connsiteY3" fmla="*/ 2593074 h 4452114"/>
              <a:gd name="connsiteX4" fmla="*/ 423081 w 2379953"/>
              <a:gd name="connsiteY4" fmla="*/ 3794077 h 4452114"/>
              <a:gd name="connsiteX5" fmla="*/ 354842 w 2379953"/>
              <a:gd name="connsiteY5" fmla="*/ 4435522 h 4452114"/>
              <a:gd name="connsiteX6" fmla="*/ 1255595 w 2379953"/>
              <a:gd name="connsiteY6" fmla="*/ 4244454 h 4452114"/>
              <a:gd name="connsiteX7" fmla="*/ 2210938 w 2379953"/>
              <a:gd name="connsiteY7" fmla="*/ 4039737 h 4452114"/>
              <a:gd name="connsiteX8" fmla="*/ 2279176 w 2379953"/>
              <a:gd name="connsiteY8" fmla="*/ 3698543 h 4452114"/>
              <a:gd name="connsiteX9" fmla="*/ 1160060 w 2379953"/>
              <a:gd name="connsiteY9" fmla="*/ 3671247 h 4452114"/>
              <a:gd name="connsiteX10" fmla="*/ 1296538 w 2379953"/>
              <a:gd name="connsiteY10" fmla="*/ 2906973 h 4452114"/>
              <a:gd name="connsiteX11" fmla="*/ 1596788 w 2379953"/>
              <a:gd name="connsiteY11" fmla="*/ 1487606 h 4452114"/>
              <a:gd name="connsiteX12" fmla="*/ 1924335 w 2379953"/>
              <a:gd name="connsiteY12" fmla="*/ 586853 h 4452114"/>
              <a:gd name="connsiteX13" fmla="*/ 1924335 w 2379953"/>
              <a:gd name="connsiteY13" fmla="*/ 0 h 4452114"/>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603008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5058"/>
              <a:gd name="connsiteY0" fmla="*/ 327546 h 4426428"/>
              <a:gd name="connsiteX1" fmla="*/ 382138 w 2375058"/>
              <a:gd name="connsiteY1" fmla="*/ 655092 h 4426428"/>
              <a:gd name="connsiteX2" fmla="*/ 300251 w 2375058"/>
              <a:gd name="connsiteY2" fmla="*/ 1351128 h 4426428"/>
              <a:gd name="connsiteX3" fmla="*/ 122830 w 2375058"/>
              <a:gd name="connsiteY3" fmla="*/ 2593074 h 4426428"/>
              <a:gd name="connsiteX4" fmla="*/ 423081 w 2375058"/>
              <a:gd name="connsiteY4" fmla="*/ 3794077 h 4426428"/>
              <a:gd name="connsiteX5" fmla="*/ 491319 w 2375058"/>
              <a:gd name="connsiteY5" fmla="*/ 4408226 h 4426428"/>
              <a:gd name="connsiteX6" fmla="*/ 1255595 w 2375058"/>
              <a:gd name="connsiteY6" fmla="*/ 4244454 h 4426428"/>
              <a:gd name="connsiteX7" fmla="*/ 2210938 w 2375058"/>
              <a:gd name="connsiteY7" fmla="*/ 4039737 h 4426428"/>
              <a:gd name="connsiteX8" fmla="*/ 2279176 w 2375058"/>
              <a:gd name="connsiteY8" fmla="*/ 3698543 h 4426428"/>
              <a:gd name="connsiteX9" fmla="*/ 1228299 w 2375058"/>
              <a:gd name="connsiteY9" fmla="*/ 3603008 h 4426428"/>
              <a:gd name="connsiteX10" fmla="*/ 1296538 w 2375058"/>
              <a:gd name="connsiteY10" fmla="*/ 2906973 h 4426428"/>
              <a:gd name="connsiteX11" fmla="*/ 1596788 w 2375058"/>
              <a:gd name="connsiteY11" fmla="*/ 1487606 h 4426428"/>
              <a:gd name="connsiteX12" fmla="*/ 1924335 w 2375058"/>
              <a:gd name="connsiteY12" fmla="*/ 586853 h 4426428"/>
              <a:gd name="connsiteX13" fmla="*/ 1924335 w 2375058"/>
              <a:gd name="connsiteY13" fmla="*/ 0 h 4426428"/>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12" fmla="*/ 1924335 w 2375058"/>
              <a:gd name="connsiteY12" fmla="*/ 259307 h 4098882"/>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0" fmla="*/ 261165 w 2254085"/>
              <a:gd name="connsiteY0" fmla="*/ 0 h 3771336"/>
              <a:gd name="connsiteX1" fmla="*/ 179278 w 2254085"/>
              <a:gd name="connsiteY1" fmla="*/ 696036 h 3771336"/>
              <a:gd name="connsiteX2" fmla="*/ 1857 w 2254085"/>
              <a:gd name="connsiteY2" fmla="*/ 1937982 h 3771336"/>
              <a:gd name="connsiteX3" fmla="*/ 302108 w 2254085"/>
              <a:gd name="connsiteY3" fmla="*/ 3138985 h 3771336"/>
              <a:gd name="connsiteX4" fmla="*/ 370346 w 2254085"/>
              <a:gd name="connsiteY4" fmla="*/ 3753134 h 3771336"/>
              <a:gd name="connsiteX5" fmla="*/ 1134622 w 2254085"/>
              <a:gd name="connsiteY5" fmla="*/ 3589362 h 3771336"/>
              <a:gd name="connsiteX6" fmla="*/ 2089965 w 2254085"/>
              <a:gd name="connsiteY6" fmla="*/ 3384645 h 3771336"/>
              <a:gd name="connsiteX7" fmla="*/ 2158203 w 2254085"/>
              <a:gd name="connsiteY7" fmla="*/ 3043451 h 3771336"/>
              <a:gd name="connsiteX8" fmla="*/ 1107326 w 2254085"/>
              <a:gd name="connsiteY8" fmla="*/ 2947916 h 3771336"/>
              <a:gd name="connsiteX9" fmla="*/ 1175565 w 2254085"/>
              <a:gd name="connsiteY9" fmla="*/ 2251881 h 3771336"/>
              <a:gd name="connsiteX10" fmla="*/ 1475815 w 2254085"/>
              <a:gd name="connsiteY10" fmla="*/ 832514 h 3771336"/>
              <a:gd name="connsiteX0" fmla="*/ 179278 w 2254085"/>
              <a:gd name="connsiteY0" fmla="*/ 0 h 3075300"/>
              <a:gd name="connsiteX1" fmla="*/ 1857 w 2254085"/>
              <a:gd name="connsiteY1" fmla="*/ 1241946 h 3075300"/>
              <a:gd name="connsiteX2" fmla="*/ 302108 w 2254085"/>
              <a:gd name="connsiteY2" fmla="*/ 2442949 h 3075300"/>
              <a:gd name="connsiteX3" fmla="*/ 370346 w 2254085"/>
              <a:gd name="connsiteY3" fmla="*/ 3057098 h 3075300"/>
              <a:gd name="connsiteX4" fmla="*/ 1134622 w 2254085"/>
              <a:gd name="connsiteY4" fmla="*/ 2893326 h 3075300"/>
              <a:gd name="connsiteX5" fmla="*/ 2089965 w 2254085"/>
              <a:gd name="connsiteY5" fmla="*/ 2688609 h 3075300"/>
              <a:gd name="connsiteX6" fmla="*/ 2158203 w 2254085"/>
              <a:gd name="connsiteY6" fmla="*/ 2347415 h 3075300"/>
              <a:gd name="connsiteX7" fmla="*/ 1107326 w 2254085"/>
              <a:gd name="connsiteY7" fmla="*/ 2251880 h 3075300"/>
              <a:gd name="connsiteX8" fmla="*/ 1175565 w 2254085"/>
              <a:gd name="connsiteY8" fmla="*/ 1555845 h 3075300"/>
              <a:gd name="connsiteX9" fmla="*/ 1475815 w 2254085"/>
              <a:gd name="connsiteY9" fmla="*/ 136478 h 3075300"/>
              <a:gd name="connsiteX0" fmla="*/ 179278 w 2252961"/>
              <a:gd name="connsiteY0" fmla="*/ 0 h 3075300"/>
              <a:gd name="connsiteX1" fmla="*/ 1857 w 2252961"/>
              <a:gd name="connsiteY1" fmla="*/ 1241946 h 3075300"/>
              <a:gd name="connsiteX2" fmla="*/ 302108 w 2252961"/>
              <a:gd name="connsiteY2" fmla="*/ 2442949 h 3075300"/>
              <a:gd name="connsiteX3" fmla="*/ 370346 w 2252961"/>
              <a:gd name="connsiteY3" fmla="*/ 3057098 h 3075300"/>
              <a:gd name="connsiteX4" fmla="*/ 1134622 w 2252961"/>
              <a:gd name="connsiteY4" fmla="*/ 2893326 h 3075300"/>
              <a:gd name="connsiteX5" fmla="*/ 2089965 w 2252961"/>
              <a:gd name="connsiteY5" fmla="*/ 2688609 h 3075300"/>
              <a:gd name="connsiteX6" fmla="*/ 2158203 w 2252961"/>
              <a:gd name="connsiteY6" fmla="*/ 2347415 h 3075300"/>
              <a:gd name="connsiteX7" fmla="*/ 1123023 w 2252961"/>
              <a:gd name="connsiteY7" fmla="*/ 1986721 h 3075300"/>
              <a:gd name="connsiteX8" fmla="*/ 1175565 w 2252961"/>
              <a:gd name="connsiteY8" fmla="*/ 1555845 h 3075300"/>
              <a:gd name="connsiteX9" fmla="*/ 1475815 w 2252961"/>
              <a:gd name="connsiteY9" fmla="*/ 136478 h 3075300"/>
              <a:gd name="connsiteX0" fmla="*/ 179278 w 2125356"/>
              <a:gd name="connsiteY0" fmla="*/ 0 h 3075300"/>
              <a:gd name="connsiteX1" fmla="*/ 1857 w 2125356"/>
              <a:gd name="connsiteY1" fmla="*/ 1241946 h 3075300"/>
              <a:gd name="connsiteX2" fmla="*/ 302108 w 2125356"/>
              <a:gd name="connsiteY2" fmla="*/ 2442949 h 3075300"/>
              <a:gd name="connsiteX3" fmla="*/ 370346 w 2125356"/>
              <a:gd name="connsiteY3" fmla="*/ 3057098 h 3075300"/>
              <a:gd name="connsiteX4" fmla="*/ 1134622 w 2125356"/>
              <a:gd name="connsiteY4" fmla="*/ 2893326 h 3075300"/>
              <a:gd name="connsiteX5" fmla="*/ 2089965 w 2125356"/>
              <a:gd name="connsiteY5" fmla="*/ 2688609 h 3075300"/>
              <a:gd name="connsiteX6" fmla="*/ 1844257 w 2125356"/>
              <a:gd name="connsiteY6" fmla="*/ 2176956 h 3075300"/>
              <a:gd name="connsiteX7" fmla="*/ 1123023 w 2125356"/>
              <a:gd name="connsiteY7" fmla="*/ 1986721 h 3075300"/>
              <a:gd name="connsiteX8" fmla="*/ 1175565 w 2125356"/>
              <a:gd name="connsiteY8" fmla="*/ 1555845 h 3075300"/>
              <a:gd name="connsiteX9" fmla="*/ 1475815 w 2125356"/>
              <a:gd name="connsiteY9" fmla="*/ 136478 h 3075300"/>
              <a:gd name="connsiteX0" fmla="*/ 179278 w 1844262"/>
              <a:gd name="connsiteY0" fmla="*/ 0 h 3083815"/>
              <a:gd name="connsiteX1" fmla="*/ 1857 w 1844262"/>
              <a:gd name="connsiteY1" fmla="*/ 1241946 h 3083815"/>
              <a:gd name="connsiteX2" fmla="*/ 302108 w 1844262"/>
              <a:gd name="connsiteY2" fmla="*/ 2442949 h 3083815"/>
              <a:gd name="connsiteX3" fmla="*/ 370346 w 1844262"/>
              <a:gd name="connsiteY3" fmla="*/ 3057098 h 3083815"/>
              <a:gd name="connsiteX4" fmla="*/ 1134622 w 1844262"/>
              <a:gd name="connsiteY4" fmla="*/ 2893326 h 3083815"/>
              <a:gd name="connsiteX5" fmla="*/ 1844257 w 1844262"/>
              <a:gd name="connsiteY5" fmla="*/ 2176956 h 3083815"/>
              <a:gd name="connsiteX6" fmla="*/ 1123023 w 1844262"/>
              <a:gd name="connsiteY6" fmla="*/ 1986721 h 3083815"/>
              <a:gd name="connsiteX7" fmla="*/ 1175565 w 1844262"/>
              <a:gd name="connsiteY7" fmla="*/ 1555845 h 3083815"/>
              <a:gd name="connsiteX8" fmla="*/ 1475815 w 1844262"/>
              <a:gd name="connsiteY8" fmla="*/ 136478 h 3083815"/>
              <a:gd name="connsiteX0" fmla="*/ 179278 w 1561719"/>
              <a:gd name="connsiteY0" fmla="*/ 0 h 3083393"/>
              <a:gd name="connsiteX1" fmla="*/ 1857 w 1561719"/>
              <a:gd name="connsiteY1" fmla="*/ 1241946 h 3083393"/>
              <a:gd name="connsiteX2" fmla="*/ 302108 w 1561719"/>
              <a:gd name="connsiteY2" fmla="*/ 2442949 h 3083393"/>
              <a:gd name="connsiteX3" fmla="*/ 370346 w 1561719"/>
              <a:gd name="connsiteY3" fmla="*/ 3057098 h 3083393"/>
              <a:gd name="connsiteX4" fmla="*/ 1134622 w 1561719"/>
              <a:gd name="connsiteY4" fmla="*/ 2893326 h 3083393"/>
              <a:gd name="connsiteX5" fmla="*/ 1561707 w 1561719"/>
              <a:gd name="connsiteY5" fmla="*/ 2195897 h 3083393"/>
              <a:gd name="connsiteX6" fmla="*/ 1123023 w 1561719"/>
              <a:gd name="connsiteY6" fmla="*/ 1986721 h 3083393"/>
              <a:gd name="connsiteX7" fmla="*/ 1175565 w 1561719"/>
              <a:gd name="connsiteY7" fmla="*/ 1555845 h 3083393"/>
              <a:gd name="connsiteX8" fmla="*/ 1475815 w 1561719"/>
              <a:gd name="connsiteY8" fmla="*/ 136478 h 3083393"/>
              <a:gd name="connsiteX0" fmla="*/ 179278 w 1590177"/>
              <a:gd name="connsiteY0" fmla="*/ 0 h 3067181"/>
              <a:gd name="connsiteX1" fmla="*/ 1857 w 1590177"/>
              <a:gd name="connsiteY1" fmla="*/ 1241946 h 3067181"/>
              <a:gd name="connsiteX2" fmla="*/ 302108 w 1590177"/>
              <a:gd name="connsiteY2" fmla="*/ 2442949 h 3067181"/>
              <a:gd name="connsiteX3" fmla="*/ 370346 w 1590177"/>
              <a:gd name="connsiteY3" fmla="*/ 3057098 h 3067181"/>
              <a:gd name="connsiteX4" fmla="*/ 1417174 w 1590177"/>
              <a:gd name="connsiteY4" fmla="*/ 2779687 h 3067181"/>
              <a:gd name="connsiteX5" fmla="*/ 1561707 w 1590177"/>
              <a:gd name="connsiteY5" fmla="*/ 2195897 h 3067181"/>
              <a:gd name="connsiteX6" fmla="*/ 1123023 w 1590177"/>
              <a:gd name="connsiteY6" fmla="*/ 1986721 h 3067181"/>
              <a:gd name="connsiteX7" fmla="*/ 1175565 w 1590177"/>
              <a:gd name="connsiteY7" fmla="*/ 1555845 h 3067181"/>
              <a:gd name="connsiteX8" fmla="*/ 1475815 w 1590177"/>
              <a:gd name="connsiteY8" fmla="*/ 136478 h 3067181"/>
              <a:gd name="connsiteX0" fmla="*/ 179278 w 1700487"/>
              <a:gd name="connsiteY0" fmla="*/ 0 h 3064251"/>
              <a:gd name="connsiteX1" fmla="*/ 1857 w 1700487"/>
              <a:gd name="connsiteY1" fmla="*/ 1241946 h 3064251"/>
              <a:gd name="connsiteX2" fmla="*/ 302108 w 1700487"/>
              <a:gd name="connsiteY2" fmla="*/ 2442949 h 3064251"/>
              <a:gd name="connsiteX3" fmla="*/ 370346 w 1700487"/>
              <a:gd name="connsiteY3" fmla="*/ 3057098 h 3064251"/>
              <a:gd name="connsiteX4" fmla="*/ 1605541 w 1700487"/>
              <a:gd name="connsiteY4" fmla="*/ 2741808 h 3064251"/>
              <a:gd name="connsiteX5" fmla="*/ 1561707 w 1700487"/>
              <a:gd name="connsiteY5" fmla="*/ 2195897 h 3064251"/>
              <a:gd name="connsiteX6" fmla="*/ 1123023 w 1700487"/>
              <a:gd name="connsiteY6" fmla="*/ 1986721 h 3064251"/>
              <a:gd name="connsiteX7" fmla="*/ 1175565 w 1700487"/>
              <a:gd name="connsiteY7" fmla="*/ 1555845 h 3064251"/>
              <a:gd name="connsiteX8" fmla="*/ 1475815 w 1700487"/>
              <a:gd name="connsiteY8" fmla="*/ 136478 h 3064251"/>
              <a:gd name="connsiteX0" fmla="*/ 179278 w 1700487"/>
              <a:gd name="connsiteY0" fmla="*/ 0 h 3064252"/>
              <a:gd name="connsiteX1" fmla="*/ 1857 w 1700487"/>
              <a:gd name="connsiteY1" fmla="*/ 1241946 h 3064252"/>
              <a:gd name="connsiteX2" fmla="*/ 302108 w 1700487"/>
              <a:gd name="connsiteY2" fmla="*/ 2442949 h 3064252"/>
              <a:gd name="connsiteX3" fmla="*/ 370346 w 1700487"/>
              <a:gd name="connsiteY3" fmla="*/ 3057098 h 3064252"/>
              <a:gd name="connsiteX4" fmla="*/ 1605541 w 1700487"/>
              <a:gd name="connsiteY4" fmla="*/ 2741808 h 3064252"/>
              <a:gd name="connsiteX5" fmla="*/ 1561707 w 1700487"/>
              <a:gd name="connsiteY5" fmla="*/ 2195897 h 3064252"/>
              <a:gd name="connsiteX6" fmla="*/ 1123023 w 1700487"/>
              <a:gd name="connsiteY6" fmla="*/ 1986721 h 3064252"/>
              <a:gd name="connsiteX7" fmla="*/ 1175565 w 1700487"/>
              <a:gd name="connsiteY7" fmla="*/ 1555845 h 3064252"/>
              <a:gd name="connsiteX8" fmla="*/ 1475815 w 1700487"/>
              <a:gd name="connsiteY8" fmla="*/ 136478 h 3064252"/>
              <a:gd name="connsiteX9" fmla="*/ 179278 w 1700487"/>
              <a:gd name="connsiteY9" fmla="*/ 0 h 3064252"/>
              <a:gd name="connsiteX0" fmla="*/ 179278 w 1666279"/>
              <a:gd name="connsiteY0" fmla="*/ 0 h 3098837"/>
              <a:gd name="connsiteX1" fmla="*/ 1857 w 1666279"/>
              <a:gd name="connsiteY1" fmla="*/ 1241946 h 3098837"/>
              <a:gd name="connsiteX2" fmla="*/ 302108 w 1666279"/>
              <a:gd name="connsiteY2" fmla="*/ 2442949 h 3098837"/>
              <a:gd name="connsiteX3" fmla="*/ 370346 w 1666279"/>
              <a:gd name="connsiteY3" fmla="*/ 3057098 h 3098837"/>
              <a:gd name="connsiteX4" fmla="*/ 1558450 w 1666279"/>
              <a:gd name="connsiteY4" fmla="*/ 2950149 h 3098837"/>
              <a:gd name="connsiteX5" fmla="*/ 1561707 w 1666279"/>
              <a:gd name="connsiteY5" fmla="*/ 2195897 h 3098837"/>
              <a:gd name="connsiteX6" fmla="*/ 1123023 w 1666279"/>
              <a:gd name="connsiteY6" fmla="*/ 1986721 h 3098837"/>
              <a:gd name="connsiteX7" fmla="*/ 1175565 w 1666279"/>
              <a:gd name="connsiteY7" fmla="*/ 1555845 h 3098837"/>
              <a:gd name="connsiteX8" fmla="*/ 1475815 w 1666279"/>
              <a:gd name="connsiteY8" fmla="*/ 136478 h 3098837"/>
              <a:gd name="connsiteX9" fmla="*/ 179278 w 1666279"/>
              <a:gd name="connsiteY9" fmla="*/ 0 h 3098837"/>
              <a:gd name="connsiteX0" fmla="*/ 179278 w 1619560"/>
              <a:gd name="connsiteY0" fmla="*/ 0 h 3089082"/>
              <a:gd name="connsiteX1" fmla="*/ 1857 w 1619560"/>
              <a:gd name="connsiteY1" fmla="*/ 1241946 h 3089082"/>
              <a:gd name="connsiteX2" fmla="*/ 302108 w 1619560"/>
              <a:gd name="connsiteY2" fmla="*/ 2442949 h 3089082"/>
              <a:gd name="connsiteX3" fmla="*/ 370346 w 1619560"/>
              <a:gd name="connsiteY3" fmla="*/ 3057098 h 3089082"/>
              <a:gd name="connsiteX4" fmla="*/ 1045863 w 1619560"/>
              <a:gd name="connsiteY4" fmla="*/ 2996611 h 3089082"/>
              <a:gd name="connsiteX5" fmla="*/ 1558450 w 1619560"/>
              <a:gd name="connsiteY5" fmla="*/ 2950149 h 3089082"/>
              <a:gd name="connsiteX6" fmla="*/ 1561707 w 1619560"/>
              <a:gd name="connsiteY6" fmla="*/ 2195897 h 3089082"/>
              <a:gd name="connsiteX7" fmla="*/ 1123023 w 1619560"/>
              <a:gd name="connsiteY7" fmla="*/ 1986721 h 3089082"/>
              <a:gd name="connsiteX8" fmla="*/ 1175565 w 1619560"/>
              <a:gd name="connsiteY8" fmla="*/ 1555845 h 3089082"/>
              <a:gd name="connsiteX9" fmla="*/ 1475815 w 1619560"/>
              <a:gd name="connsiteY9" fmla="*/ 136478 h 3089082"/>
              <a:gd name="connsiteX10" fmla="*/ 179278 w 1619560"/>
              <a:gd name="connsiteY10" fmla="*/ 0 h 3089082"/>
              <a:gd name="connsiteX0" fmla="*/ 179278 w 1558765"/>
              <a:gd name="connsiteY0" fmla="*/ 0 h 3089083"/>
              <a:gd name="connsiteX1" fmla="*/ 1857 w 1558765"/>
              <a:gd name="connsiteY1" fmla="*/ 1241946 h 3089083"/>
              <a:gd name="connsiteX2" fmla="*/ 302108 w 1558765"/>
              <a:gd name="connsiteY2" fmla="*/ 2442949 h 3089083"/>
              <a:gd name="connsiteX3" fmla="*/ 370346 w 1558765"/>
              <a:gd name="connsiteY3" fmla="*/ 3057098 h 3089083"/>
              <a:gd name="connsiteX4" fmla="*/ 1045863 w 1558765"/>
              <a:gd name="connsiteY4" fmla="*/ 2996611 h 3089083"/>
              <a:gd name="connsiteX5" fmla="*/ 1558450 w 1558765"/>
              <a:gd name="connsiteY5" fmla="*/ 2950149 h 3089083"/>
              <a:gd name="connsiteX6" fmla="*/ 1123023 w 1558765"/>
              <a:gd name="connsiteY6" fmla="*/ 1986721 h 3089083"/>
              <a:gd name="connsiteX7" fmla="*/ 1175565 w 1558765"/>
              <a:gd name="connsiteY7" fmla="*/ 1555845 h 3089083"/>
              <a:gd name="connsiteX8" fmla="*/ 1475815 w 1558765"/>
              <a:gd name="connsiteY8" fmla="*/ 136478 h 3089083"/>
              <a:gd name="connsiteX9" fmla="*/ 179278 w 1558765"/>
              <a:gd name="connsiteY9" fmla="*/ 0 h 3089083"/>
              <a:gd name="connsiteX0" fmla="*/ 179278 w 1588707"/>
              <a:gd name="connsiteY0" fmla="*/ 0 h 3089083"/>
              <a:gd name="connsiteX1" fmla="*/ 1857 w 1588707"/>
              <a:gd name="connsiteY1" fmla="*/ 1241946 h 3089083"/>
              <a:gd name="connsiteX2" fmla="*/ 302108 w 1588707"/>
              <a:gd name="connsiteY2" fmla="*/ 2442949 h 3089083"/>
              <a:gd name="connsiteX3" fmla="*/ 370346 w 1588707"/>
              <a:gd name="connsiteY3" fmla="*/ 3057098 h 3089083"/>
              <a:gd name="connsiteX4" fmla="*/ 1045863 w 1588707"/>
              <a:gd name="connsiteY4" fmla="*/ 2996611 h 3089083"/>
              <a:gd name="connsiteX5" fmla="*/ 1558450 w 1588707"/>
              <a:gd name="connsiteY5" fmla="*/ 2950149 h 3089083"/>
              <a:gd name="connsiteX6" fmla="*/ 1485390 w 1588707"/>
              <a:gd name="connsiteY6" fmla="*/ 2560991 h 3089083"/>
              <a:gd name="connsiteX7" fmla="*/ 1123023 w 1588707"/>
              <a:gd name="connsiteY7" fmla="*/ 1986721 h 3089083"/>
              <a:gd name="connsiteX8" fmla="*/ 1175565 w 1588707"/>
              <a:gd name="connsiteY8" fmla="*/ 1555845 h 3089083"/>
              <a:gd name="connsiteX9" fmla="*/ 1475815 w 1588707"/>
              <a:gd name="connsiteY9" fmla="*/ 136478 h 3089083"/>
              <a:gd name="connsiteX10" fmla="*/ 179278 w 1588707"/>
              <a:gd name="connsiteY10" fmla="*/ 0 h 3089083"/>
              <a:gd name="connsiteX0" fmla="*/ 179278 w 1583347"/>
              <a:gd name="connsiteY0" fmla="*/ 0 h 3089083"/>
              <a:gd name="connsiteX1" fmla="*/ 1857 w 1583347"/>
              <a:gd name="connsiteY1" fmla="*/ 1241946 h 3089083"/>
              <a:gd name="connsiteX2" fmla="*/ 302108 w 1583347"/>
              <a:gd name="connsiteY2" fmla="*/ 2442949 h 3089083"/>
              <a:gd name="connsiteX3" fmla="*/ 370346 w 1583347"/>
              <a:gd name="connsiteY3" fmla="*/ 3057098 h 3089083"/>
              <a:gd name="connsiteX4" fmla="*/ 1045863 w 1583347"/>
              <a:gd name="connsiteY4" fmla="*/ 2996611 h 3089083"/>
              <a:gd name="connsiteX5" fmla="*/ 1558450 w 1583347"/>
              <a:gd name="connsiteY5" fmla="*/ 2950149 h 3089083"/>
              <a:gd name="connsiteX6" fmla="*/ 1485390 w 1583347"/>
              <a:gd name="connsiteY6" fmla="*/ 2560991 h 3089083"/>
              <a:gd name="connsiteX7" fmla="*/ 1218535 w 1583347"/>
              <a:gd name="connsiteY7" fmla="*/ 2447351 h 3089083"/>
              <a:gd name="connsiteX8" fmla="*/ 1123023 w 1583347"/>
              <a:gd name="connsiteY8" fmla="*/ 1986721 h 3089083"/>
              <a:gd name="connsiteX9" fmla="*/ 1175565 w 1583347"/>
              <a:gd name="connsiteY9" fmla="*/ 1555845 h 3089083"/>
              <a:gd name="connsiteX10" fmla="*/ 1475815 w 1583347"/>
              <a:gd name="connsiteY10" fmla="*/ 136478 h 3089083"/>
              <a:gd name="connsiteX11" fmla="*/ 179278 w 1583347"/>
              <a:gd name="connsiteY11" fmla="*/ 0 h 30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3347" h="3089083">
                <a:moveTo>
                  <a:pt x="179278" y="0"/>
                </a:moveTo>
                <a:cubicBezTo>
                  <a:pt x="136060" y="322997"/>
                  <a:pt x="-18615" y="834788"/>
                  <a:pt x="1857" y="1241946"/>
                </a:cubicBezTo>
                <a:cubicBezTo>
                  <a:pt x="22329" y="1649104"/>
                  <a:pt x="240693" y="2140424"/>
                  <a:pt x="302108" y="2442949"/>
                </a:cubicBezTo>
                <a:cubicBezTo>
                  <a:pt x="363523" y="2745474"/>
                  <a:pt x="246387" y="2964821"/>
                  <a:pt x="370346" y="3057098"/>
                </a:cubicBezTo>
                <a:cubicBezTo>
                  <a:pt x="494305" y="3149375"/>
                  <a:pt x="847846" y="3014436"/>
                  <a:pt x="1045863" y="2996611"/>
                </a:cubicBezTo>
                <a:cubicBezTo>
                  <a:pt x="1243880" y="2978786"/>
                  <a:pt x="1485196" y="3022752"/>
                  <a:pt x="1558450" y="2950149"/>
                </a:cubicBezTo>
                <a:cubicBezTo>
                  <a:pt x="1631704" y="2877546"/>
                  <a:pt x="1523729" y="2666887"/>
                  <a:pt x="1485390" y="2560991"/>
                </a:cubicBezTo>
                <a:cubicBezTo>
                  <a:pt x="1447051" y="2455095"/>
                  <a:pt x="1278930" y="2543063"/>
                  <a:pt x="1218535" y="2447351"/>
                </a:cubicBezTo>
                <a:cubicBezTo>
                  <a:pt x="1158141" y="2351639"/>
                  <a:pt x="1130185" y="2135305"/>
                  <a:pt x="1123023" y="1986721"/>
                </a:cubicBezTo>
                <a:cubicBezTo>
                  <a:pt x="1115861" y="1838137"/>
                  <a:pt x="1116766" y="1864219"/>
                  <a:pt x="1175565" y="1555845"/>
                </a:cubicBezTo>
                <a:cubicBezTo>
                  <a:pt x="1234364" y="1247471"/>
                  <a:pt x="1371182" y="523165"/>
                  <a:pt x="1475815" y="136478"/>
                </a:cubicBezTo>
                <a:lnTo>
                  <a:pt x="17927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rme libre 8"/>
          <p:cNvSpPr/>
          <p:nvPr/>
        </p:nvSpPr>
        <p:spPr>
          <a:xfrm>
            <a:off x="4578287" y="3412285"/>
            <a:ext cx="1376615" cy="2225929"/>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362732"/>
              <a:gd name="connsiteY0" fmla="*/ 327546 h 4496895"/>
              <a:gd name="connsiteX1" fmla="*/ 382138 w 2362732"/>
              <a:gd name="connsiteY1" fmla="*/ 655092 h 4496895"/>
              <a:gd name="connsiteX2" fmla="*/ 300251 w 2362732"/>
              <a:gd name="connsiteY2" fmla="*/ 1351128 h 4496895"/>
              <a:gd name="connsiteX3" fmla="*/ 122830 w 2362732"/>
              <a:gd name="connsiteY3" fmla="*/ 2593074 h 4496895"/>
              <a:gd name="connsiteX4" fmla="*/ 423081 w 2362732"/>
              <a:gd name="connsiteY4" fmla="*/ 3794077 h 4496895"/>
              <a:gd name="connsiteX5" fmla="*/ 354842 w 2362732"/>
              <a:gd name="connsiteY5" fmla="*/ 4435522 h 4496895"/>
              <a:gd name="connsiteX6" fmla="*/ 1282890 w 2362732"/>
              <a:gd name="connsiteY6" fmla="*/ 4421875 h 4496895"/>
              <a:gd name="connsiteX7" fmla="*/ 2183642 w 2362732"/>
              <a:gd name="connsiteY7" fmla="*/ 4449170 h 4496895"/>
              <a:gd name="connsiteX8" fmla="*/ 2279176 w 2362732"/>
              <a:gd name="connsiteY8" fmla="*/ 3698543 h 4496895"/>
              <a:gd name="connsiteX9" fmla="*/ 1228299 w 2362732"/>
              <a:gd name="connsiteY9" fmla="*/ 3903259 h 4496895"/>
              <a:gd name="connsiteX10" fmla="*/ 1296538 w 2362732"/>
              <a:gd name="connsiteY10" fmla="*/ 2906973 h 4496895"/>
              <a:gd name="connsiteX11" fmla="*/ 1596788 w 2362732"/>
              <a:gd name="connsiteY11" fmla="*/ 1487606 h 4496895"/>
              <a:gd name="connsiteX12" fmla="*/ 1924335 w 2362732"/>
              <a:gd name="connsiteY12" fmla="*/ 586853 h 4496895"/>
              <a:gd name="connsiteX13" fmla="*/ 1924335 w 2362732"/>
              <a:gd name="connsiteY13" fmla="*/ 0 h 4496895"/>
              <a:gd name="connsiteX0" fmla="*/ 0 w 2373730"/>
              <a:gd name="connsiteY0" fmla="*/ 327546 h 4494947"/>
              <a:gd name="connsiteX1" fmla="*/ 382138 w 2373730"/>
              <a:gd name="connsiteY1" fmla="*/ 655092 h 4494947"/>
              <a:gd name="connsiteX2" fmla="*/ 300251 w 2373730"/>
              <a:gd name="connsiteY2" fmla="*/ 1351128 h 4494947"/>
              <a:gd name="connsiteX3" fmla="*/ 122830 w 2373730"/>
              <a:gd name="connsiteY3" fmla="*/ 2593074 h 4494947"/>
              <a:gd name="connsiteX4" fmla="*/ 423081 w 2373730"/>
              <a:gd name="connsiteY4" fmla="*/ 3794077 h 4494947"/>
              <a:gd name="connsiteX5" fmla="*/ 354842 w 2373730"/>
              <a:gd name="connsiteY5" fmla="*/ 4435522 h 4494947"/>
              <a:gd name="connsiteX6" fmla="*/ 1282890 w 2373730"/>
              <a:gd name="connsiteY6" fmla="*/ 4421875 h 4494947"/>
              <a:gd name="connsiteX7" fmla="*/ 2210938 w 2373730"/>
              <a:gd name="connsiteY7" fmla="*/ 4039737 h 4494947"/>
              <a:gd name="connsiteX8" fmla="*/ 2279176 w 2373730"/>
              <a:gd name="connsiteY8" fmla="*/ 3698543 h 4494947"/>
              <a:gd name="connsiteX9" fmla="*/ 1228299 w 2373730"/>
              <a:gd name="connsiteY9" fmla="*/ 3903259 h 4494947"/>
              <a:gd name="connsiteX10" fmla="*/ 1296538 w 2373730"/>
              <a:gd name="connsiteY10" fmla="*/ 2906973 h 4494947"/>
              <a:gd name="connsiteX11" fmla="*/ 1596788 w 2373730"/>
              <a:gd name="connsiteY11" fmla="*/ 1487606 h 4494947"/>
              <a:gd name="connsiteX12" fmla="*/ 1924335 w 2373730"/>
              <a:gd name="connsiteY12" fmla="*/ 586853 h 4494947"/>
              <a:gd name="connsiteX13" fmla="*/ 1924335 w 2373730"/>
              <a:gd name="connsiteY13" fmla="*/ 0 h 4494947"/>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903259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9953"/>
              <a:gd name="connsiteY0" fmla="*/ 327546 h 4452114"/>
              <a:gd name="connsiteX1" fmla="*/ 382138 w 2379953"/>
              <a:gd name="connsiteY1" fmla="*/ 655092 h 4452114"/>
              <a:gd name="connsiteX2" fmla="*/ 300251 w 2379953"/>
              <a:gd name="connsiteY2" fmla="*/ 1351128 h 4452114"/>
              <a:gd name="connsiteX3" fmla="*/ 122830 w 2379953"/>
              <a:gd name="connsiteY3" fmla="*/ 2593074 h 4452114"/>
              <a:gd name="connsiteX4" fmla="*/ 423081 w 2379953"/>
              <a:gd name="connsiteY4" fmla="*/ 3794077 h 4452114"/>
              <a:gd name="connsiteX5" fmla="*/ 354842 w 2379953"/>
              <a:gd name="connsiteY5" fmla="*/ 4435522 h 4452114"/>
              <a:gd name="connsiteX6" fmla="*/ 1255595 w 2379953"/>
              <a:gd name="connsiteY6" fmla="*/ 4244454 h 4452114"/>
              <a:gd name="connsiteX7" fmla="*/ 2210938 w 2379953"/>
              <a:gd name="connsiteY7" fmla="*/ 4039737 h 4452114"/>
              <a:gd name="connsiteX8" fmla="*/ 2279176 w 2379953"/>
              <a:gd name="connsiteY8" fmla="*/ 3698543 h 4452114"/>
              <a:gd name="connsiteX9" fmla="*/ 1160060 w 2379953"/>
              <a:gd name="connsiteY9" fmla="*/ 3671247 h 4452114"/>
              <a:gd name="connsiteX10" fmla="*/ 1296538 w 2379953"/>
              <a:gd name="connsiteY10" fmla="*/ 2906973 h 4452114"/>
              <a:gd name="connsiteX11" fmla="*/ 1596788 w 2379953"/>
              <a:gd name="connsiteY11" fmla="*/ 1487606 h 4452114"/>
              <a:gd name="connsiteX12" fmla="*/ 1924335 w 2379953"/>
              <a:gd name="connsiteY12" fmla="*/ 586853 h 4452114"/>
              <a:gd name="connsiteX13" fmla="*/ 1924335 w 2379953"/>
              <a:gd name="connsiteY13" fmla="*/ 0 h 4452114"/>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603008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5058"/>
              <a:gd name="connsiteY0" fmla="*/ 327546 h 4426428"/>
              <a:gd name="connsiteX1" fmla="*/ 382138 w 2375058"/>
              <a:gd name="connsiteY1" fmla="*/ 655092 h 4426428"/>
              <a:gd name="connsiteX2" fmla="*/ 300251 w 2375058"/>
              <a:gd name="connsiteY2" fmla="*/ 1351128 h 4426428"/>
              <a:gd name="connsiteX3" fmla="*/ 122830 w 2375058"/>
              <a:gd name="connsiteY3" fmla="*/ 2593074 h 4426428"/>
              <a:gd name="connsiteX4" fmla="*/ 423081 w 2375058"/>
              <a:gd name="connsiteY4" fmla="*/ 3794077 h 4426428"/>
              <a:gd name="connsiteX5" fmla="*/ 491319 w 2375058"/>
              <a:gd name="connsiteY5" fmla="*/ 4408226 h 4426428"/>
              <a:gd name="connsiteX6" fmla="*/ 1255595 w 2375058"/>
              <a:gd name="connsiteY6" fmla="*/ 4244454 h 4426428"/>
              <a:gd name="connsiteX7" fmla="*/ 2210938 w 2375058"/>
              <a:gd name="connsiteY7" fmla="*/ 4039737 h 4426428"/>
              <a:gd name="connsiteX8" fmla="*/ 2279176 w 2375058"/>
              <a:gd name="connsiteY8" fmla="*/ 3698543 h 4426428"/>
              <a:gd name="connsiteX9" fmla="*/ 1228299 w 2375058"/>
              <a:gd name="connsiteY9" fmla="*/ 3603008 h 4426428"/>
              <a:gd name="connsiteX10" fmla="*/ 1296538 w 2375058"/>
              <a:gd name="connsiteY10" fmla="*/ 2906973 h 4426428"/>
              <a:gd name="connsiteX11" fmla="*/ 1596788 w 2375058"/>
              <a:gd name="connsiteY11" fmla="*/ 1487606 h 4426428"/>
              <a:gd name="connsiteX12" fmla="*/ 1924335 w 2375058"/>
              <a:gd name="connsiteY12" fmla="*/ 586853 h 4426428"/>
              <a:gd name="connsiteX13" fmla="*/ 1924335 w 2375058"/>
              <a:gd name="connsiteY13" fmla="*/ 0 h 4426428"/>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12" fmla="*/ 1924335 w 2375058"/>
              <a:gd name="connsiteY12" fmla="*/ 259307 h 4098882"/>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0" fmla="*/ 261165 w 2254085"/>
              <a:gd name="connsiteY0" fmla="*/ 0 h 3771336"/>
              <a:gd name="connsiteX1" fmla="*/ 179278 w 2254085"/>
              <a:gd name="connsiteY1" fmla="*/ 696036 h 3771336"/>
              <a:gd name="connsiteX2" fmla="*/ 1857 w 2254085"/>
              <a:gd name="connsiteY2" fmla="*/ 1937982 h 3771336"/>
              <a:gd name="connsiteX3" fmla="*/ 302108 w 2254085"/>
              <a:gd name="connsiteY3" fmla="*/ 3138985 h 3771336"/>
              <a:gd name="connsiteX4" fmla="*/ 370346 w 2254085"/>
              <a:gd name="connsiteY4" fmla="*/ 3753134 h 3771336"/>
              <a:gd name="connsiteX5" fmla="*/ 1134622 w 2254085"/>
              <a:gd name="connsiteY5" fmla="*/ 3589362 h 3771336"/>
              <a:gd name="connsiteX6" fmla="*/ 2089965 w 2254085"/>
              <a:gd name="connsiteY6" fmla="*/ 3384645 h 3771336"/>
              <a:gd name="connsiteX7" fmla="*/ 2158203 w 2254085"/>
              <a:gd name="connsiteY7" fmla="*/ 3043451 h 3771336"/>
              <a:gd name="connsiteX8" fmla="*/ 1107326 w 2254085"/>
              <a:gd name="connsiteY8" fmla="*/ 2947916 h 3771336"/>
              <a:gd name="connsiteX9" fmla="*/ 1175565 w 2254085"/>
              <a:gd name="connsiteY9" fmla="*/ 2251881 h 3771336"/>
              <a:gd name="connsiteX10" fmla="*/ 1475815 w 2254085"/>
              <a:gd name="connsiteY10" fmla="*/ 832514 h 3771336"/>
              <a:gd name="connsiteX0" fmla="*/ 179278 w 2254085"/>
              <a:gd name="connsiteY0" fmla="*/ 0 h 3075300"/>
              <a:gd name="connsiteX1" fmla="*/ 1857 w 2254085"/>
              <a:gd name="connsiteY1" fmla="*/ 1241946 h 3075300"/>
              <a:gd name="connsiteX2" fmla="*/ 302108 w 2254085"/>
              <a:gd name="connsiteY2" fmla="*/ 2442949 h 3075300"/>
              <a:gd name="connsiteX3" fmla="*/ 370346 w 2254085"/>
              <a:gd name="connsiteY3" fmla="*/ 3057098 h 3075300"/>
              <a:gd name="connsiteX4" fmla="*/ 1134622 w 2254085"/>
              <a:gd name="connsiteY4" fmla="*/ 2893326 h 3075300"/>
              <a:gd name="connsiteX5" fmla="*/ 2089965 w 2254085"/>
              <a:gd name="connsiteY5" fmla="*/ 2688609 h 3075300"/>
              <a:gd name="connsiteX6" fmla="*/ 2158203 w 2254085"/>
              <a:gd name="connsiteY6" fmla="*/ 2347415 h 3075300"/>
              <a:gd name="connsiteX7" fmla="*/ 1107326 w 2254085"/>
              <a:gd name="connsiteY7" fmla="*/ 2251880 h 3075300"/>
              <a:gd name="connsiteX8" fmla="*/ 1175565 w 2254085"/>
              <a:gd name="connsiteY8" fmla="*/ 1555845 h 3075300"/>
              <a:gd name="connsiteX9" fmla="*/ 1475815 w 2254085"/>
              <a:gd name="connsiteY9" fmla="*/ 136478 h 3075300"/>
              <a:gd name="connsiteX0" fmla="*/ 179278 w 2252961"/>
              <a:gd name="connsiteY0" fmla="*/ 0 h 3075300"/>
              <a:gd name="connsiteX1" fmla="*/ 1857 w 2252961"/>
              <a:gd name="connsiteY1" fmla="*/ 1241946 h 3075300"/>
              <a:gd name="connsiteX2" fmla="*/ 302108 w 2252961"/>
              <a:gd name="connsiteY2" fmla="*/ 2442949 h 3075300"/>
              <a:gd name="connsiteX3" fmla="*/ 370346 w 2252961"/>
              <a:gd name="connsiteY3" fmla="*/ 3057098 h 3075300"/>
              <a:gd name="connsiteX4" fmla="*/ 1134622 w 2252961"/>
              <a:gd name="connsiteY4" fmla="*/ 2893326 h 3075300"/>
              <a:gd name="connsiteX5" fmla="*/ 2089965 w 2252961"/>
              <a:gd name="connsiteY5" fmla="*/ 2688609 h 3075300"/>
              <a:gd name="connsiteX6" fmla="*/ 2158203 w 2252961"/>
              <a:gd name="connsiteY6" fmla="*/ 2347415 h 3075300"/>
              <a:gd name="connsiteX7" fmla="*/ 1123023 w 2252961"/>
              <a:gd name="connsiteY7" fmla="*/ 1986721 h 3075300"/>
              <a:gd name="connsiteX8" fmla="*/ 1175565 w 2252961"/>
              <a:gd name="connsiteY8" fmla="*/ 1555845 h 3075300"/>
              <a:gd name="connsiteX9" fmla="*/ 1475815 w 2252961"/>
              <a:gd name="connsiteY9" fmla="*/ 136478 h 3075300"/>
              <a:gd name="connsiteX0" fmla="*/ 179278 w 2125356"/>
              <a:gd name="connsiteY0" fmla="*/ 0 h 3075300"/>
              <a:gd name="connsiteX1" fmla="*/ 1857 w 2125356"/>
              <a:gd name="connsiteY1" fmla="*/ 1241946 h 3075300"/>
              <a:gd name="connsiteX2" fmla="*/ 302108 w 2125356"/>
              <a:gd name="connsiteY2" fmla="*/ 2442949 h 3075300"/>
              <a:gd name="connsiteX3" fmla="*/ 370346 w 2125356"/>
              <a:gd name="connsiteY3" fmla="*/ 3057098 h 3075300"/>
              <a:gd name="connsiteX4" fmla="*/ 1134622 w 2125356"/>
              <a:gd name="connsiteY4" fmla="*/ 2893326 h 3075300"/>
              <a:gd name="connsiteX5" fmla="*/ 2089965 w 2125356"/>
              <a:gd name="connsiteY5" fmla="*/ 2688609 h 3075300"/>
              <a:gd name="connsiteX6" fmla="*/ 1844257 w 2125356"/>
              <a:gd name="connsiteY6" fmla="*/ 2176956 h 3075300"/>
              <a:gd name="connsiteX7" fmla="*/ 1123023 w 2125356"/>
              <a:gd name="connsiteY7" fmla="*/ 1986721 h 3075300"/>
              <a:gd name="connsiteX8" fmla="*/ 1175565 w 2125356"/>
              <a:gd name="connsiteY8" fmla="*/ 1555845 h 3075300"/>
              <a:gd name="connsiteX9" fmla="*/ 1475815 w 2125356"/>
              <a:gd name="connsiteY9" fmla="*/ 136478 h 3075300"/>
              <a:gd name="connsiteX0" fmla="*/ 179278 w 1844262"/>
              <a:gd name="connsiteY0" fmla="*/ 0 h 3083815"/>
              <a:gd name="connsiteX1" fmla="*/ 1857 w 1844262"/>
              <a:gd name="connsiteY1" fmla="*/ 1241946 h 3083815"/>
              <a:gd name="connsiteX2" fmla="*/ 302108 w 1844262"/>
              <a:gd name="connsiteY2" fmla="*/ 2442949 h 3083815"/>
              <a:gd name="connsiteX3" fmla="*/ 370346 w 1844262"/>
              <a:gd name="connsiteY3" fmla="*/ 3057098 h 3083815"/>
              <a:gd name="connsiteX4" fmla="*/ 1134622 w 1844262"/>
              <a:gd name="connsiteY4" fmla="*/ 2893326 h 3083815"/>
              <a:gd name="connsiteX5" fmla="*/ 1844257 w 1844262"/>
              <a:gd name="connsiteY5" fmla="*/ 2176956 h 3083815"/>
              <a:gd name="connsiteX6" fmla="*/ 1123023 w 1844262"/>
              <a:gd name="connsiteY6" fmla="*/ 1986721 h 3083815"/>
              <a:gd name="connsiteX7" fmla="*/ 1175565 w 1844262"/>
              <a:gd name="connsiteY7" fmla="*/ 1555845 h 3083815"/>
              <a:gd name="connsiteX8" fmla="*/ 1475815 w 1844262"/>
              <a:gd name="connsiteY8" fmla="*/ 136478 h 3083815"/>
              <a:gd name="connsiteX0" fmla="*/ 179278 w 1561719"/>
              <a:gd name="connsiteY0" fmla="*/ 0 h 3083393"/>
              <a:gd name="connsiteX1" fmla="*/ 1857 w 1561719"/>
              <a:gd name="connsiteY1" fmla="*/ 1241946 h 3083393"/>
              <a:gd name="connsiteX2" fmla="*/ 302108 w 1561719"/>
              <a:gd name="connsiteY2" fmla="*/ 2442949 h 3083393"/>
              <a:gd name="connsiteX3" fmla="*/ 370346 w 1561719"/>
              <a:gd name="connsiteY3" fmla="*/ 3057098 h 3083393"/>
              <a:gd name="connsiteX4" fmla="*/ 1134622 w 1561719"/>
              <a:gd name="connsiteY4" fmla="*/ 2893326 h 3083393"/>
              <a:gd name="connsiteX5" fmla="*/ 1561707 w 1561719"/>
              <a:gd name="connsiteY5" fmla="*/ 2195897 h 3083393"/>
              <a:gd name="connsiteX6" fmla="*/ 1123023 w 1561719"/>
              <a:gd name="connsiteY6" fmla="*/ 1986721 h 3083393"/>
              <a:gd name="connsiteX7" fmla="*/ 1175565 w 1561719"/>
              <a:gd name="connsiteY7" fmla="*/ 1555845 h 3083393"/>
              <a:gd name="connsiteX8" fmla="*/ 1475815 w 1561719"/>
              <a:gd name="connsiteY8" fmla="*/ 136478 h 3083393"/>
              <a:gd name="connsiteX0" fmla="*/ 179278 w 1590177"/>
              <a:gd name="connsiteY0" fmla="*/ 0 h 3067181"/>
              <a:gd name="connsiteX1" fmla="*/ 1857 w 1590177"/>
              <a:gd name="connsiteY1" fmla="*/ 1241946 h 3067181"/>
              <a:gd name="connsiteX2" fmla="*/ 302108 w 1590177"/>
              <a:gd name="connsiteY2" fmla="*/ 2442949 h 3067181"/>
              <a:gd name="connsiteX3" fmla="*/ 370346 w 1590177"/>
              <a:gd name="connsiteY3" fmla="*/ 3057098 h 3067181"/>
              <a:gd name="connsiteX4" fmla="*/ 1417174 w 1590177"/>
              <a:gd name="connsiteY4" fmla="*/ 2779687 h 3067181"/>
              <a:gd name="connsiteX5" fmla="*/ 1561707 w 1590177"/>
              <a:gd name="connsiteY5" fmla="*/ 2195897 h 3067181"/>
              <a:gd name="connsiteX6" fmla="*/ 1123023 w 1590177"/>
              <a:gd name="connsiteY6" fmla="*/ 1986721 h 3067181"/>
              <a:gd name="connsiteX7" fmla="*/ 1175565 w 1590177"/>
              <a:gd name="connsiteY7" fmla="*/ 1555845 h 3067181"/>
              <a:gd name="connsiteX8" fmla="*/ 1475815 w 1590177"/>
              <a:gd name="connsiteY8" fmla="*/ 136478 h 3067181"/>
              <a:gd name="connsiteX0" fmla="*/ 179278 w 1700487"/>
              <a:gd name="connsiteY0" fmla="*/ 0 h 3064251"/>
              <a:gd name="connsiteX1" fmla="*/ 1857 w 1700487"/>
              <a:gd name="connsiteY1" fmla="*/ 1241946 h 3064251"/>
              <a:gd name="connsiteX2" fmla="*/ 302108 w 1700487"/>
              <a:gd name="connsiteY2" fmla="*/ 2442949 h 3064251"/>
              <a:gd name="connsiteX3" fmla="*/ 370346 w 1700487"/>
              <a:gd name="connsiteY3" fmla="*/ 3057098 h 3064251"/>
              <a:gd name="connsiteX4" fmla="*/ 1605541 w 1700487"/>
              <a:gd name="connsiteY4" fmla="*/ 2741808 h 3064251"/>
              <a:gd name="connsiteX5" fmla="*/ 1561707 w 1700487"/>
              <a:gd name="connsiteY5" fmla="*/ 2195897 h 3064251"/>
              <a:gd name="connsiteX6" fmla="*/ 1123023 w 1700487"/>
              <a:gd name="connsiteY6" fmla="*/ 1986721 h 3064251"/>
              <a:gd name="connsiteX7" fmla="*/ 1175565 w 1700487"/>
              <a:gd name="connsiteY7" fmla="*/ 1555845 h 3064251"/>
              <a:gd name="connsiteX8" fmla="*/ 1475815 w 1700487"/>
              <a:gd name="connsiteY8" fmla="*/ 136478 h 3064251"/>
              <a:gd name="connsiteX0" fmla="*/ 179278 w 1700487"/>
              <a:gd name="connsiteY0" fmla="*/ 0 h 3064252"/>
              <a:gd name="connsiteX1" fmla="*/ 1857 w 1700487"/>
              <a:gd name="connsiteY1" fmla="*/ 1241946 h 3064252"/>
              <a:gd name="connsiteX2" fmla="*/ 302108 w 1700487"/>
              <a:gd name="connsiteY2" fmla="*/ 2442949 h 3064252"/>
              <a:gd name="connsiteX3" fmla="*/ 370346 w 1700487"/>
              <a:gd name="connsiteY3" fmla="*/ 3057098 h 3064252"/>
              <a:gd name="connsiteX4" fmla="*/ 1605541 w 1700487"/>
              <a:gd name="connsiteY4" fmla="*/ 2741808 h 3064252"/>
              <a:gd name="connsiteX5" fmla="*/ 1561707 w 1700487"/>
              <a:gd name="connsiteY5" fmla="*/ 2195897 h 3064252"/>
              <a:gd name="connsiteX6" fmla="*/ 1123023 w 1700487"/>
              <a:gd name="connsiteY6" fmla="*/ 1986721 h 3064252"/>
              <a:gd name="connsiteX7" fmla="*/ 1175565 w 1700487"/>
              <a:gd name="connsiteY7" fmla="*/ 1555845 h 3064252"/>
              <a:gd name="connsiteX8" fmla="*/ 1475815 w 1700487"/>
              <a:gd name="connsiteY8" fmla="*/ 136478 h 3064252"/>
              <a:gd name="connsiteX9" fmla="*/ 179278 w 1700487"/>
              <a:gd name="connsiteY9" fmla="*/ 0 h 3064252"/>
              <a:gd name="connsiteX0" fmla="*/ 179278 w 1666279"/>
              <a:gd name="connsiteY0" fmla="*/ 0 h 3098837"/>
              <a:gd name="connsiteX1" fmla="*/ 1857 w 1666279"/>
              <a:gd name="connsiteY1" fmla="*/ 1241946 h 3098837"/>
              <a:gd name="connsiteX2" fmla="*/ 302108 w 1666279"/>
              <a:gd name="connsiteY2" fmla="*/ 2442949 h 3098837"/>
              <a:gd name="connsiteX3" fmla="*/ 370346 w 1666279"/>
              <a:gd name="connsiteY3" fmla="*/ 3057098 h 3098837"/>
              <a:gd name="connsiteX4" fmla="*/ 1558450 w 1666279"/>
              <a:gd name="connsiteY4" fmla="*/ 2950149 h 3098837"/>
              <a:gd name="connsiteX5" fmla="*/ 1561707 w 1666279"/>
              <a:gd name="connsiteY5" fmla="*/ 2195897 h 3098837"/>
              <a:gd name="connsiteX6" fmla="*/ 1123023 w 1666279"/>
              <a:gd name="connsiteY6" fmla="*/ 1986721 h 3098837"/>
              <a:gd name="connsiteX7" fmla="*/ 1175565 w 1666279"/>
              <a:gd name="connsiteY7" fmla="*/ 1555845 h 3098837"/>
              <a:gd name="connsiteX8" fmla="*/ 1475815 w 1666279"/>
              <a:gd name="connsiteY8" fmla="*/ 136478 h 3098837"/>
              <a:gd name="connsiteX9" fmla="*/ 179278 w 1666279"/>
              <a:gd name="connsiteY9" fmla="*/ 0 h 3098837"/>
              <a:gd name="connsiteX0" fmla="*/ 179278 w 1619560"/>
              <a:gd name="connsiteY0" fmla="*/ 0 h 3089082"/>
              <a:gd name="connsiteX1" fmla="*/ 1857 w 1619560"/>
              <a:gd name="connsiteY1" fmla="*/ 1241946 h 3089082"/>
              <a:gd name="connsiteX2" fmla="*/ 302108 w 1619560"/>
              <a:gd name="connsiteY2" fmla="*/ 2442949 h 3089082"/>
              <a:gd name="connsiteX3" fmla="*/ 370346 w 1619560"/>
              <a:gd name="connsiteY3" fmla="*/ 3057098 h 3089082"/>
              <a:gd name="connsiteX4" fmla="*/ 1045863 w 1619560"/>
              <a:gd name="connsiteY4" fmla="*/ 2996611 h 3089082"/>
              <a:gd name="connsiteX5" fmla="*/ 1558450 w 1619560"/>
              <a:gd name="connsiteY5" fmla="*/ 2950149 h 3089082"/>
              <a:gd name="connsiteX6" fmla="*/ 1561707 w 1619560"/>
              <a:gd name="connsiteY6" fmla="*/ 2195897 h 3089082"/>
              <a:gd name="connsiteX7" fmla="*/ 1123023 w 1619560"/>
              <a:gd name="connsiteY7" fmla="*/ 1986721 h 3089082"/>
              <a:gd name="connsiteX8" fmla="*/ 1175565 w 1619560"/>
              <a:gd name="connsiteY8" fmla="*/ 1555845 h 3089082"/>
              <a:gd name="connsiteX9" fmla="*/ 1475815 w 1619560"/>
              <a:gd name="connsiteY9" fmla="*/ 136478 h 3089082"/>
              <a:gd name="connsiteX10" fmla="*/ 179278 w 1619560"/>
              <a:gd name="connsiteY10" fmla="*/ 0 h 3089082"/>
              <a:gd name="connsiteX0" fmla="*/ 179278 w 1558765"/>
              <a:gd name="connsiteY0" fmla="*/ 0 h 3089083"/>
              <a:gd name="connsiteX1" fmla="*/ 1857 w 1558765"/>
              <a:gd name="connsiteY1" fmla="*/ 1241946 h 3089083"/>
              <a:gd name="connsiteX2" fmla="*/ 302108 w 1558765"/>
              <a:gd name="connsiteY2" fmla="*/ 2442949 h 3089083"/>
              <a:gd name="connsiteX3" fmla="*/ 370346 w 1558765"/>
              <a:gd name="connsiteY3" fmla="*/ 3057098 h 3089083"/>
              <a:gd name="connsiteX4" fmla="*/ 1045863 w 1558765"/>
              <a:gd name="connsiteY4" fmla="*/ 2996611 h 3089083"/>
              <a:gd name="connsiteX5" fmla="*/ 1558450 w 1558765"/>
              <a:gd name="connsiteY5" fmla="*/ 2950149 h 3089083"/>
              <a:gd name="connsiteX6" fmla="*/ 1123023 w 1558765"/>
              <a:gd name="connsiteY6" fmla="*/ 1986721 h 3089083"/>
              <a:gd name="connsiteX7" fmla="*/ 1175565 w 1558765"/>
              <a:gd name="connsiteY7" fmla="*/ 1555845 h 3089083"/>
              <a:gd name="connsiteX8" fmla="*/ 1475815 w 1558765"/>
              <a:gd name="connsiteY8" fmla="*/ 136478 h 3089083"/>
              <a:gd name="connsiteX9" fmla="*/ 179278 w 1558765"/>
              <a:gd name="connsiteY9" fmla="*/ 0 h 3089083"/>
              <a:gd name="connsiteX0" fmla="*/ 179278 w 1588707"/>
              <a:gd name="connsiteY0" fmla="*/ 0 h 3089083"/>
              <a:gd name="connsiteX1" fmla="*/ 1857 w 1588707"/>
              <a:gd name="connsiteY1" fmla="*/ 1241946 h 3089083"/>
              <a:gd name="connsiteX2" fmla="*/ 302108 w 1588707"/>
              <a:gd name="connsiteY2" fmla="*/ 2442949 h 3089083"/>
              <a:gd name="connsiteX3" fmla="*/ 370346 w 1588707"/>
              <a:gd name="connsiteY3" fmla="*/ 3057098 h 3089083"/>
              <a:gd name="connsiteX4" fmla="*/ 1045863 w 1588707"/>
              <a:gd name="connsiteY4" fmla="*/ 2996611 h 3089083"/>
              <a:gd name="connsiteX5" fmla="*/ 1558450 w 1588707"/>
              <a:gd name="connsiteY5" fmla="*/ 2950149 h 3089083"/>
              <a:gd name="connsiteX6" fmla="*/ 1485390 w 1588707"/>
              <a:gd name="connsiteY6" fmla="*/ 2560991 h 3089083"/>
              <a:gd name="connsiteX7" fmla="*/ 1123023 w 1588707"/>
              <a:gd name="connsiteY7" fmla="*/ 1986721 h 3089083"/>
              <a:gd name="connsiteX8" fmla="*/ 1175565 w 1588707"/>
              <a:gd name="connsiteY8" fmla="*/ 1555845 h 3089083"/>
              <a:gd name="connsiteX9" fmla="*/ 1475815 w 1588707"/>
              <a:gd name="connsiteY9" fmla="*/ 136478 h 3089083"/>
              <a:gd name="connsiteX10" fmla="*/ 179278 w 1588707"/>
              <a:gd name="connsiteY10" fmla="*/ 0 h 3089083"/>
              <a:gd name="connsiteX0" fmla="*/ 179278 w 1583347"/>
              <a:gd name="connsiteY0" fmla="*/ 0 h 3089083"/>
              <a:gd name="connsiteX1" fmla="*/ 1857 w 1583347"/>
              <a:gd name="connsiteY1" fmla="*/ 1241946 h 3089083"/>
              <a:gd name="connsiteX2" fmla="*/ 302108 w 1583347"/>
              <a:gd name="connsiteY2" fmla="*/ 2442949 h 3089083"/>
              <a:gd name="connsiteX3" fmla="*/ 370346 w 1583347"/>
              <a:gd name="connsiteY3" fmla="*/ 3057098 h 3089083"/>
              <a:gd name="connsiteX4" fmla="*/ 1045863 w 1583347"/>
              <a:gd name="connsiteY4" fmla="*/ 2996611 h 3089083"/>
              <a:gd name="connsiteX5" fmla="*/ 1558450 w 1583347"/>
              <a:gd name="connsiteY5" fmla="*/ 2950149 h 3089083"/>
              <a:gd name="connsiteX6" fmla="*/ 1485390 w 1583347"/>
              <a:gd name="connsiteY6" fmla="*/ 2560991 h 3089083"/>
              <a:gd name="connsiteX7" fmla="*/ 1218535 w 1583347"/>
              <a:gd name="connsiteY7" fmla="*/ 2447351 h 3089083"/>
              <a:gd name="connsiteX8" fmla="*/ 1123023 w 1583347"/>
              <a:gd name="connsiteY8" fmla="*/ 1986721 h 3089083"/>
              <a:gd name="connsiteX9" fmla="*/ 1175565 w 1583347"/>
              <a:gd name="connsiteY9" fmla="*/ 1555845 h 3089083"/>
              <a:gd name="connsiteX10" fmla="*/ 1475815 w 1583347"/>
              <a:gd name="connsiteY10" fmla="*/ 136478 h 3089083"/>
              <a:gd name="connsiteX11" fmla="*/ 179278 w 1583347"/>
              <a:gd name="connsiteY11" fmla="*/ 0 h 30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3347" h="3089083">
                <a:moveTo>
                  <a:pt x="179278" y="0"/>
                </a:moveTo>
                <a:cubicBezTo>
                  <a:pt x="136060" y="322997"/>
                  <a:pt x="-18615" y="834788"/>
                  <a:pt x="1857" y="1241946"/>
                </a:cubicBezTo>
                <a:cubicBezTo>
                  <a:pt x="22329" y="1649104"/>
                  <a:pt x="240693" y="2140424"/>
                  <a:pt x="302108" y="2442949"/>
                </a:cubicBezTo>
                <a:cubicBezTo>
                  <a:pt x="363523" y="2745474"/>
                  <a:pt x="246387" y="2964821"/>
                  <a:pt x="370346" y="3057098"/>
                </a:cubicBezTo>
                <a:cubicBezTo>
                  <a:pt x="494305" y="3149375"/>
                  <a:pt x="847846" y="3014436"/>
                  <a:pt x="1045863" y="2996611"/>
                </a:cubicBezTo>
                <a:cubicBezTo>
                  <a:pt x="1243880" y="2978786"/>
                  <a:pt x="1485196" y="3022752"/>
                  <a:pt x="1558450" y="2950149"/>
                </a:cubicBezTo>
                <a:cubicBezTo>
                  <a:pt x="1631704" y="2877546"/>
                  <a:pt x="1523729" y="2666887"/>
                  <a:pt x="1485390" y="2560991"/>
                </a:cubicBezTo>
                <a:cubicBezTo>
                  <a:pt x="1447051" y="2455095"/>
                  <a:pt x="1278930" y="2543063"/>
                  <a:pt x="1218535" y="2447351"/>
                </a:cubicBezTo>
                <a:cubicBezTo>
                  <a:pt x="1158141" y="2351639"/>
                  <a:pt x="1130185" y="2135305"/>
                  <a:pt x="1123023" y="1986721"/>
                </a:cubicBezTo>
                <a:cubicBezTo>
                  <a:pt x="1115861" y="1838137"/>
                  <a:pt x="1116766" y="1864219"/>
                  <a:pt x="1175565" y="1555845"/>
                </a:cubicBezTo>
                <a:cubicBezTo>
                  <a:pt x="1234364" y="1247471"/>
                  <a:pt x="1371182" y="523165"/>
                  <a:pt x="1475815" y="136478"/>
                </a:cubicBezTo>
                <a:lnTo>
                  <a:pt x="179278" y="0"/>
                </a:lnTo>
                <a:close/>
              </a:path>
            </a:pathLst>
          </a:cu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rme libre 3"/>
          <p:cNvSpPr/>
          <p:nvPr/>
        </p:nvSpPr>
        <p:spPr>
          <a:xfrm>
            <a:off x="4721996" y="2663509"/>
            <a:ext cx="1362172" cy="2906557"/>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283073 w 2284809"/>
              <a:gd name="connsiteY3" fmla="*/ 2551018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284809"/>
              <a:gd name="connsiteY0" fmla="*/ 327546 h 4478291"/>
              <a:gd name="connsiteX1" fmla="*/ 382138 w 2284809"/>
              <a:gd name="connsiteY1" fmla="*/ 655092 h 4478291"/>
              <a:gd name="connsiteX2" fmla="*/ 506278 w 2284809"/>
              <a:gd name="connsiteY2" fmla="*/ 1351128 h 4478291"/>
              <a:gd name="connsiteX3" fmla="*/ 283073 w 2284809"/>
              <a:gd name="connsiteY3" fmla="*/ 2551018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4809" h="4478291">
                <a:moveTo>
                  <a:pt x="0" y="327546"/>
                </a:moveTo>
                <a:cubicBezTo>
                  <a:pt x="166048" y="406020"/>
                  <a:pt x="297758" y="484495"/>
                  <a:pt x="382138" y="655092"/>
                </a:cubicBezTo>
                <a:cubicBezTo>
                  <a:pt x="466518" y="825689"/>
                  <a:pt x="522789" y="1035140"/>
                  <a:pt x="506278" y="1351128"/>
                </a:cubicBezTo>
                <a:cubicBezTo>
                  <a:pt x="489767" y="1667116"/>
                  <a:pt x="296939" y="2143860"/>
                  <a:pt x="283073" y="2551018"/>
                </a:cubicBezTo>
                <a:cubicBezTo>
                  <a:pt x="269207" y="2958176"/>
                  <a:pt x="411120" y="3479993"/>
                  <a:pt x="423081" y="3794077"/>
                </a:cubicBezTo>
                <a:cubicBezTo>
                  <a:pt x="435042" y="4108161"/>
                  <a:pt x="211541" y="4330889"/>
                  <a:pt x="354842" y="4435522"/>
                </a:cubicBezTo>
                <a:cubicBezTo>
                  <a:pt x="498144" y="4540155"/>
                  <a:pt x="978090" y="4419600"/>
                  <a:pt x="1282890" y="4421875"/>
                </a:cubicBezTo>
                <a:cubicBezTo>
                  <a:pt x="1587690" y="4424150"/>
                  <a:pt x="2038066" y="4485564"/>
                  <a:pt x="2183642" y="4449170"/>
                </a:cubicBezTo>
                <a:cubicBezTo>
                  <a:pt x="2329218" y="4412776"/>
                  <a:pt x="2315570" y="4294495"/>
                  <a:pt x="2156346" y="4203510"/>
                </a:cubicBezTo>
                <a:cubicBezTo>
                  <a:pt x="1997122" y="4112525"/>
                  <a:pt x="1371600" y="4119348"/>
                  <a:pt x="1228299" y="3903259"/>
                </a:cubicBezTo>
                <a:cubicBezTo>
                  <a:pt x="1084998" y="3687170"/>
                  <a:pt x="1235123" y="3309582"/>
                  <a:pt x="1296538" y="2906973"/>
                </a:cubicBezTo>
                <a:cubicBezTo>
                  <a:pt x="1357953" y="2504364"/>
                  <a:pt x="1492155" y="1874293"/>
                  <a:pt x="1596788" y="1487606"/>
                </a:cubicBezTo>
                <a:cubicBezTo>
                  <a:pt x="1701421" y="1100919"/>
                  <a:pt x="1869744" y="834787"/>
                  <a:pt x="1924335" y="586853"/>
                </a:cubicBezTo>
                <a:cubicBezTo>
                  <a:pt x="1978926" y="338919"/>
                  <a:pt x="1964141" y="120555"/>
                  <a:pt x="1924335" y="0"/>
                </a:cubicBezTo>
              </a:path>
            </a:pathLst>
          </a:cu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e 23"/>
          <p:cNvGrpSpPr/>
          <p:nvPr/>
        </p:nvGrpSpPr>
        <p:grpSpPr>
          <a:xfrm rot="21053227">
            <a:off x="2362592" y="2569141"/>
            <a:ext cx="1663407" cy="3051648"/>
            <a:chOff x="1259632" y="2230275"/>
            <a:chExt cx="1663407" cy="3051648"/>
          </a:xfrm>
        </p:grpSpPr>
        <p:sp>
          <p:nvSpPr>
            <p:cNvPr id="22" name="Forme libre 21"/>
            <p:cNvSpPr/>
            <p:nvPr/>
          </p:nvSpPr>
          <p:spPr>
            <a:xfrm>
              <a:off x="1259632" y="3068960"/>
              <a:ext cx="1663407" cy="2212963"/>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362732"/>
                <a:gd name="connsiteY0" fmla="*/ 327546 h 4496895"/>
                <a:gd name="connsiteX1" fmla="*/ 382138 w 2362732"/>
                <a:gd name="connsiteY1" fmla="*/ 655092 h 4496895"/>
                <a:gd name="connsiteX2" fmla="*/ 300251 w 2362732"/>
                <a:gd name="connsiteY2" fmla="*/ 1351128 h 4496895"/>
                <a:gd name="connsiteX3" fmla="*/ 122830 w 2362732"/>
                <a:gd name="connsiteY3" fmla="*/ 2593074 h 4496895"/>
                <a:gd name="connsiteX4" fmla="*/ 423081 w 2362732"/>
                <a:gd name="connsiteY4" fmla="*/ 3794077 h 4496895"/>
                <a:gd name="connsiteX5" fmla="*/ 354842 w 2362732"/>
                <a:gd name="connsiteY5" fmla="*/ 4435522 h 4496895"/>
                <a:gd name="connsiteX6" fmla="*/ 1282890 w 2362732"/>
                <a:gd name="connsiteY6" fmla="*/ 4421875 h 4496895"/>
                <a:gd name="connsiteX7" fmla="*/ 2183642 w 2362732"/>
                <a:gd name="connsiteY7" fmla="*/ 4449170 h 4496895"/>
                <a:gd name="connsiteX8" fmla="*/ 2279176 w 2362732"/>
                <a:gd name="connsiteY8" fmla="*/ 3698543 h 4496895"/>
                <a:gd name="connsiteX9" fmla="*/ 1228299 w 2362732"/>
                <a:gd name="connsiteY9" fmla="*/ 3903259 h 4496895"/>
                <a:gd name="connsiteX10" fmla="*/ 1296538 w 2362732"/>
                <a:gd name="connsiteY10" fmla="*/ 2906973 h 4496895"/>
                <a:gd name="connsiteX11" fmla="*/ 1596788 w 2362732"/>
                <a:gd name="connsiteY11" fmla="*/ 1487606 h 4496895"/>
                <a:gd name="connsiteX12" fmla="*/ 1924335 w 2362732"/>
                <a:gd name="connsiteY12" fmla="*/ 586853 h 4496895"/>
                <a:gd name="connsiteX13" fmla="*/ 1924335 w 2362732"/>
                <a:gd name="connsiteY13" fmla="*/ 0 h 4496895"/>
                <a:gd name="connsiteX0" fmla="*/ 0 w 2373730"/>
                <a:gd name="connsiteY0" fmla="*/ 327546 h 4494947"/>
                <a:gd name="connsiteX1" fmla="*/ 382138 w 2373730"/>
                <a:gd name="connsiteY1" fmla="*/ 655092 h 4494947"/>
                <a:gd name="connsiteX2" fmla="*/ 300251 w 2373730"/>
                <a:gd name="connsiteY2" fmla="*/ 1351128 h 4494947"/>
                <a:gd name="connsiteX3" fmla="*/ 122830 w 2373730"/>
                <a:gd name="connsiteY3" fmla="*/ 2593074 h 4494947"/>
                <a:gd name="connsiteX4" fmla="*/ 423081 w 2373730"/>
                <a:gd name="connsiteY4" fmla="*/ 3794077 h 4494947"/>
                <a:gd name="connsiteX5" fmla="*/ 354842 w 2373730"/>
                <a:gd name="connsiteY5" fmla="*/ 4435522 h 4494947"/>
                <a:gd name="connsiteX6" fmla="*/ 1282890 w 2373730"/>
                <a:gd name="connsiteY6" fmla="*/ 4421875 h 4494947"/>
                <a:gd name="connsiteX7" fmla="*/ 2210938 w 2373730"/>
                <a:gd name="connsiteY7" fmla="*/ 4039737 h 4494947"/>
                <a:gd name="connsiteX8" fmla="*/ 2279176 w 2373730"/>
                <a:gd name="connsiteY8" fmla="*/ 3698543 h 4494947"/>
                <a:gd name="connsiteX9" fmla="*/ 1228299 w 2373730"/>
                <a:gd name="connsiteY9" fmla="*/ 3903259 h 4494947"/>
                <a:gd name="connsiteX10" fmla="*/ 1296538 w 2373730"/>
                <a:gd name="connsiteY10" fmla="*/ 2906973 h 4494947"/>
                <a:gd name="connsiteX11" fmla="*/ 1596788 w 2373730"/>
                <a:gd name="connsiteY11" fmla="*/ 1487606 h 4494947"/>
                <a:gd name="connsiteX12" fmla="*/ 1924335 w 2373730"/>
                <a:gd name="connsiteY12" fmla="*/ 586853 h 4494947"/>
                <a:gd name="connsiteX13" fmla="*/ 1924335 w 2373730"/>
                <a:gd name="connsiteY13" fmla="*/ 0 h 4494947"/>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903259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9953"/>
                <a:gd name="connsiteY0" fmla="*/ 327546 h 4452114"/>
                <a:gd name="connsiteX1" fmla="*/ 382138 w 2379953"/>
                <a:gd name="connsiteY1" fmla="*/ 655092 h 4452114"/>
                <a:gd name="connsiteX2" fmla="*/ 300251 w 2379953"/>
                <a:gd name="connsiteY2" fmla="*/ 1351128 h 4452114"/>
                <a:gd name="connsiteX3" fmla="*/ 122830 w 2379953"/>
                <a:gd name="connsiteY3" fmla="*/ 2593074 h 4452114"/>
                <a:gd name="connsiteX4" fmla="*/ 423081 w 2379953"/>
                <a:gd name="connsiteY4" fmla="*/ 3794077 h 4452114"/>
                <a:gd name="connsiteX5" fmla="*/ 354842 w 2379953"/>
                <a:gd name="connsiteY5" fmla="*/ 4435522 h 4452114"/>
                <a:gd name="connsiteX6" fmla="*/ 1255595 w 2379953"/>
                <a:gd name="connsiteY6" fmla="*/ 4244454 h 4452114"/>
                <a:gd name="connsiteX7" fmla="*/ 2210938 w 2379953"/>
                <a:gd name="connsiteY7" fmla="*/ 4039737 h 4452114"/>
                <a:gd name="connsiteX8" fmla="*/ 2279176 w 2379953"/>
                <a:gd name="connsiteY8" fmla="*/ 3698543 h 4452114"/>
                <a:gd name="connsiteX9" fmla="*/ 1160060 w 2379953"/>
                <a:gd name="connsiteY9" fmla="*/ 3671247 h 4452114"/>
                <a:gd name="connsiteX10" fmla="*/ 1296538 w 2379953"/>
                <a:gd name="connsiteY10" fmla="*/ 2906973 h 4452114"/>
                <a:gd name="connsiteX11" fmla="*/ 1596788 w 2379953"/>
                <a:gd name="connsiteY11" fmla="*/ 1487606 h 4452114"/>
                <a:gd name="connsiteX12" fmla="*/ 1924335 w 2379953"/>
                <a:gd name="connsiteY12" fmla="*/ 586853 h 4452114"/>
                <a:gd name="connsiteX13" fmla="*/ 1924335 w 2379953"/>
                <a:gd name="connsiteY13" fmla="*/ 0 h 4452114"/>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603008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5058"/>
                <a:gd name="connsiteY0" fmla="*/ 327546 h 4426428"/>
                <a:gd name="connsiteX1" fmla="*/ 382138 w 2375058"/>
                <a:gd name="connsiteY1" fmla="*/ 655092 h 4426428"/>
                <a:gd name="connsiteX2" fmla="*/ 300251 w 2375058"/>
                <a:gd name="connsiteY2" fmla="*/ 1351128 h 4426428"/>
                <a:gd name="connsiteX3" fmla="*/ 122830 w 2375058"/>
                <a:gd name="connsiteY3" fmla="*/ 2593074 h 4426428"/>
                <a:gd name="connsiteX4" fmla="*/ 423081 w 2375058"/>
                <a:gd name="connsiteY4" fmla="*/ 3794077 h 4426428"/>
                <a:gd name="connsiteX5" fmla="*/ 491319 w 2375058"/>
                <a:gd name="connsiteY5" fmla="*/ 4408226 h 4426428"/>
                <a:gd name="connsiteX6" fmla="*/ 1255595 w 2375058"/>
                <a:gd name="connsiteY6" fmla="*/ 4244454 h 4426428"/>
                <a:gd name="connsiteX7" fmla="*/ 2210938 w 2375058"/>
                <a:gd name="connsiteY7" fmla="*/ 4039737 h 4426428"/>
                <a:gd name="connsiteX8" fmla="*/ 2279176 w 2375058"/>
                <a:gd name="connsiteY8" fmla="*/ 3698543 h 4426428"/>
                <a:gd name="connsiteX9" fmla="*/ 1228299 w 2375058"/>
                <a:gd name="connsiteY9" fmla="*/ 3603008 h 4426428"/>
                <a:gd name="connsiteX10" fmla="*/ 1296538 w 2375058"/>
                <a:gd name="connsiteY10" fmla="*/ 2906973 h 4426428"/>
                <a:gd name="connsiteX11" fmla="*/ 1596788 w 2375058"/>
                <a:gd name="connsiteY11" fmla="*/ 1487606 h 4426428"/>
                <a:gd name="connsiteX12" fmla="*/ 1924335 w 2375058"/>
                <a:gd name="connsiteY12" fmla="*/ 586853 h 4426428"/>
                <a:gd name="connsiteX13" fmla="*/ 1924335 w 2375058"/>
                <a:gd name="connsiteY13" fmla="*/ 0 h 4426428"/>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12" fmla="*/ 1924335 w 2375058"/>
                <a:gd name="connsiteY12" fmla="*/ 259307 h 4098882"/>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0" fmla="*/ 261165 w 2254085"/>
                <a:gd name="connsiteY0" fmla="*/ 0 h 3771336"/>
                <a:gd name="connsiteX1" fmla="*/ 179278 w 2254085"/>
                <a:gd name="connsiteY1" fmla="*/ 696036 h 3771336"/>
                <a:gd name="connsiteX2" fmla="*/ 1857 w 2254085"/>
                <a:gd name="connsiteY2" fmla="*/ 1937982 h 3771336"/>
                <a:gd name="connsiteX3" fmla="*/ 302108 w 2254085"/>
                <a:gd name="connsiteY3" fmla="*/ 3138985 h 3771336"/>
                <a:gd name="connsiteX4" fmla="*/ 370346 w 2254085"/>
                <a:gd name="connsiteY4" fmla="*/ 3753134 h 3771336"/>
                <a:gd name="connsiteX5" fmla="*/ 1134622 w 2254085"/>
                <a:gd name="connsiteY5" fmla="*/ 3589362 h 3771336"/>
                <a:gd name="connsiteX6" fmla="*/ 2089965 w 2254085"/>
                <a:gd name="connsiteY6" fmla="*/ 3384645 h 3771336"/>
                <a:gd name="connsiteX7" fmla="*/ 2158203 w 2254085"/>
                <a:gd name="connsiteY7" fmla="*/ 3043451 h 3771336"/>
                <a:gd name="connsiteX8" fmla="*/ 1107326 w 2254085"/>
                <a:gd name="connsiteY8" fmla="*/ 2947916 h 3771336"/>
                <a:gd name="connsiteX9" fmla="*/ 1175565 w 2254085"/>
                <a:gd name="connsiteY9" fmla="*/ 2251881 h 3771336"/>
                <a:gd name="connsiteX10" fmla="*/ 1475815 w 2254085"/>
                <a:gd name="connsiteY10" fmla="*/ 832514 h 3771336"/>
                <a:gd name="connsiteX0" fmla="*/ 179278 w 2254085"/>
                <a:gd name="connsiteY0" fmla="*/ 0 h 3075300"/>
                <a:gd name="connsiteX1" fmla="*/ 1857 w 2254085"/>
                <a:gd name="connsiteY1" fmla="*/ 1241946 h 3075300"/>
                <a:gd name="connsiteX2" fmla="*/ 302108 w 2254085"/>
                <a:gd name="connsiteY2" fmla="*/ 2442949 h 3075300"/>
                <a:gd name="connsiteX3" fmla="*/ 370346 w 2254085"/>
                <a:gd name="connsiteY3" fmla="*/ 3057098 h 3075300"/>
                <a:gd name="connsiteX4" fmla="*/ 1134622 w 2254085"/>
                <a:gd name="connsiteY4" fmla="*/ 2893326 h 3075300"/>
                <a:gd name="connsiteX5" fmla="*/ 2089965 w 2254085"/>
                <a:gd name="connsiteY5" fmla="*/ 2688609 h 3075300"/>
                <a:gd name="connsiteX6" fmla="*/ 2158203 w 2254085"/>
                <a:gd name="connsiteY6" fmla="*/ 2347415 h 3075300"/>
                <a:gd name="connsiteX7" fmla="*/ 1107326 w 2254085"/>
                <a:gd name="connsiteY7" fmla="*/ 2251880 h 3075300"/>
                <a:gd name="connsiteX8" fmla="*/ 1175565 w 2254085"/>
                <a:gd name="connsiteY8" fmla="*/ 1555845 h 3075300"/>
                <a:gd name="connsiteX9" fmla="*/ 1475815 w 2254085"/>
                <a:gd name="connsiteY9" fmla="*/ 136478 h 3075300"/>
                <a:gd name="connsiteX0" fmla="*/ 179278 w 2252961"/>
                <a:gd name="connsiteY0" fmla="*/ 0 h 3075300"/>
                <a:gd name="connsiteX1" fmla="*/ 1857 w 2252961"/>
                <a:gd name="connsiteY1" fmla="*/ 1241946 h 3075300"/>
                <a:gd name="connsiteX2" fmla="*/ 302108 w 2252961"/>
                <a:gd name="connsiteY2" fmla="*/ 2442949 h 3075300"/>
                <a:gd name="connsiteX3" fmla="*/ 370346 w 2252961"/>
                <a:gd name="connsiteY3" fmla="*/ 3057098 h 3075300"/>
                <a:gd name="connsiteX4" fmla="*/ 1134622 w 2252961"/>
                <a:gd name="connsiteY4" fmla="*/ 2893326 h 3075300"/>
                <a:gd name="connsiteX5" fmla="*/ 2089965 w 2252961"/>
                <a:gd name="connsiteY5" fmla="*/ 2688609 h 3075300"/>
                <a:gd name="connsiteX6" fmla="*/ 2158203 w 2252961"/>
                <a:gd name="connsiteY6" fmla="*/ 2347415 h 3075300"/>
                <a:gd name="connsiteX7" fmla="*/ 1123023 w 2252961"/>
                <a:gd name="connsiteY7" fmla="*/ 1986721 h 3075300"/>
                <a:gd name="connsiteX8" fmla="*/ 1175565 w 2252961"/>
                <a:gd name="connsiteY8" fmla="*/ 1555845 h 3075300"/>
                <a:gd name="connsiteX9" fmla="*/ 1475815 w 2252961"/>
                <a:gd name="connsiteY9" fmla="*/ 136478 h 3075300"/>
                <a:gd name="connsiteX0" fmla="*/ 179278 w 2125356"/>
                <a:gd name="connsiteY0" fmla="*/ 0 h 3075300"/>
                <a:gd name="connsiteX1" fmla="*/ 1857 w 2125356"/>
                <a:gd name="connsiteY1" fmla="*/ 1241946 h 3075300"/>
                <a:gd name="connsiteX2" fmla="*/ 302108 w 2125356"/>
                <a:gd name="connsiteY2" fmla="*/ 2442949 h 3075300"/>
                <a:gd name="connsiteX3" fmla="*/ 370346 w 2125356"/>
                <a:gd name="connsiteY3" fmla="*/ 3057098 h 3075300"/>
                <a:gd name="connsiteX4" fmla="*/ 1134622 w 2125356"/>
                <a:gd name="connsiteY4" fmla="*/ 2893326 h 3075300"/>
                <a:gd name="connsiteX5" fmla="*/ 2089965 w 2125356"/>
                <a:gd name="connsiteY5" fmla="*/ 2688609 h 3075300"/>
                <a:gd name="connsiteX6" fmla="*/ 1844257 w 2125356"/>
                <a:gd name="connsiteY6" fmla="*/ 2176956 h 3075300"/>
                <a:gd name="connsiteX7" fmla="*/ 1123023 w 2125356"/>
                <a:gd name="connsiteY7" fmla="*/ 1986721 h 3075300"/>
                <a:gd name="connsiteX8" fmla="*/ 1175565 w 2125356"/>
                <a:gd name="connsiteY8" fmla="*/ 1555845 h 3075300"/>
                <a:gd name="connsiteX9" fmla="*/ 1475815 w 2125356"/>
                <a:gd name="connsiteY9" fmla="*/ 136478 h 3075300"/>
                <a:gd name="connsiteX0" fmla="*/ 179278 w 1844262"/>
                <a:gd name="connsiteY0" fmla="*/ 0 h 3083815"/>
                <a:gd name="connsiteX1" fmla="*/ 1857 w 1844262"/>
                <a:gd name="connsiteY1" fmla="*/ 1241946 h 3083815"/>
                <a:gd name="connsiteX2" fmla="*/ 302108 w 1844262"/>
                <a:gd name="connsiteY2" fmla="*/ 2442949 h 3083815"/>
                <a:gd name="connsiteX3" fmla="*/ 370346 w 1844262"/>
                <a:gd name="connsiteY3" fmla="*/ 3057098 h 3083815"/>
                <a:gd name="connsiteX4" fmla="*/ 1134622 w 1844262"/>
                <a:gd name="connsiteY4" fmla="*/ 2893326 h 3083815"/>
                <a:gd name="connsiteX5" fmla="*/ 1844257 w 1844262"/>
                <a:gd name="connsiteY5" fmla="*/ 2176956 h 3083815"/>
                <a:gd name="connsiteX6" fmla="*/ 1123023 w 1844262"/>
                <a:gd name="connsiteY6" fmla="*/ 1986721 h 3083815"/>
                <a:gd name="connsiteX7" fmla="*/ 1175565 w 1844262"/>
                <a:gd name="connsiteY7" fmla="*/ 1555845 h 3083815"/>
                <a:gd name="connsiteX8" fmla="*/ 1475815 w 1844262"/>
                <a:gd name="connsiteY8" fmla="*/ 136478 h 3083815"/>
                <a:gd name="connsiteX0" fmla="*/ 179278 w 1561719"/>
                <a:gd name="connsiteY0" fmla="*/ 0 h 3083393"/>
                <a:gd name="connsiteX1" fmla="*/ 1857 w 1561719"/>
                <a:gd name="connsiteY1" fmla="*/ 1241946 h 3083393"/>
                <a:gd name="connsiteX2" fmla="*/ 302108 w 1561719"/>
                <a:gd name="connsiteY2" fmla="*/ 2442949 h 3083393"/>
                <a:gd name="connsiteX3" fmla="*/ 370346 w 1561719"/>
                <a:gd name="connsiteY3" fmla="*/ 3057098 h 3083393"/>
                <a:gd name="connsiteX4" fmla="*/ 1134622 w 1561719"/>
                <a:gd name="connsiteY4" fmla="*/ 2893326 h 3083393"/>
                <a:gd name="connsiteX5" fmla="*/ 1561707 w 1561719"/>
                <a:gd name="connsiteY5" fmla="*/ 2195897 h 3083393"/>
                <a:gd name="connsiteX6" fmla="*/ 1123023 w 1561719"/>
                <a:gd name="connsiteY6" fmla="*/ 1986721 h 3083393"/>
                <a:gd name="connsiteX7" fmla="*/ 1175565 w 1561719"/>
                <a:gd name="connsiteY7" fmla="*/ 1555845 h 3083393"/>
                <a:gd name="connsiteX8" fmla="*/ 1475815 w 1561719"/>
                <a:gd name="connsiteY8" fmla="*/ 136478 h 3083393"/>
                <a:gd name="connsiteX0" fmla="*/ 179278 w 1590177"/>
                <a:gd name="connsiteY0" fmla="*/ 0 h 3067181"/>
                <a:gd name="connsiteX1" fmla="*/ 1857 w 1590177"/>
                <a:gd name="connsiteY1" fmla="*/ 1241946 h 3067181"/>
                <a:gd name="connsiteX2" fmla="*/ 302108 w 1590177"/>
                <a:gd name="connsiteY2" fmla="*/ 2442949 h 3067181"/>
                <a:gd name="connsiteX3" fmla="*/ 370346 w 1590177"/>
                <a:gd name="connsiteY3" fmla="*/ 3057098 h 3067181"/>
                <a:gd name="connsiteX4" fmla="*/ 1417174 w 1590177"/>
                <a:gd name="connsiteY4" fmla="*/ 2779687 h 3067181"/>
                <a:gd name="connsiteX5" fmla="*/ 1561707 w 1590177"/>
                <a:gd name="connsiteY5" fmla="*/ 2195897 h 3067181"/>
                <a:gd name="connsiteX6" fmla="*/ 1123023 w 1590177"/>
                <a:gd name="connsiteY6" fmla="*/ 1986721 h 3067181"/>
                <a:gd name="connsiteX7" fmla="*/ 1175565 w 1590177"/>
                <a:gd name="connsiteY7" fmla="*/ 1555845 h 3067181"/>
                <a:gd name="connsiteX8" fmla="*/ 1475815 w 1590177"/>
                <a:gd name="connsiteY8" fmla="*/ 136478 h 3067181"/>
                <a:gd name="connsiteX0" fmla="*/ 179278 w 1700487"/>
                <a:gd name="connsiteY0" fmla="*/ 0 h 3064251"/>
                <a:gd name="connsiteX1" fmla="*/ 1857 w 1700487"/>
                <a:gd name="connsiteY1" fmla="*/ 1241946 h 3064251"/>
                <a:gd name="connsiteX2" fmla="*/ 302108 w 1700487"/>
                <a:gd name="connsiteY2" fmla="*/ 2442949 h 3064251"/>
                <a:gd name="connsiteX3" fmla="*/ 370346 w 1700487"/>
                <a:gd name="connsiteY3" fmla="*/ 3057098 h 3064251"/>
                <a:gd name="connsiteX4" fmla="*/ 1605541 w 1700487"/>
                <a:gd name="connsiteY4" fmla="*/ 2741808 h 3064251"/>
                <a:gd name="connsiteX5" fmla="*/ 1561707 w 1700487"/>
                <a:gd name="connsiteY5" fmla="*/ 2195897 h 3064251"/>
                <a:gd name="connsiteX6" fmla="*/ 1123023 w 1700487"/>
                <a:gd name="connsiteY6" fmla="*/ 1986721 h 3064251"/>
                <a:gd name="connsiteX7" fmla="*/ 1175565 w 1700487"/>
                <a:gd name="connsiteY7" fmla="*/ 1555845 h 3064251"/>
                <a:gd name="connsiteX8" fmla="*/ 1475815 w 1700487"/>
                <a:gd name="connsiteY8" fmla="*/ 136478 h 3064251"/>
                <a:gd name="connsiteX0" fmla="*/ 179278 w 1700487"/>
                <a:gd name="connsiteY0" fmla="*/ 0 h 3064252"/>
                <a:gd name="connsiteX1" fmla="*/ 1857 w 1700487"/>
                <a:gd name="connsiteY1" fmla="*/ 1241946 h 3064252"/>
                <a:gd name="connsiteX2" fmla="*/ 302108 w 1700487"/>
                <a:gd name="connsiteY2" fmla="*/ 2442949 h 3064252"/>
                <a:gd name="connsiteX3" fmla="*/ 370346 w 1700487"/>
                <a:gd name="connsiteY3" fmla="*/ 3057098 h 3064252"/>
                <a:gd name="connsiteX4" fmla="*/ 1605541 w 1700487"/>
                <a:gd name="connsiteY4" fmla="*/ 2741808 h 3064252"/>
                <a:gd name="connsiteX5" fmla="*/ 1561707 w 1700487"/>
                <a:gd name="connsiteY5" fmla="*/ 2195897 h 3064252"/>
                <a:gd name="connsiteX6" fmla="*/ 1123023 w 1700487"/>
                <a:gd name="connsiteY6" fmla="*/ 1986721 h 3064252"/>
                <a:gd name="connsiteX7" fmla="*/ 1175565 w 1700487"/>
                <a:gd name="connsiteY7" fmla="*/ 1555845 h 3064252"/>
                <a:gd name="connsiteX8" fmla="*/ 1475815 w 1700487"/>
                <a:gd name="connsiteY8" fmla="*/ 136478 h 3064252"/>
                <a:gd name="connsiteX9" fmla="*/ 179278 w 1700487"/>
                <a:gd name="connsiteY9" fmla="*/ 0 h 3064252"/>
                <a:gd name="connsiteX0" fmla="*/ 179278 w 1590177"/>
                <a:gd name="connsiteY0" fmla="*/ 0 h 3071090"/>
                <a:gd name="connsiteX1" fmla="*/ 1857 w 1590177"/>
                <a:gd name="connsiteY1" fmla="*/ 1241946 h 3071090"/>
                <a:gd name="connsiteX2" fmla="*/ 302108 w 1590177"/>
                <a:gd name="connsiteY2" fmla="*/ 2442949 h 3071090"/>
                <a:gd name="connsiteX3" fmla="*/ 370346 w 1590177"/>
                <a:gd name="connsiteY3" fmla="*/ 3057098 h 3071090"/>
                <a:gd name="connsiteX4" fmla="*/ 1417174 w 1590177"/>
                <a:gd name="connsiteY4" fmla="*/ 2817568 h 3071090"/>
                <a:gd name="connsiteX5" fmla="*/ 1561707 w 1590177"/>
                <a:gd name="connsiteY5" fmla="*/ 2195897 h 3071090"/>
                <a:gd name="connsiteX6" fmla="*/ 1123023 w 1590177"/>
                <a:gd name="connsiteY6" fmla="*/ 1986721 h 3071090"/>
                <a:gd name="connsiteX7" fmla="*/ 1175565 w 1590177"/>
                <a:gd name="connsiteY7" fmla="*/ 1555845 h 3071090"/>
                <a:gd name="connsiteX8" fmla="*/ 1475815 w 1590177"/>
                <a:gd name="connsiteY8" fmla="*/ 136478 h 3071090"/>
                <a:gd name="connsiteX9" fmla="*/ 179278 w 1590177"/>
                <a:gd name="connsiteY9" fmla="*/ 0 h 307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177" h="3071090">
                  <a:moveTo>
                    <a:pt x="179278" y="0"/>
                  </a:moveTo>
                  <a:cubicBezTo>
                    <a:pt x="136060" y="322997"/>
                    <a:pt x="-18615" y="834788"/>
                    <a:pt x="1857" y="1241946"/>
                  </a:cubicBezTo>
                  <a:cubicBezTo>
                    <a:pt x="22329" y="1649104"/>
                    <a:pt x="240693" y="2140424"/>
                    <a:pt x="302108" y="2442949"/>
                  </a:cubicBezTo>
                  <a:cubicBezTo>
                    <a:pt x="363523" y="2745474"/>
                    <a:pt x="184502" y="2994661"/>
                    <a:pt x="370346" y="3057098"/>
                  </a:cubicBezTo>
                  <a:cubicBezTo>
                    <a:pt x="556190" y="3119535"/>
                    <a:pt x="1218614" y="2961102"/>
                    <a:pt x="1417174" y="2817568"/>
                  </a:cubicBezTo>
                  <a:cubicBezTo>
                    <a:pt x="1615734" y="2674034"/>
                    <a:pt x="1610732" y="2334371"/>
                    <a:pt x="1561707" y="2195897"/>
                  </a:cubicBezTo>
                  <a:cubicBezTo>
                    <a:pt x="1512682" y="2057423"/>
                    <a:pt x="1187380" y="2093396"/>
                    <a:pt x="1123023" y="1986721"/>
                  </a:cubicBezTo>
                  <a:cubicBezTo>
                    <a:pt x="1058666" y="1880046"/>
                    <a:pt x="1116766" y="1864219"/>
                    <a:pt x="1175565" y="1555845"/>
                  </a:cubicBezTo>
                  <a:cubicBezTo>
                    <a:pt x="1234364" y="1247471"/>
                    <a:pt x="1371182" y="523165"/>
                    <a:pt x="1475815" y="136478"/>
                  </a:cubicBezTo>
                  <a:lnTo>
                    <a:pt x="179278" y="0"/>
                  </a:lnTo>
                  <a:close/>
                </a:path>
              </a:pathLst>
            </a:custGeom>
            <a:solidFill>
              <a:srgbClr val="00B050"/>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rme libre 7"/>
            <p:cNvSpPr/>
            <p:nvPr/>
          </p:nvSpPr>
          <p:spPr>
            <a:xfrm>
              <a:off x="1388086" y="3013206"/>
              <a:ext cx="1382553" cy="2212963"/>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362732"/>
                <a:gd name="connsiteY0" fmla="*/ 327546 h 4496895"/>
                <a:gd name="connsiteX1" fmla="*/ 382138 w 2362732"/>
                <a:gd name="connsiteY1" fmla="*/ 655092 h 4496895"/>
                <a:gd name="connsiteX2" fmla="*/ 300251 w 2362732"/>
                <a:gd name="connsiteY2" fmla="*/ 1351128 h 4496895"/>
                <a:gd name="connsiteX3" fmla="*/ 122830 w 2362732"/>
                <a:gd name="connsiteY3" fmla="*/ 2593074 h 4496895"/>
                <a:gd name="connsiteX4" fmla="*/ 423081 w 2362732"/>
                <a:gd name="connsiteY4" fmla="*/ 3794077 h 4496895"/>
                <a:gd name="connsiteX5" fmla="*/ 354842 w 2362732"/>
                <a:gd name="connsiteY5" fmla="*/ 4435522 h 4496895"/>
                <a:gd name="connsiteX6" fmla="*/ 1282890 w 2362732"/>
                <a:gd name="connsiteY6" fmla="*/ 4421875 h 4496895"/>
                <a:gd name="connsiteX7" fmla="*/ 2183642 w 2362732"/>
                <a:gd name="connsiteY7" fmla="*/ 4449170 h 4496895"/>
                <a:gd name="connsiteX8" fmla="*/ 2279176 w 2362732"/>
                <a:gd name="connsiteY8" fmla="*/ 3698543 h 4496895"/>
                <a:gd name="connsiteX9" fmla="*/ 1228299 w 2362732"/>
                <a:gd name="connsiteY9" fmla="*/ 3903259 h 4496895"/>
                <a:gd name="connsiteX10" fmla="*/ 1296538 w 2362732"/>
                <a:gd name="connsiteY10" fmla="*/ 2906973 h 4496895"/>
                <a:gd name="connsiteX11" fmla="*/ 1596788 w 2362732"/>
                <a:gd name="connsiteY11" fmla="*/ 1487606 h 4496895"/>
                <a:gd name="connsiteX12" fmla="*/ 1924335 w 2362732"/>
                <a:gd name="connsiteY12" fmla="*/ 586853 h 4496895"/>
                <a:gd name="connsiteX13" fmla="*/ 1924335 w 2362732"/>
                <a:gd name="connsiteY13" fmla="*/ 0 h 4496895"/>
                <a:gd name="connsiteX0" fmla="*/ 0 w 2373730"/>
                <a:gd name="connsiteY0" fmla="*/ 327546 h 4494947"/>
                <a:gd name="connsiteX1" fmla="*/ 382138 w 2373730"/>
                <a:gd name="connsiteY1" fmla="*/ 655092 h 4494947"/>
                <a:gd name="connsiteX2" fmla="*/ 300251 w 2373730"/>
                <a:gd name="connsiteY2" fmla="*/ 1351128 h 4494947"/>
                <a:gd name="connsiteX3" fmla="*/ 122830 w 2373730"/>
                <a:gd name="connsiteY3" fmla="*/ 2593074 h 4494947"/>
                <a:gd name="connsiteX4" fmla="*/ 423081 w 2373730"/>
                <a:gd name="connsiteY4" fmla="*/ 3794077 h 4494947"/>
                <a:gd name="connsiteX5" fmla="*/ 354842 w 2373730"/>
                <a:gd name="connsiteY5" fmla="*/ 4435522 h 4494947"/>
                <a:gd name="connsiteX6" fmla="*/ 1282890 w 2373730"/>
                <a:gd name="connsiteY6" fmla="*/ 4421875 h 4494947"/>
                <a:gd name="connsiteX7" fmla="*/ 2210938 w 2373730"/>
                <a:gd name="connsiteY7" fmla="*/ 4039737 h 4494947"/>
                <a:gd name="connsiteX8" fmla="*/ 2279176 w 2373730"/>
                <a:gd name="connsiteY8" fmla="*/ 3698543 h 4494947"/>
                <a:gd name="connsiteX9" fmla="*/ 1228299 w 2373730"/>
                <a:gd name="connsiteY9" fmla="*/ 3903259 h 4494947"/>
                <a:gd name="connsiteX10" fmla="*/ 1296538 w 2373730"/>
                <a:gd name="connsiteY10" fmla="*/ 2906973 h 4494947"/>
                <a:gd name="connsiteX11" fmla="*/ 1596788 w 2373730"/>
                <a:gd name="connsiteY11" fmla="*/ 1487606 h 4494947"/>
                <a:gd name="connsiteX12" fmla="*/ 1924335 w 2373730"/>
                <a:gd name="connsiteY12" fmla="*/ 586853 h 4494947"/>
                <a:gd name="connsiteX13" fmla="*/ 1924335 w 2373730"/>
                <a:gd name="connsiteY13" fmla="*/ 0 h 4494947"/>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903259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9953"/>
                <a:gd name="connsiteY0" fmla="*/ 327546 h 4452114"/>
                <a:gd name="connsiteX1" fmla="*/ 382138 w 2379953"/>
                <a:gd name="connsiteY1" fmla="*/ 655092 h 4452114"/>
                <a:gd name="connsiteX2" fmla="*/ 300251 w 2379953"/>
                <a:gd name="connsiteY2" fmla="*/ 1351128 h 4452114"/>
                <a:gd name="connsiteX3" fmla="*/ 122830 w 2379953"/>
                <a:gd name="connsiteY3" fmla="*/ 2593074 h 4452114"/>
                <a:gd name="connsiteX4" fmla="*/ 423081 w 2379953"/>
                <a:gd name="connsiteY4" fmla="*/ 3794077 h 4452114"/>
                <a:gd name="connsiteX5" fmla="*/ 354842 w 2379953"/>
                <a:gd name="connsiteY5" fmla="*/ 4435522 h 4452114"/>
                <a:gd name="connsiteX6" fmla="*/ 1255595 w 2379953"/>
                <a:gd name="connsiteY6" fmla="*/ 4244454 h 4452114"/>
                <a:gd name="connsiteX7" fmla="*/ 2210938 w 2379953"/>
                <a:gd name="connsiteY7" fmla="*/ 4039737 h 4452114"/>
                <a:gd name="connsiteX8" fmla="*/ 2279176 w 2379953"/>
                <a:gd name="connsiteY8" fmla="*/ 3698543 h 4452114"/>
                <a:gd name="connsiteX9" fmla="*/ 1160060 w 2379953"/>
                <a:gd name="connsiteY9" fmla="*/ 3671247 h 4452114"/>
                <a:gd name="connsiteX10" fmla="*/ 1296538 w 2379953"/>
                <a:gd name="connsiteY10" fmla="*/ 2906973 h 4452114"/>
                <a:gd name="connsiteX11" fmla="*/ 1596788 w 2379953"/>
                <a:gd name="connsiteY11" fmla="*/ 1487606 h 4452114"/>
                <a:gd name="connsiteX12" fmla="*/ 1924335 w 2379953"/>
                <a:gd name="connsiteY12" fmla="*/ 586853 h 4452114"/>
                <a:gd name="connsiteX13" fmla="*/ 1924335 w 2379953"/>
                <a:gd name="connsiteY13" fmla="*/ 0 h 4452114"/>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603008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5058"/>
                <a:gd name="connsiteY0" fmla="*/ 327546 h 4426428"/>
                <a:gd name="connsiteX1" fmla="*/ 382138 w 2375058"/>
                <a:gd name="connsiteY1" fmla="*/ 655092 h 4426428"/>
                <a:gd name="connsiteX2" fmla="*/ 300251 w 2375058"/>
                <a:gd name="connsiteY2" fmla="*/ 1351128 h 4426428"/>
                <a:gd name="connsiteX3" fmla="*/ 122830 w 2375058"/>
                <a:gd name="connsiteY3" fmla="*/ 2593074 h 4426428"/>
                <a:gd name="connsiteX4" fmla="*/ 423081 w 2375058"/>
                <a:gd name="connsiteY4" fmla="*/ 3794077 h 4426428"/>
                <a:gd name="connsiteX5" fmla="*/ 491319 w 2375058"/>
                <a:gd name="connsiteY5" fmla="*/ 4408226 h 4426428"/>
                <a:gd name="connsiteX6" fmla="*/ 1255595 w 2375058"/>
                <a:gd name="connsiteY6" fmla="*/ 4244454 h 4426428"/>
                <a:gd name="connsiteX7" fmla="*/ 2210938 w 2375058"/>
                <a:gd name="connsiteY7" fmla="*/ 4039737 h 4426428"/>
                <a:gd name="connsiteX8" fmla="*/ 2279176 w 2375058"/>
                <a:gd name="connsiteY8" fmla="*/ 3698543 h 4426428"/>
                <a:gd name="connsiteX9" fmla="*/ 1228299 w 2375058"/>
                <a:gd name="connsiteY9" fmla="*/ 3603008 h 4426428"/>
                <a:gd name="connsiteX10" fmla="*/ 1296538 w 2375058"/>
                <a:gd name="connsiteY10" fmla="*/ 2906973 h 4426428"/>
                <a:gd name="connsiteX11" fmla="*/ 1596788 w 2375058"/>
                <a:gd name="connsiteY11" fmla="*/ 1487606 h 4426428"/>
                <a:gd name="connsiteX12" fmla="*/ 1924335 w 2375058"/>
                <a:gd name="connsiteY12" fmla="*/ 586853 h 4426428"/>
                <a:gd name="connsiteX13" fmla="*/ 1924335 w 2375058"/>
                <a:gd name="connsiteY13" fmla="*/ 0 h 4426428"/>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12" fmla="*/ 1924335 w 2375058"/>
                <a:gd name="connsiteY12" fmla="*/ 259307 h 4098882"/>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0" fmla="*/ 261165 w 2254085"/>
                <a:gd name="connsiteY0" fmla="*/ 0 h 3771336"/>
                <a:gd name="connsiteX1" fmla="*/ 179278 w 2254085"/>
                <a:gd name="connsiteY1" fmla="*/ 696036 h 3771336"/>
                <a:gd name="connsiteX2" fmla="*/ 1857 w 2254085"/>
                <a:gd name="connsiteY2" fmla="*/ 1937982 h 3771336"/>
                <a:gd name="connsiteX3" fmla="*/ 302108 w 2254085"/>
                <a:gd name="connsiteY3" fmla="*/ 3138985 h 3771336"/>
                <a:gd name="connsiteX4" fmla="*/ 370346 w 2254085"/>
                <a:gd name="connsiteY4" fmla="*/ 3753134 h 3771336"/>
                <a:gd name="connsiteX5" fmla="*/ 1134622 w 2254085"/>
                <a:gd name="connsiteY5" fmla="*/ 3589362 h 3771336"/>
                <a:gd name="connsiteX6" fmla="*/ 2089965 w 2254085"/>
                <a:gd name="connsiteY6" fmla="*/ 3384645 h 3771336"/>
                <a:gd name="connsiteX7" fmla="*/ 2158203 w 2254085"/>
                <a:gd name="connsiteY7" fmla="*/ 3043451 h 3771336"/>
                <a:gd name="connsiteX8" fmla="*/ 1107326 w 2254085"/>
                <a:gd name="connsiteY8" fmla="*/ 2947916 h 3771336"/>
                <a:gd name="connsiteX9" fmla="*/ 1175565 w 2254085"/>
                <a:gd name="connsiteY9" fmla="*/ 2251881 h 3771336"/>
                <a:gd name="connsiteX10" fmla="*/ 1475815 w 2254085"/>
                <a:gd name="connsiteY10" fmla="*/ 832514 h 3771336"/>
                <a:gd name="connsiteX0" fmla="*/ 179278 w 2254085"/>
                <a:gd name="connsiteY0" fmla="*/ 0 h 3075300"/>
                <a:gd name="connsiteX1" fmla="*/ 1857 w 2254085"/>
                <a:gd name="connsiteY1" fmla="*/ 1241946 h 3075300"/>
                <a:gd name="connsiteX2" fmla="*/ 302108 w 2254085"/>
                <a:gd name="connsiteY2" fmla="*/ 2442949 h 3075300"/>
                <a:gd name="connsiteX3" fmla="*/ 370346 w 2254085"/>
                <a:gd name="connsiteY3" fmla="*/ 3057098 h 3075300"/>
                <a:gd name="connsiteX4" fmla="*/ 1134622 w 2254085"/>
                <a:gd name="connsiteY4" fmla="*/ 2893326 h 3075300"/>
                <a:gd name="connsiteX5" fmla="*/ 2089965 w 2254085"/>
                <a:gd name="connsiteY5" fmla="*/ 2688609 h 3075300"/>
                <a:gd name="connsiteX6" fmla="*/ 2158203 w 2254085"/>
                <a:gd name="connsiteY6" fmla="*/ 2347415 h 3075300"/>
                <a:gd name="connsiteX7" fmla="*/ 1107326 w 2254085"/>
                <a:gd name="connsiteY7" fmla="*/ 2251880 h 3075300"/>
                <a:gd name="connsiteX8" fmla="*/ 1175565 w 2254085"/>
                <a:gd name="connsiteY8" fmla="*/ 1555845 h 3075300"/>
                <a:gd name="connsiteX9" fmla="*/ 1475815 w 2254085"/>
                <a:gd name="connsiteY9" fmla="*/ 136478 h 3075300"/>
                <a:gd name="connsiteX0" fmla="*/ 179278 w 2252961"/>
                <a:gd name="connsiteY0" fmla="*/ 0 h 3075300"/>
                <a:gd name="connsiteX1" fmla="*/ 1857 w 2252961"/>
                <a:gd name="connsiteY1" fmla="*/ 1241946 h 3075300"/>
                <a:gd name="connsiteX2" fmla="*/ 302108 w 2252961"/>
                <a:gd name="connsiteY2" fmla="*/ 2442949 h 3075300"/>
                <a:gd name="connsiteX3" fmla="*/ 370346 w 2252961"/>
                <a:gd name="connsiteY3" fmla="*/ 3057098 h 3075300"/>
                <a:gd name="connsiteX4" fmla="*/ 1134622 w 2252961"/>
                <a:gd name="connsiteY4" fmla="*/ 2893326 h 3075300"/>
                <a:gd name="connsiteX5" fmla="*/ 2089965 w 2252961"/>
                <a:gd name="connsiteY5" fmla="*/ 2688609 h 3075300"/>
                <a:gd name="connsiteX6" fmla="*/ 2158203 w 2252961"/>
                <a:gd name="connsiteY6" fmla="*/ 2347415 h 3075300"/>
                <a:gd name="connsiteX7" fmla="*/ 1123023 w 2252961"/>
                <a:gd name="connsiteY7" fmla="*/ 1986721 h 3075300"/>
                <a:gd name="connsiteX8" fmla="*/ 1175565 w 2252961"/>
                <a:gd name="connsiteY8" fmla="*/ 1555845 h 3075300"/>
                <a:gd name="connsiteX9" fmla="*/ 1475815 w 2252961"/>
                <a:gd name="connsiteY9" fmla="*/ 136478 h 3075300"/>
                <a:gd name="connsiteX0" fmla="*/ 179278 w 2125356"/>
                <a:gd name="connsiteY0" fmla="*/ 0 h 3075300"/>
                <a:gd name="connsiteX1" fmla="*/ 1857 w 2125356"/>
                <a:gd name="connsiteY1" fmla="*/ 1241946 h 3075300"/>
                <a:gd name="connsiteX2" fmla="*/ 302108 w 2125356"/>
                <a:gd name="connsiteY2" fmla="*/ 2442949 h 3075300"/>
                <a:gd name="connsiteX3" fmla="*/ 370346 w 2125356"/>
                <a:gd name="connsiteY3" fmla="*/ 3057098 h 3075300"/>
                <a:gd name="connsiteX4" fmla="*/ 1134622 w 2125356"/>
                <a:gd name="connsiteY4" fmla="*/ 2893326 h 3075300"/>
                <a:gd name="connsiteX5" fmla="*/ 2089965 w 2125356"/>
                <a:gd name="connsiteY5" fmla="*/ 2688609 h 3075300"/>
                <a:gd name="connsiteX6" fmla="*/ 1844257 w 2125356"/>
                <a:gd name="connsiteY6" fmla="*/ 2176956 h 3075300"/>
                <a:gd name="connsiteX7" fmla="*/ 1123023 w 2125356"/>
                <a:gd name="connsiteY7" fmla="*/ 1986721 h 3075300"/>
                <a:gd name="connsiteX8" fmla="*/ 1175565 w 2125356"/>
                <a:gd name="connsiteY8" fmla="*/ 1555845 h 3075300"/>
                <a:gd name="connsiteX9" fmla="*/ 1475815 w 2125356"/>
                <a:gd name="connsiteY9" fmla="*/ 136478 h 3075300"/>
                <a:gd name="connsiteX0" fmla="*/ 179278 w 1844262"/>
                <a:gd name="connsiteY0" fmla="*/ 0 h 3083815"/>
                <a:gd name="connsiteX1" fmla="*/ 1857 w 1844262"/>
                <a:gd name="connsiteY1" fmla="*/ 1241946 h 3083815"/>
                <a:gd name="connsiteX2" fmla="*/ 302108 w 1844262"/>
                <a:gd name="connsiteY2" fmla="*/ 2442949 h 3083815"/>
                <a:gd name="connsiteX3" fmla="*/ 370346 w 1844262"/>
                <a:gd name="connsiteY3" fmla="*/ 3057098 h 3083815"/>
                <a:gd name="connsiteX4" fmla="*/ 1134622 w 1844262"/>
                <a:gd name="connsiteY4" fmla="*/ 2893326 h 3083815"/>
                <a:gd name="connsiteX5" fmla="*/ 1844257 w 1844262"/>
                <a:gd name="connsiteY5" fmla="*/ 2176956 h 3083815"/>
                <a:gd name="connsiteX6" fmla="*/ 1123023 w 1844262"/>
                <a:gd name="connsiteY6" fmla="*/ 1986721 h 3083815"/>
                <a:gd name="connsiteX7" fmla="*/ 1175565 w 1844262"/>
                <a:gd name="connsiteY7" fmla="*/ 1555845 h 3083815"/>
                <a:gd name="connsiteX8" fmla="*/ 1475815 w 1844262"/>
                <a:gd name="connsiteY8" fmla="*/ 136478 h 3083815"/>
                <a:gd name="connsiteX0" fmla="*/ 179278 w 1561719"/>
                <a:gd name="connsiteY0" fmla="*/ 0 h 3083393"/>
                <a:gd name="connsiteX1" fmla="*/ 1857 w 1561719"/>
                <a:gd name="connsiteY1" fmla="*/ 1241946 h 3083393"/>
                <a:gd name="connsiteX2" fmla="*/ 302108 w 1561719"/>
                <a:gd name="connsiteY2" fmla="*/ 2442949 h 3083393"/>
                <a:gd name="connsiteX3" fmla="*/ 370346 w 1561719"/>
                <a:gd name="connsiteY3" fmla="*/ 3057098 h 3083393"/>
                <a:gd name="connsiteX4" fmla="*/ 1134622 w 1561719"/>
                <a:gd name="connsiteY4" fmla="*/ 2893326 h 3083393"/>
                <a:gd name="connsiteX5" fmla="*/ 1561707 w 1561719"/>
                <a:gd name="connsiteY5" fmla="*/ 2195897 h 3083393"/>
                <a:gd name="connsiteX6" fmla="*/ 1123023 w 1561719"/>
                <a:gd name="connsiteY6" fmla="*/ 1986721 h 3083393"/>
                <a:gd name="connsiteX7" fmla="*/ 1175565 w 1561719"/>
                <a:gd name="connsiteY7" fmla="*/ 1555845 h 3083393"/>
                <a:gd name="connsiteX8" fmla="*/ 1475815 w 1561719"/>
                <a:gd name="connsiteY8" fmla="*/ 136478 h 3083393"/>
                <a:gd name="connsiteX0" fmla="*/ 179278 w 1590177"/>
                <a:gd name="connsiteY0" fmla="*/ 0 h 3067181"/>
                <a:gd name="connsiteX1" fmla="*/ 1857 w 1590177"/>
                <a:gd name="connsiteY1" fmla="*/ 1241946 h 3067181"/>
                <a:gd name="connsiteX2" fmla="*/ 302108 w 1590177"/>
                <a:gd name="connsiteY2" fmla="*/ 2442949 h 3067181"/>
                <a:gd name="connsiteX3" fmla="*/ 370346 w 1590177"/>
                <a:gd name="connsiteY3" fmla="*/ 3057098 h 3067181"/>
                <a:gd name="connsiteX4" fmla="*/ 1417174 w 1590177"/>
                <a:gd name="connsiteY4" fmla="*/ 2779687 h 3067181"/>
                <a:gd name="connsiteX5" fmla="*/ 1561707 w 1590177"/>
                <a:gd name="connsiteY5" fmla="*/ 2195897 h 3067181"/>
                <a:gd name="connsiteX6" fmla="*/ 1123023 w 1590177"/>
                <a:gd name="connsiteY6" fmla="*/ 1986721 h 3067181"/>
                <a:gd name="connsiteX7" fmla="*/ 1175565 w 1590177"/>
                <a:gd name="connsiteY7" fmla="*/ 1555845 h 3067181"/>
                <a:gd name="connsiteX8" fmla="*/ 1475815 w 1590177"/>
                <a:gd name="connsiteY8" fmla="*/ 136478 h 3067181"/>
                <a:gd name="connsiteX0" fmla="*/ 179278 w 1700487"/>
                <a:gd name="connsiteY0" fmla="*/ 0 h 3064251"/>
                <a:gd name="connsiteX1" fmla="*/ 1857 w 1700487"/>
                <a:gd name="connsiteY1" fmla="*/ 1241946 h 3064251"/>
                <a:gd name="connsiteX2" fmla="*/ 302108 w 1700487"/>
                <a:gd name="connsiteY2" fmla="*/ 2442949 h 3064251"/>
                <a:gd name="connsiteX3" fmla="*/ 370346 w 1700487"/>
                <a:gd name="connsiteY3" fmla="*/ 3057098 h 3064251"/>
                <a:gd name="connsiteX4" fmla="*/ 1605541 w 1700487"/>
                <a:gd name="connsiteY4" fmla="*/ 2741808 h 3064251"/>
                <a:gd name="connsiteX5" fmla="*/ 1561707 w 1700487"/>
                <a:gd name="connsiteY5" fmla="*/ 2195897 h 3064251"/>
                <a:gd name="connsiteX6" fmla="*/ 1123023 w 1700487"/>
                <a:gd name="connsiteY6" fmla="*/ 1986721 h 3064251"/>
                <a:gd name="connsiteX7" fmla="*/ 1175565 w 1700487"/>
                <a:gd name="connsiteY7" fmla="*/ 1555845 h 3064251"/>
                <a:gd name="connsiteX8" fmla="*/ 1475815 w 1700487"/>
                <a:gd name="connsiteY8" fmla="*/ 136478 h 3064251"/>
                <a:gd name="connsiteX0" fmla="*/ 179278 w 1700487"/>
                <a:gd name="connsiteY0" fmla="*/ 0 h 3064252"/>
                <a:gd name="connsiteX1" fmla="*/ 1857 w 1700487"/>
                <a:gd name="connsiteY1" fmla="*/ 1241946 h 3064252"/>
                <a:gd name="connsiteX2" fmla="*/ 302108 w 1700487"/>
                <a:gd name="connsiteY2" fmla="*/ 2442949 h 3064252"/>
                <a:gd name="connsiteX3" fmla="*/ 370346 w 1700487"/>
                <a:gd name="connsiteY3" fmla="*/ 3057098 h 3064252"/>
                <a:gd name="connsiteX4" fmla="*/ 1605541 w 1700487"/>
                <a:gd name="connsiteY4" fmla="*/ 2741808 h 3064252"/>
                <a:gd name="connsiteX5" fmla="*/ 1561707 w 1700487"/>
                <a:gd name="connsiteY5" fmla="*/ 2195897 h 3064252"/>
                <a:gd name="connsiteX6" fmla="*/ 1123023 w 1700487"/>
                <a:gd name="connsiteY6" fmla="*/ 1986721 h 3064252"/>
                <a:gd name="connsiteX7" fmla="*/ 1175565 w 1700487"/>
                <a:gd name="connsiteY7" fmla="*/ 1555845 h 3064252"/>
                <a:gd name="connsiteX8" fmla="*/ 1475815 w 1700487"/>
                <a:gd name="connsiteY8" fmla="*/ 136478 h 3064252"/>
                <a:gd name="connsiteX9" fmla="*/ 179278 w 1700487"/>
                <a:gd name="connsiteY9" fmla="*/ 0 h 3064252"/>
                <a:gd name="connsiteX0" fmla="*/ 179278 w 1590177"/>
                <a:gd name="connsiteY0" fmla="*/ 0 h 3071090"/>
                <a:gd name="connsiteX1" fmla="*/ 1857 w 1590177"/>
                <a:gd name="connsiteY1" fmla="*/ 1241946 h 3071090"/>
                <a:gd name="connsiteX2" fmla="*/ 302108 w 1590177"/>
                <a:gd name="connsiteY2" fmla="*/ 2442949 h 3071090"/>
                <a:gd name="connsiteX3" fmla="*/ 370346 w 1590177"/>
                <a:gd name="connsiteY3" fmla="*/ 3057098 h 3071090"/>
                <a:gd name="connsiteX4" fmla="*/ 1417174 w 1590177"/>
                <a:gd name="connsiteY4" fmla="*/ 2817568 h 3071090"/>
                <a:gd name="connsiteX5" fmla="*/ 1561707 w 1590177"/>
                <a:gd name="connsiteY5" fmla="*/ 2195897 h 3071090"/>
                <a:gd name="connsiteX6" fmla="*/ 1123023 w 1590177"/>
                <a:gd name="connsiteY6" fmla="*/ 1986721 h 3071090"/>
                <a:gd name="connsiteX7" fmla="*/ 1175565 w 1590177"/>
                <a:gd name="connsiteY7" fmla="*/ 1555845 h 3071090"/>
                <a:gd name="connsiteX8" fmla="*/ 1475815 w 1590177"/>
                <a:gd name="connsiteY8" fmla="*/ 136478 h 3071090"/>
                <a:gd name="connsiteX9" fmla="*/ 179278 w 1590177"/>
                <a:gd name="connsiteY9" fmla="*/ 0 h 307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177" h="3071090">
                  <a:moveTo>
                    <a:pt x="179278" y="0"/>
                  </a:moveTo>
                  <a:cubicBezTo>
                    <a:pt x="136060" y="322997"/>
                    <a:pt x="-18615" y="834788"/>
                    <a:pt x="1857" y="1241946"/>
                  </a:cubicBezTo>
                  <a:cubicBezTo>
                    <a:pt x="22329" y="1649104"/>
                    <a:pt x="240693" y="2140424"/>
                    <a:pt x="302108" y="2442949"/>
                  </a:cubicBezTo>
                  <a:cubicBezTo>
                    <a:pt x="363523" y="2745474"/>
                    <a:pt x="184502" y="2994661"/>
                    <a:pt x="370346" y="3057098"/>
                  </a:cubicBezTo>
                  <a:cubicBezTo>
                    <a:pt x="556190" y="3119535"/>
                    <a:pt x="1218614" y="2961102"/>
                    <a:pt x="1417174" y="2817568"/>
                  </a:cubicBezTo>
                  <a:cubicBezTo>
                    <a:pt x="1615734" y="2674034"/>
                    <a:pt x="1610732" y="2334371"/>
                    <a:pt x="1561707" y="2195897"/>
                  </a:cubicBezTo>
                  <a:cubicBezTo>
                    <a:pt x="1512682" y="2057423"/>
                    <a:pt x="1187380" y="2093396"/>
                    <a:pt x="1123023" y="1986721"/>
                  </a:cubicBezTo>
                  <a:cubicBezTo>
                    <a:pt x="1058666" y="1880046"/>
                    <a:pt x="1116766" y="1864219"/>
                    <a:pt x="1175565" y="1555845"/>
                  </a:cubicBezTo>
                  <a:cubicBezTo>
                    <a:pt x="1234364" y="1247471"/>
                    <a:pt x="1371182" y="523165"/>
                    <a:pt x="1475815" y="136478"/>
                  </a:cubicBezTo>
                  <a:lnTo>
                    <a:pt x="179278" y="0"/>
                  </a:lnTo>
                  <a:close/>
                </a:path>
              </a:pathLst>
            </a:custGeom>
            <a:solidFill>
              <a:srgbClr val="0066FF"/>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rme libre 4"/>
            <p:cNvSpPr/>
            <p:nvPr/>
          </p:nvSpPr>
          <p:spPr>
            <a:xfrm>
              <a:off x="1499058" y="2230275"/>
              <a:ext cx="1415977" cy="2872897"/>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362732"/>
                <a:gd name="connsiteY0" fmla="*/ 327546 h 4496895"/>
                <a:gd name="connsiteX1" fmla="*/ 382138 w 2362732"/>
                <a:gd name="connsiteY1" fmla="*/ 655092 h 4496895"/>
                <a:gd name="connsiteX2" fmla="*/ 300251 w 2362732"/>
                <a:gd name="connsiteY2" fmla="*/ 1351128 h 4496895"/>
                <a:gd name="connsiteX3" fmla="*/ 122830 w 2362732"/>
                <a:gd name="connsiteY3" fmla="*/ 2593074 h 4496895"/>
                <a:gd name="connsiteX4" fmla="*/ 423081 w 2362732"/>
                <a:gd name="connsiteY4" fmla="*/ 3794077 h 4496895"/>
                <a:gd name="connsiteX5" fmla="*/ 354842 w 2362732"/>
                <a:gd name="connsiteY5" fmla="*/ 4435522 h 4496895"/>
                <a:gd name="connsiteX6" fmla="*/ 1282890 w 2362732"/>
                <a:gd name="connsiteY6" fmla="*/ 4421875 h 4496895"/>
                <a:gd name="connsiteX7" fmla="*/ 2183642 w 2362732"/>
                <a:gd name="connsiteY7" fmla="*/ 4449170 h 4496895"/>
                <a:gd name="connsiteX8" fmla="*/ 2279176 w 2362732"/>
                <a:gd name="connsiteY8" fmla="*/ 3698543 h 4496895"/>
                <a:gd name="connsiteX9" fmla="*/ 1228299 w 2362732"/>
                <a:gd name="connsiteY9" fmla="*/ 3903259 h 4496895"/>
                <a:gd name="connsiteX10" fmla="*/ 1296538 w 2362732"/>
                <a:gd name="connsiteY10" fmla="*/ 2906973 h 4496895"/>
                <a:gd name="connsiteX11" fmla="*/ 1596788 w 2362732"/>
                <a:gd name="connsiteY11" fmla="*/ 1487606 h 4496895"/>
                <a:gd name="connsiteX12" fmla="*/ 1924335 w 2362732"/>
                <a:gd name="connsiteY12" fmla="*/ 586853 h 4496895"/>
                <a:gd name="connsiteX13" fmla="*/ 1924335 w 2362732"/>
                <a:gd name="connsiteY13" fmla="*/ 0 h 4496895"/>
                <a:gd name="connsiteX0" fmla="*/ 0 w 2373730"/>
                <a:gd name="connsiteY0" fmla="*/ 327546 h 4494947"/>
                <a:gd name="connsiteX1" fmla="*/ 382138 w 2373730"/>
                <a:gd name="connsiteY1" fmla="*/ 655092 h 4494947"/>
                <a:gd name="connsiteX2" fmla="*/ 300251 w 2373730"/>
                <a:gd name="connsiteY2" fmla="*/ 1351128 h 4494947"/>
                <a:gd name="connsiteX3" fmla="*/ 122830 w 2373730"/>
                <a:gd name="connsiteY3" fmla="*/ 2593074 h 4494947"/>
                <a:gd name="connsiteX4" fmla="*/ 423081 w 2373730"/>
                <a:gd name="connsiteY4" fmla="*/ 3794077 h 4494947"/>
                <a:gd name="connsiteX5" fmla="*/ 354842 w 2373730"/>
                <a:gd name="connsiteY5" fmla="*/ 4435522 h 4494947"/>
                <a:gd name="connsiteX6" fmla="*/ 1282890 w 2373730"/>
                <a:gd name="connsiteY6" fmla="*/ 4421875 h 4494947"/>
                <a:gd name="connsiteX7" fmla="*/ 2210938 w 2373730"/>
                <a:gd name="connsiteY7" fmla="*/ 4039737 h 4494947"/>
                <a:gd name="connsiteX8" fmla="*/ 2279176 w 2373730"/>
                <a:gd name="connsiteY8" fmla="*/ 3698543 h 4494947"/>
                <a:gd name="connsiteX9" fmla="*/ 1228299 w 2373730"/>
                <a:gd name="connsiteY9" fmla="*/ 3903259 h 4494947"/>
                <a:gd name="connsiteX10" fmla="*/ 1296538 w 2373730"/>
                <a:gd name="connsiteY10" fmla="*/ 2906973 h 4494947"/>
                <a:gd name="connsiteX11" fmla="*/ 1596788 w 2373730"/>
                <a:gd name="connsiteY11" fmla="*/ 1487606 h 4494947"/>
                <a:gd name="connsiteX12" fmla="*/ 1924335 w 2373730"/>
                <a:gd name="connsiteY12" fmla="*/ 586853 h 4494947"/>
                <a:gd name="connsiteX13" fmla="*/ 1924335 w 2373730"/>
                <a:gd name="connsiteY13" fmla="*/ 0 h 4494947"/>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903259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9953"/>
                <a:gd name="connsiteY0" fmla="*/ 327546 h 4452114"/>
                <a:gd name="connsiteX1" fmla="*/ 382138 w 2379953"/>
                <a:gd name="connsiteY1" fmla="*/ 655092 h 4452114"/>
                <a:gd name="connsiteX2" fmla="*/ 300251 w 2379953"/>
                <a:gd name="connsiteY2" fmla="*/ 1351128 h 4452114"/>
                <a:gd name="connsiteX3" fmla="*/ 122830 w 2379953"/>
                <a:gd name="connsiteY3" fmla="*/ 2593074 h 4452114"/>
                <a:gd name="connsiteX4" fmla="*/ 423081 w 2379953"/>
                <a:gd name="connsiteY4" fmla="*/ 3794077 h 4452114"/>
                <a:gd name="connsiteX5" fmla="*/ 354842 w 2379953"/>
                <a:gd name="connsiteY5" fmla="*/ 4435522 h 4452114"/>
                <a:gd name="connsiteX6" fmla="*/ 1255595 w 2379953"/>
                <a:gd name="connsiteY6" fmla="*/ 4244454 h 4452114"/>
                <a:gd name="connsiteX7" fmla="*/ 2210938 w 2379953"/>
                <a:gd name="connsiteY7" fmla="*/ 4039737 h 4452114"/>
                <a:gd name="connsiteX8" fmla="*/ 2279176 w 2379953"/>
                <a:gd name="connsiteY8" fmla="*/ 3698543 h 4452114"/>
                <a:gd name="connsiteX9" fmla="*/ 1160060 w 2379953"/>
                <a:gd name="connsiteY9" fmla="*/ 3671247 h 4452114"/>
                <a:gd name="connsiteX10" fmla="*/ 1296538 w 2379953"/>
                <a:gd name="connsiteY10" fmla="*/ 2906973 h 4452114"/>
                <a:gd name="connsiteX11" fmla="*/ 1596788 w 2379953"/>
                <a:gd name="connsiteY11" fmla="*/ 1487606 h 4452114"/>
                <a:gd name="connsiteX12" fmla="*/ 1924335 w 2379953"/>
                <a:gd name="connsiteY12" fmla="*/ 586853 h 4452114"/>
                <a:gd name="connsiteX13" fmla="*/ 1924335 w 2379953"/>
                <a:gd name="connsiteY13" fmla="*/ 0 h 4452114"/>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603008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5058"/>
                <a:gd name="connsiteY0" fmla="*/ 327546 h 4426428"/>
                <a:gd name="connsiteX1" fmla="*/ 382138 w 2375058"/>
                <a:gd name="connsiteY1" fmla="*/ 655092 h 4426428"/>
                <a:gd name="connsiteX2" fmla="*/ 300251 w 2375058"/>
                <a:gd name="connsiteY2" fmla="*/ 1351128 h 4426428"/>
                <a:gd name="connsiteX3" fmla="*/ 122830 w 2375058"/>
                <a:gd name="connsiteY3" fmla="*/ 2593074 h 4426428"/>
                <a:gd name="connsiteX4" fmla="*/ 423081 w 2375058"/>
                <a:gd name="connsiteY4" fmla="*/ 3794077 h 4426428"/>
                <a:gd name="connsiteX5" fmla="*/ 491319 w 2375058"/>
                <a:gd name="connsiteY5" fmla="*/ 4408226 h 4426428"/>
                <a:gd name="connsiteX6" fmla="*/ 1255595 w 2375058"/>
                <a:gd name="connsiteY6" fmla="*/ 4244454 h 4426428"/>
                <a:gd name="connsiteX7" fmla="*/ 2210938 w 2375058"/>
                <a:gd name="connsiteY7" fmla="*/ 4039737 h 4426428"/>
                <a:gd name="connsiteX8" fmla="*/ 2279176 w 2375058"/>
                <a:gd name="connsiteY8" fmla="*/ 3698543 h 4426428"/>
                <a:gd name="connsiteX9" fmla="*/ 1228299 w 2375058"/>
                <a:gd name="connsiteY9" fmla="*/ 3603008 h 4426428"/>
                <a:gd name="connsiteX10" fmla="*/ 1296538 w 2375058"/>
                <a:gd name="connsiteY10" fmla="*/ 2906973 h 4426428"/>
                <a:gd name="connsiteX11" fmla="*/ 1596788 w 2375058"/>
                <a:gd name="connsiteY11" fmla="*/ 1487606 h 4426428"/>
                <a:gd name="connsiteX12" fmla="*/ 1924335 w 2375058"/>
                <a:gd name="connsiteY12" fmla="*/ 586853 h 4426428"/>
                <a:gd name="connsiteX13" fmla="*/ 1924335 w 2375058"/>
                <a:gd name="connsiteY13" fmla="*/ 0 h 44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5058" h="4426428">
                  <a:moveTo>
                    <a:pt x="0" y="327546"/>
                  </a:moveTo>
                  <a:cubicBezTo>
                    <a:pt x="166048" y="406020"/>
                    <a:pt x="332096" y="484495"/>
                    <a:pt x="382138" y="655092"/>
                  </a:cubicBezTo>
                  <a:cubicBezTo>
                    <a:pt x="432180" y="825689"/>
                    <a:pt x="343469" y="1028131"/>
                    <a:pt x="300251" y="1351128"/>
                  </a:cubicBezTo>
                  <a:cubicBezTo>
                    <a:pt x="257033" y="1674125"/>
                    <a:pt x="102358" y="2185916"/>
                    <a:pt x="122830" y="2593074"/>
                  </a:cubicBezTo>
                  <a:cubicBezTo>
                    <a:pt x="143302" y="3000232"/>
                    <a:pt x="361666" y="3491552"/>
                    <a:pt x="423081" y="3794077"/>
                  </a:cubicBezTo>
                  <a:cubicBezTo>
                    <a:pt x="484496" y="4096602"/>
                    <a:pt x="352567" y="4333163"/>
                    <a:pt x="491319" y="4408226"/>
                  </a:cubicBezTo>
                  <a:cubicBezTo>
                    <a:pt x="630071" y="4483289"/>
                    <a:pt x="968992" y="4305869"/>
                    <a:pt x="1255595" y="4244454"/>
                  </a:cubicBezTo>
                  <a:cubicBezTo>
                    <a:pt x="1542198" y="4183039"/>
                    <a:pt x="2040341" y="4130722"/>
                    <a:pt x="2210938" y="4039737"/>
                  </a:cubicBezTo>
                  <a:cubicBezTo>
                    <a:pt x="2381535" y="3948752"/>
                    <a:pt x="2442949" y="3771331"/>
                    <a:pt x="2279176" y="3698543"/>
                  </a:cubicBezTo>
                  <a:cubicBezTo>
                    <a:pt x="2115403" y="3625755"/>
                    <a:pt x="1392072" y="3734936"/>
                    <a:pt x="1228299" y="3603008"/>
                  </a:cubicBezTo>
                  <a:cubicBezTo>
                    <a:pt x="1064526" y="3471080"/>
                    <a:pt x="1235123" y="3259540"/>
                    <a:pt x="1296538" y="2906973"/>
                  </a:cubicBezTo>
                  <a:cubicBezTo>
                    <a:pt x="1357953" y="2554406"/>
                    <a:pt x="1492155" y="1874293"/>
                    <a:pt x="1596788" y="1487606"/>
                  </a:cubicBezTo>
                  <a:cubicBezTo>
                    <a:pt x="1701421" y="1100919"/>
                    <a:pt x="1869744" y="834787"/>
                    <a:pt x="1924335" y="586853"/>
                  </a:cubicBezTo>
                  <a:cubicBezTo>
                    <a:pt x="1978926" y="338919"/>
                    <a:pt x="1964141" y="120555"/>
                    <a:pt x="1924335" y="0"/>
                  </a:cubicBezTo>
                </a:path>
              </a:pathLst>
            </a:cu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Connecteur droit avec flèche 13"/>
          <p:cNvCxnSpPr/>
          <p:nvPr/>
        </p:nvCxnSpPr>
        <p:spPr>
          <a:xfrm>
            <a:off x="4756900" y="3828079"/>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6200000" flipV="1">
            <a:off x="5028340" y="5500855"/>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16200000" flipV="1">
            <a:off x="5291570" y="5462031"/>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4629476" y="4487868"/>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95536" y="260648"/>
            <a:ext cx="8136904" cy="1938992"/>
          </a:xfrm>
          <a:prstGeom prst="rect">
            <a:avLst/>
          </a:prstGeom>
          <a:noFill/>
        </p:spPr>
        <p:txBody>
          <a:bodyPr wrap="square" rtlCol="0">
            <a:spAutoFit/>
          </a:bodyPr>
          <a:lstStyle/>
          <a:p>
            <a:pPr algn="ctr"/>
            <a:r>
              <a:rPr lang="en-US" sz="4000" dirty="0" smtClean="0"/>
              <a:t>Extra Systolic Calf Pump</a:t>
            </a:r>
          </a:p>
          <a:p>
            <a:pPr algn="ctr"/>
            <a:r>
              <a:rPr lang="en-US" sz="4000" dirty="0" smtClean="0"/>
              <a:t>Non elastic air/fluid bag beneath non elastic compression when walking</a:t>
            </a:r>
            <a:endParaRPr lang="en-US" sz="4000" dirty="0"/>
          </a:p>
        </p:txBody>
      </p:sp>
      <p:cxnSp>
        <p:nvCxnSpPr>
          <p:cNvPr id="20" name="Connecteur droit avec flèche 19"/>
          <p:cNvCxnSpPr/>
          <p:nvPr/>
        </p:nvCxnSpPr>
        <p:spPr>
          <a:xfrm flipH="1">
            <a:off x="5643227" y="3828079"/>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5515803" y="4487868"/>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569509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203848" y="2087851"/>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5004048" y="2951947"/>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4103948" y="2951947"/>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004049" y="2807931"/>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067944" y="2582616"/>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588224" y="2582615"/>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5220072" y="2375883"/>
            <a:ext cx="1080120" cy="369332"/>
          </a:xfrm>
          <a:prstGeom prst="rect">
            <a:avLst/>
          </a:prstGeom>
          <a:noFill/>
        </p:spPr>
        <p:txBody>
          <a:bodyPr wrap="square" rtlCol="0">
            <a:spAutoFit/>
          </a:bodyPr>
          <a:lstStyle/>
          <a:p>
            <a:r>
              <a:rPr lang="en-US" dirty="0" smtClean="0"/>
              <a:t>TMP</a:t>
            </a:r>
            <a:endParaRPr lang="en-US" dirty="0"/>
          </a:p>
        </p:txBody>
      </p:sp>
      <p:sp>
        <p:nvSpPr>
          <p:cNvPr id="10" name="ZoneTexte 9"/>
          <p:cNvSpPr txBox="1"/>
          <p:nvPr/>
        </p:nvSpPr>
        <p:spPr>
          <a:xfrm>
            <a:off x="41720" y="188640"/>
            <a:ext cx="8784976" cy="1569660"/>
          </a:xfrm>
          <a:prstGeom prst="rect">
            <a:avLst/>
          </a:prstGeom>
          <a:noFill/>
        </p:spPr>
        <p:txBody>
          <a:bodyPr wrap="square" rtlCol="0">
            <a:spAutoFit/>
          </a:bodyPr>
          <a:lstStyle/>
          <a:p>
            <a:pPr algn="ctr"/>
            <a:r>
              <a:rPr lang="en-US" sz="4800" dirty="0" smtClean="0">
                <a:solidFill>
                  <a:srgbClr val="FF0000"/>
                </a:solidFill>
              </a:rPr>
              <a:t>VENOUS DISEASE?</a:t>
            </a:r>
          </a:p>
          <a:p>
            <a:pPr algn="ctr"/>
            <a:r>
              <a:rPr lang="en-US" sz="4800" dirty="0" smtClean="0">
                <a:solidFill>
                  <a:srgbClr val="FF0000"/>
                </a:solidFill>
              </a:rPr>
              <a:t>Just THINK TMP!</a:t>
            </a:r>
            <a:endParaRPr lang="en-US" sz="4800" dirty="0" smtClean="0">
              <a:solidFill>
                <a:schemeClr val="tx2"/>
              </a:solidFill>
            </a:endParaRPr>
          </a:p>
        </p:txBody>
      </p:sp>
      <p:sp>
        <p:nvSpPr>
          <p:cNvPr id="14" name="ZoneTexte 13"/>
          <p:cNvSpPr txBox="1"/>
          <p:nvPr/>
        </p:nvSpPr>
        <p:spPr>
          <a:xfrm>
            <a:off x="1352040" y="4082393"/>
            <a:ext cx="6314990" cy="3416320"/>
          </a:xfrm>
          <a:prstGeom prst="rect">
            <a:avLst/>
          </a:prstGeom>
          <a:noFill/>
        </p:spPr>
        <p:txBody>
          <a:bodyPr wrap="square" rtlCol="0">
            <a:spAutoFit/>
          </a:bodyPr>
          <a:lstStyle/>
          <a:p>
            <a:r>
              <a:rPr lang="en-US" sz="5400" dirty="0" smtClean="0"/>
              <a:t>For the diagnosis,  and for the treatment</a:t>
            </a:r>
          </a:p>
          <a:p>
            <a:endParaRPr lang="en-US" sz="5400" dirty="0"/>
          </a:p>
          <a:p>
            <a:endParaRPr lang="en-US" sz="5400" dirty="0"/>
          </a:p>
        </p:txBody>
      </p:sp>
    </p:spTree>
    <p:extLst>
      <p:ext uri="{BB962C8B-B14F-4D97-AF65-F5344CB8AC3E}">
        <p14:creationId xmlns:p14="http://schemas.microsoft.com/office/powerpoint/2010/main" xmlns="" val="10035151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332656"/>
            <a:ext cx="7920880" cy="1754326"/>
          </a:xfrm>
          <a:prstGeom prst="rect">
            <a:avLst/>
          </a:prstGeom>
          <a:noFill/>
        </p:spPr>
        <p:txBody>
          <a:bodyPr wrap="square" rtlCol="0">
            <a:spAutoFit/>
          </a:bodyPr>
          <a:lstStyle/>
          <a:p>
            <a:r>
              <a:rPr lang="en-GB" dirty="0"/>
              <a:t> The degree of narrowing depends on the body position and the amount of compression pressure. </a:t>
            </a:r>
            <a:endParaRPr lang="en-US" dirty="0"/>
          </a:p>
          <a:p>
            <a:r>
              <a:rPr lang="en-GB" dirty="0" smtClean="0"/>
              <a:t>At </a:t>
            </a:r>
            <a:r>
              <a:rPr lang="en-GB" dirty="0"/>
              <a:t>the same time the reduction of venous calibre leads to an  increase of venous blood flow velocity, demonstrable by measuring the mean transit time to the groin after injection of radio-tracers into a dorsal foot vein </a:t>
            </a:r>
            <a:r>
              <a:rPr lang="en-GB" dirty="0" smtClean="0"/>
              <a:t>and </a:t>
            </a:r>
            <a:r>
              <a:rPr lang="en-GB" dirty="0"/>
              <a:t>by Doppler and Duplex investigations </a:t>
            </a:r>
            <a:r>
              <a:rPr lang="en-GB" dirty="0" smtClean="0"/>
              <a:t>. Flow VELOCIY Yes but not flow VOLUME </a:t>
            </a:r>
            <a:endParaRPr lang="en-US" dirty="0"/>
          </a:p>
        </p:txBody>
      </p:sp>
      <p:sp>
        <p:nvSpPr>
          <p:cNvPr id="5" name="ZoneTexte 4"/>
          <p:cNvSpPr txBox="1"/>
          <p:nvPr/>
        </p:nvSpPr>
        <p:spPr>
          <a:xfrm>
            <a:off x="827584" y="2208346"/>
            <a:ext cx="6624736" cy="2585323"/>
          </a:xfrm>
          <a:prstGeom prst="rect">
            <a:avLst/>
          </a:prstGeom>
          <a:noFill/>
        </p:spPr>
        <p:txBody>
          <a:bodyPr wrap="square" rtlCol="0">
            <a:spAutoFit/>
          </a:bodyPr>
          <a:lstStyle/>
          <a:p>
            <a:r>
              <a:rPr lang="en-GB" dirty="0"/>
              <a:t>In the upright position, pressures of 70-80 mm Hg are necessary to counteract the standing intravenous pressure and to achieve a reduction of the venous diameter, clearly shown by phlebography (30), Duplex (21,31) and, recently, by MRI (32-34). To compress the femoral vein at thigh level in upright position a minimal pressure of 60 mmHg is required (20). Surprisingly it could be shown that in the prone and in the standing position compression may lead to a more pronounced narrowing of deep than of superficial veins, probably due to a shift of the muscle compartments (32-34). </a:t>
            </a:r>
            <a:endParaRPr lang="en-US" dirty="0"/>
          </a:p>
        </p:txBody>
      </p:sp>
    </p:spTree>
    <p:extLst>
      <p:ext uri="{BB962C8B-B14F-4D97-AF65-F5344CB8AC3E}">
        <p14:creationId xmlns:p14="http://schemas.microsoft.com/office/powerpoint/2010/main" xmlns="" val="21862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1815882"/>
          </a:xfrm>
          <a:prstGeom prst="rect">
            <a:avLst/>
          </a:prstGeom>
          <a:noFill/>
        </p:spPr>
        <p:txBody>
          <a:bodyPr wrap="square" rtlCol="0">
            <a:spAutoFit/>
          </a:bodyPr>
          <a:lstStyle/>
          <a:p>
            <a:pPr algn="ctr"/>
            <a:r>
              <a:rPr lang="en-US" sz="2800" dirty="0" smtClean="0">
                <a:solidFill>
                  <a:srgbClr val="FF0000"/>
                </a:solidFill>
              </a:rPr>
              <a:t>TRANS-MURAL PRESSURE (TMP)</a:t>
            </a:r>
          </a:p>
          <a:p>
            <a:r>
              <a:rPr lang="en-US" sz="2800" dirty="0" smtClean="0">
                <a:solidFill>
                  <a:schemeClr val="tx2"/>
                </a:solidFill>
              </a:rPr>
              <a:t>is the </a:t>
            </a:r>
            <a:r>
              <a:rPr lang="en-US" sz="2800" dirty="0" smtClean="0">
                <a:solidFill>
                  <a:srgbClr val="FF0000"/>
                </a:solidFill>
              </a:rPr>
              <a:t>hemodynamic key point </a:t>
            </a:r>
            <a:r>
              <a:rPr lang="en-US" sz="2800" dirty="0" smtClean="0">
                <a:solidFill>
                  <a:schemeClr val="tx2"/>
                </a:solidFill>
              </a:rPr>
              <a:t>of the venous drainage because it determines the transfer of fluids and their components from the tissue into the venous bed. </a:t>
            </a:r>
          </a:p>
        </p:txBody>
      </p:sp>
      <p:sp>
        <p:nvSpPr>
          <p:cNvPr id="2" name="Ellipse 1"/>
          <p:cNvSpPr/>
          <p:nvPr/>
        </p:nvSpPr>
        <p:spPr>
          <a:xfrm>
            <a:off x="3203848" y="4941168"/>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5004048" y="5805264"/>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4103948" y="5805264"/>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004049" y="5661248"/>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067944" y="5435933"/>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588224" y="5435932"/>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5220072" y="5229200"/>
            <a:ext cx="1080120" cy="369332"/>
          </a:xfrm>
          <a:prstGeom prst="rect">
            <a:avLst/>
          </a:prstGeom>
          <a:noFill/>
        </p:spPr>
        <p:txBody>
          <a:bodyPr wrap="square" rtlCol="0">
            <a:spAutoFit/>
          </a:bodyPr>
          <a:lstStyle/>
          <a:p>
            <a:r>
              <a:rPr lang="en-US" dirty="0" smtClean="0"/>
              <a:t>TMP</a:t>
            </a:r>
            <a:endParaRPr lang="en-US" dirty="0"/>
          </a:p>
        </p:txBody>
      </p:sp>
      <p:sp>
        <p:nvSpPr>
          <p:cNvPr id="10" name="ZoneTexte 9"/>
          <p:cNvSpPr txBox="1"/>
          <p:nvPr/>
        </p:nvSpPr>
        <p:spPr>
          <a:xfrm>
            <a:off x="41720" y="3041957"/>
            <a:ext cx="8784976" cy="1569660"/>
          </a:xfrm>
          <a:prstGeom prst="rect">
            <a:avLst/>
          </a:prstGeom>
          <a:noFill/>
        </p:spPr>
        <p:txBody>
          <a:bodyPr wrap="square" rtlCol="0">
            <a:spAutoFit/>
          </a:bodyPr>
          <a:lstStyle/>
          <a:p>
            <a:pPr algn="ctr"/>
            <a:r>
              <a:rPr lang="en-US" sz="4800" dirty="0" smtClean="0">
                <a:solidFill>
                  <a:srgbClr val="FF0000"/>
                </a:solidFill>
              </a:rPr>
              <a:t>VENOUS DISEASE?</a:t>
            </a:r>
          </a:p>
          <a:p>
            <a:pPr algn="ctr"/>
            <a:r>
              <a:rPr lang="en-US" sz="4800" dirty="0" smtClean="0">
                <a:solidFill>
                  <a:srgbClr val="FF0000"/>
                </a:solidFill>
              </a:rPr>
              <a:t>Just THINK TMP!</a:t>
            </a:r>
            <a:endParaRPr lang="en-US" sz="4800" dirty="0" smtClean="0">
              <a:solidFill>
                <a:schemeClr val="tx2"/>
              </a:solidFill>
            </a:endParaRPr>
          </a:p>
        </p:txBody>
      </p:sp>
    </p:spTree>
    <p:extLst>
      <p:ext uri="{BB962C8B-B14F-4D97-AF65-F5344CB8AC3E}">
        <p14:creationId xmlns:p14="http://schemas.microsoft.com/office/powerpoint/2010/main" xmlns="" val="13445681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692696"/>
            <a:ext cx="7056784" cy="3416320"/>
          </a:xfrm>
          <a:prstGeom prst="rect">
            <a:avLst/>
          </a:prstGeom>
          <a:noFill/>
        </p:spPr>
        <p:txBody>
          <a:bodyPr wrap="square" rtlCol="0">
            <a:spAutoFit/>
          </a:bodyPr>
          <a:lstStyle/>
          <a:p>
            <a:r>
              <a:rPr lang="en-US" dirty="0"/>
              <a:t>Stiffness in vivo can be assessed by measuring the pressure under a compression product at the B1 point and by calculating a “Static Stiffness Index (SSI)”, subtracting the supine from the standing pressure, (13,14). The B1 point is defined by the transition of the muscular into the tendinous part of the part of the medial gastrocnemius muscle, showing the biggest increase of the leg circumference by dorsiflexion. As a cut-off between elastic and inelastic material a value of 10 was proposed (12). Elastic material is characterized by values lower than 10; inelastic by values higher than 10. Other parameters of stiffness correlating with SSI are the maximal pressure achieved during exercise, pressure peaks, and pressure amplitudes during walking (the difference between systolic and diastolic pressure) (15). </a:t>
            </a:r>
          </a:p>
        </p:txBody>
      </p:sp>
    </p:spTree>
    <p:extLst>
      <p:ext uri="{BB962C8B-B14F-4D97-AF65-F5344CB8AC3E}">
        <p14:creationId xmlns:p14="http://schemas.microsoft.com/office/powerpoint/2010/main" xmlns="" val="15843842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980728"/>
            <a:ext cx="7488832" cy="5355312"/>
          </a:xfrm>
          <a:prstGeom prst="rect">
            <a:avLst/>
          </a:prstGeom>
          <a:noFill/>
        </p:spPr>
        <p:txBody>
          <a:bodyPr wrap="square" rtlCol="0">
            <a:spAutoFit/>
          </a:bodyPr>
          <a:lstStyle/>
          <a:p>
            <a:r>
              <a:rPr lang="en-US" dirty="0" smtClean="0"/>
              <a:t>Conclusions (</a:t>
            </a:r>
            <a:r>
              <a:rPr lang="en-US" dirty="0" err="1" smtClean="0"/>
              <a:t>Partsh</a:t>
            </a:r>
            <a:r>
              <a:rPr lang="en-US" dirty="0" smtClean="0"/>
              <a:t>)</a:t>
            </a:r>
            <a:endParaRPr lang="en-US" dirty="0"/>
          </a:p>
          <a:p>
            <a:r>
              <a:rPr lang="en-US" dirty="0"/>
              <a:t>As can be demonstrated in many experimental studies, most of them corresponding to level 1 evidence (Grade A), compression has positive effects on the impaired venous hemodynamic in patients with chronic venous disease causing: </a:t>
            </a:r>
          </a:p>
          <a:p>
            <a:r>
              <a:rPr lang="en-US" dirty="0"/>
              <a:t>•	narrowing of superficial and deep veins, depending on body position and exerted pressure</a:t>
            </a:r>
          </a:p>
          <a:p>
            <a:r>
              <a:rPr lang="en-US" dirty="0"/>
              <a:t>•	an increase of venous  blood velocity </a:t>
            </a:r>
          </a:p>
          <a:p>
            <a:r>
              <a:rPr lang="en-US" dirty="0"/>
              <a:t>•	a reduction/abolition of venous reflux  </a:t>
            </a:r>
          </a:p>
          <a:p>
            <a:r>
              <a:rPr lang="en-US" dirty="0"/>
              <a:t>•	an improvement/normalization of the venous pumping function and, consequently,</a:t>
            </a:r>
          </a:p>
          <a:p>
            <a:r>
              <a:rPr lang="en-US" dirty="0"/>
              <a:t>•	 a reduction/ normalization of  ambulatory venous hypertension and an improvement of microcirculation.</a:t>
            </a:r>
          </a:p>
          <a:p>
            <a:endParaRPr lang="en-US" dirty="0"/>
          </a:p>
          <a:p>
            <a:r>
              <a:rPr lang="en-US" dirty="0"/>
              <a:t>     Compression is able to counteract the hemodynamic impairment of CVD if the exerted interface pressure is higher than the intravenous pressure. The ideal compression device should therefore exert a low resting pressure (well tolerated at rest and during night time) combined with high standing and working pressure.</a:t>
            </a:r>
          </a:p>
        </p:txBody>
      </p:sp>
    </p:spTree>
    <p:extLst>
      <p:ext uri="{BB962C8B-B14F-4D97-AF65-F5344CB8AC3E}">
        <p14:creationId xmlns:p14="http://schemas.microsoft.com/office/powerpoint/2010/main" xmlns="" val="1101917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ZoneTexte 222"/>
          <p:cNvSpPr txBox="1"/>
          <p:nvPr/>
        </p:nvSpPr>
        <p:spPr>
          <a:xfrm>
            <a:off x="2661420" y="228071"/>
            <a:ext cx="2990700" cy="2800767"/>
          </a:xfrm>
          <a:prstGeom prst="rect">
            <a:avLst/>
          </a:prstGeom>
          <a:noFill/>
        </p:spPr>
        <p:txBody>
          <a:bodyPr wrap="square" rtlCol="0">
            <a:spAutoFit/>
          </a:bodyPr>
          <a:lstStyle/>
          <a:p>
            <a:pPr algn="ctr"/>
            <a:r>
              <a:rPr lang="en-US" sz="4400" dirty="0" smtClean="0"/>
              <a:t>Pump like effect bandaging</a:t>
            </a:r>
            <a:endParaRPr lang="en-US" sz="4400" dirty="0"/>
          </a:p>
          <a:p>
            <a:pPr algn="ctr"/>
            <a:endParaRPr lang="en-US" sz="4400" dirty="0" smtClean="0"/>
          </a:p>
        </p:txBody>
      </p:sp>
      <p:sp>
        <p:nvSpPr>
          <p:cNvPr id="110" name="Ellipse 109"/>
          <p:cNvSpPr/>
          <p:nvPr/>
        </p:nvSpPr>
        <p:spPr>
          <a:xfrm>
            <a:off x="1458376" y="1737507"/>
            <a:ext cx="597490" cy="489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Connecteur droit 110"/>
          <p:cNvCxnSpPr>
            <a:stCxn id="110" idx="4"/>
          </p:cNvCxnSpPr>
          <p:nvPr/>
        </p:nvCxnSpPr>
        <p:spPr>
          <a:xfrm>
            <a:off x="1757123" y="2227288"/>
            <a:ext cx="0" cy="16092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rot="5400000">
            <a:off x="2328272" y="4627530"/>
            <a:ext cx="1581913"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a:off x="1789055" y="3836574"/>
            <a:ext cx="0" cy="153191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flipH="1">
            <a:off x="1202309" y="2647103"/>
            <a:ext cx="554437" cy="118947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rot="5400000" flipH="1" flipV="1">
            <a:off x="3357567" y="5085440"/>
            <a:ext cx="2" cy="56610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22" name="ZoneTexte 121"/>
          <p:cNvSpPr txBox="1"/>
          <p:nvPr/>
        </p:nvSpPr>
        <p:spPr>
          <a:xfrm>
            <a:off x="6588224" y="1075418"/>
            <a:ext cx="1958399" cy="1200329"/>
          </a:xfrm>
          <a:prstGeom prst="rect">
            <a:avLst/>
          </a:prstGeom>
          <a:noFill/>
        </p:spPr>
        <p:txBody>
          <a:bodyPr wrap="square" rtlCol="0">
            <a:spAutoFit/>
          </a:bodyPr>
          <a:lstStyle/>
          <a:p>
            <a:pPr algn="ctr"/>
            <a:r>
              <a:rPr lang="en-US" dirty="0" smtClean="0"/>
              <a:t>non elastic light  bandaging prevents stasis edema </a:t>
            </a:r>
          </a:p>
        </p:txBody>
      </p:sp>
      <p:sp>
        <p:nvSpPr>
          <p:cNvPr id="128" name="ZoneTexte 127"/>
          <p:cNvSpPr txBox="1"/>
          <p:nvPr/>
        </p:nvSpPr>
        <p:spPr>
          <a:xfrm>
            <a:off x="6580561" y="2874794"/>
            <a:ext cx="1958399" cy="646331"/>
          </a:xfrm>
          <a:prstGeom prst="rect">
            <a:avLst/>
          </a:prstGeom>
          <a:noFill/>
        </p:spPr>
        <p:txBody>
          <a:bodyPr wrap="square" rtlCol="0">
            <a:spAutoFit/>
          </a:bodyPr>
          <a:lstStyle/>
          <a:p>
            <a:pPr algn="ctr"/>
            <a:r>
              <a:rPr lang="en-US" dirty="0" smtClean="0"/>
              <a:t>Check the forefoot arterial pressure </a:t>
            </a:r>
          </a:p>
        </p:txBody>
      </p:sp>
    </p:spTree>
    <p:extLst>
      <p:ext uri="{BB962C8B-B14F-4D97-AF65-F5344CB8AC3E}">
        <p14:creationId xmlns:p14="http://schemas.microsoft.com/office/powerpoint/2010/main" xmlns="" val="11276144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8011" t="14300" r="39915" b="60434"/>
          <a:stretch/>
        </p:blipFill>
        <p:spPr bwMode="auto">
          <a:xfrm>
            <a:off x="2984516" y="4797152"/>
            <a:ext cx="1606692" cy="1470611"/>
          </a:xfrm>
          <a:prstGeom prst="rect">
            <a:avLst/>
          </a:prstGeom>
          <a:solidFill>
            <a:schemeClr val="tx2">
              <a:lumMod val="60000"/>
              <a:lumOff val="40000"/>
            </a:schemeClr>
          </a:solidFill>
          <a:ln>
            <a:noFill/>
          </a:ln>
          <a:extLst/>
        </p:spPr>
      </p:pic>
      <p:sp>
        <p:nvSpPr>
          <p:cNvPr id="23" name="ZoneTexte 22"/>
          <p:cNvSpPr txBox="1"/>
          <p:nvPr/>
        </p:nvSpPr>
        <p:spPr>
          <a:xfrm>
            <a:off x="611560" y="332656"/>
            <a:ext cx="7776864" cy="1384995"/>
          </a:xfrm>
          <a:prstGeom prst="rect">
            <a:avLst/>
          </a:prstGeom>
          <a:noFill/>
        </p:spPr>
        <p:txBody>
          <a:bodyPr wrap="square" rtlCol="0">
            <a:spAutoFit/>
          </a:bodyPr>
          <a:lstStyle/>
          <a:p>
            <a:r>
              <a:rPr lang="en-US" sz="2400" dirty="0" smtClean="0">
                <a:solidFill>
                  <a:schemeClr val="accent6"/>
                </a:solidFill>
              </a:rPr>
              <a:t>Pressure  compression transmitted  from surface to  depth </a:t>
            </a:r>
          </a:p>
          <a:p>
            <a:r>
              <a:rPr lang="en-US" dirty="0" smtClean="0"/>
              <a:t>according to COMPRESSIBILITY: 		</a:t>
            </a:r>
          </a:p>
          <a:p>
            <a:r>
              <a:rPr lang="en-US" dirty="0"/>
              <a:t>	</a:t>
            </a:r>
            <a:r>
              <a:rPr lang="en-US" dirty="0" smtClean="0"/>
              <a:t>	</a:t>
            </a:r>
            <a:r>
              <a:rPr lang="en-US" sz="2400" dirty="0" smtClean="0">
                <a:solidFill>
                  <a:schemeClr val="accent6"/>
                </a:solidFill>
              </a:rPr>
              <a:t>Bulk </a:t>
            </a:r>
            <a:r>
              <a:rPr lang="en-US" sz="2400" dirty="0">
                <a:solidFill>
                  <a:schemeClr val="accent6"/>
                </a:solidFill>
              </a:rPr>
              <a:t>modulus of   </a:t>
            </a:r>
            <a:r>
              <a:rPr lang="en-US" sz="2400" dirty="0" smtClean="0">
                <a:solidFill>
                  <a:schemeClr val="accent6"/>
                </a:solidFill>
              </a:rPr>
              <a:t>leg structures</a:t>
            </a:r>
          </a:p>
          <a:p>
            <a:r>
              <a:rPr lang="en-US" dirty="0" smtClean="0"/>
              <a:t>			</a:t>
            </a:r>
            <a:endParaRPr lang="en-US" dirty="0"/>
          </a:p>
        </p:txBody>
      </p:sp>
      <p:pic>
        <p:nvPicPr>
          <p:cNvPr id="6" name="Picture 2" descr="C:\Users\darty\Dropbox\dossiers communs 2 ordinateurs\compression Vasculab\anatomie M Inf\chevill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8850" t="53699" r="43582" b="9504"/>
          <a:stretch/>
        </p:blipFill>
        <p:spPr bwMode="auto">
          <a:xfrm>
            <a:off x="5718413" y="4797152"/>
            <a:ext cx="634052" cy="116384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darty\Dropbox\dossiers communs 2 ordinateurs\compression Vasculab\anatomie M Inf\pied.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266" t="10035" r="8497" b="46154"/>
          <a:stretch/>
        </p:blipFill>
        <p:spPr bwMode="auto">
          <a:xfrm>
            <a:off x="6999098" y="4946554"/>
            <a:ext cx="1461334" cy="101444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darty\Dropbox\dossiers communs 2 ordinateurs\compression Vasculab\anatomie M Inf\genou haut.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81598" t="41969" r="9495" b="42350"/>
          <a:stretch/>
        </p:blipFill>
        <p:spPr bwMode="auto">
          <a:xfrm rot="10800000">
            <a:off x="485401" y="3503044"/>
            <a:ext cx="475038" cy="115009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darty\Dropbox\dossiers communs 2 ordinateurs\compression Vasculab\anatomie M Inf\genou haut.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31890" t="62472" r="34339" b="11233"/>
          <a:stretch/>
        </p:blipFill>
        <p:spPr bwMode="auto">
          <a:xfrm rot="10800000">
            <a:off x="611560" y="4680150"/>
            <a:ext cx="1592020" cy="170461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ZoneTexte 10"/>
          <p:cNvSpPr txBox="1"/>
          <p:nvPr/>
        </p:nvSpPr>
        <p:spPr>
          <a:xfrm>
            <a:off x="0" y="6211669"/>
            <a:ext cx="2558696" cy="646331"/>
          </a:xfrm>
          <a:prstGeom prst="rect">
            <a:avLst/>
          </a:prstGeom>
          <a:noFill/>
        </p:spPr>
        <p:txBody>
          <a:bodyPr wrap="square" rtlCol="0">
            <a:spAutoFit/>
          </a:bodyPr>
          <a:lstStyle/>
          <a:p>
            <a:r>
              <a:rPr lang="fr-FR" dirty="0" err="1" smtClean="0"/>
              <a:t>Circumference</a:t>
            </a:r>
            <a:r>
              <a:rPr lang="fr-FR" dirty="0" smtClean="0"/>
              <a:t> = 38 cm</a:t>
            </a:r>
          </a:p>
          <a:p>
            <a:r>
              <a:rPr lang="fr-FR" dirty="0" err="1" smtClean="0"/>
              <a:t>Diameter</a:t>
            </a:r>
            <a:r>
              <a:rPr lang="fr-FR" dirty="0" smtClean="0"/>
              <a:t> = 12 cm</a:t>
            </a:r>
            <a:endParaRPr lang="fr-FR" dirty="0"/>
          </a:p>
        </p:txBody>
      </p:sp>
      <p:sp>
        <p:nvSpPr>
          <p:cNvPr id="12" name="ZoneTexte 11"/>
          <p:cNvSpPr txBox="1"/>
          <p:nvPr/>
        </p:nvSpPr>
        <p:spPr>
          <a:xfrm>
            <a:off x="2558696" y="6173884"/>
            <a:ext cx="2736304" cy="646331"/>
          </a:xfrm>
          <a:prstGeom prst="rect">
            <a:avLst/>
          </a:prstGeom>
          <a:noFill/>
        </p:spPr>
        <p:txBody>
          <a:bodyPr wrap="square" rtlCol="0">
            <a:spAutoFit/>
          </a:bodyPr>
          <a:lstStyle/>
          <a:p>
            <a:r>
              <a:rPr lang="fr-FR" dirty="0" err="1" smtClean="0"/>
              <a:t>Circumference</a:t>
            </a:r>
            <a:r>
              <a:rPr lang="fr-FR" dirty="0" smtClean="0"/>
              <a:t> = 30 cm</a:t>
            </a:r>
          </a:p>
          <a:p>
            <a:r>
              <a:rPr lang="fr-FR" dirty="0" err="1" smtClean="0"/>
              <a:t>Diameter</a:t>
            </a:r>
            <a:r>
              <a:rPr lang="fr-FR" dirty="0" smtClean="0"/>
              <a:t> = 10 cm</a:t>
            </a:r>
            <a:endParaRPr lang="fr-FR" dirty="0"/>
          </a:p>
        </p:txBody>
      </p:sp>
      <p:pic>
        <p:nvPicPr>
          <p:cNvPr id="13"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0956" t="10163" r="10128" b="74099"/>
          <a:stretch/>
        </p:blipFill>
        <p:spPr bwMode="auto">
          <a:xfrm>
            <a:off x="3537459" y="3394684"/>
            <a:ext cx="500806" cy="1215694"/>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C:\Users\darty\Dropbox\dossiers communs 2 ordinateurs\compression Vasculab\anatomie M Inf\pied.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76293" t="10035" r="10654" b="79021"/>
          <a:stretch/>
        </p:blipFill>
        <p:spPr bwMode="auto">
          <a:xfrm>
            <a:off x="7395394" y="3804446"/>
            <a:ext cx="668741" cy="775028"/>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darty\Dropbox\dossiers communs 2 ordinateurs\compression Vasculab\anatomie M Inf\cheville.jpg"/>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1" t="50000" r="83566" b="29365"/>
          <a:stretch/>
        </p:blipFill>
        <p:spPr bwMode="auto">
          <a:xfrm>
            <a:off x="5580112" y="3530465"/>
            <a:ext cx="740559" cy="1278681"/>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ZoneTexte 15"/>
          <p:cNvSpPr txBox="1"/>
          <p:nvPr/>
        </p:nvSpPr>
        <p:spPr>
          <a:xfrm>
            <a:off x="4952519" y="6061598"/>
            <a:ext cx="2736304" cy="646331"/>
          </a:xfrm>
          <a:prstGeom prst="rect">
            <a:avLst/>
          </a:prstGeom>
          <a:noFill/>
        </p:spPr>
        <p:txBody>
          <a:bodyPr wrap="square" rtlCol="0">
            <a:spAutoFit/>
          </a:bodyPr>
          <a:lstStyle/>
          <a:p>
            <a:r>
              <a:rPr lang="fr-FR" dirty="0" err="1" smtClean="0"/>
              <a:t>Circumference</a:t>
            </a:r>
            <a:r>
              <a:rPr lang="fr-FR" dirty="0" smtClean="0"/>
              <a:t> = 19 cm</a:t>
            </a:r>
          </a:p>
          <a:p>
            <a:r>
              <a:rPr lang="fr-FR" dirty="0" err="1" smtClean="0"/>
              <a:t>Diameter</a:t>
            </a:r>
            <a:r>
              <a:rPr lang="fr-FR" dirty="0" smtClean="0"/>
              <a:t> = 6 cm</a:t>
            </a:r>
            <a:endParaRPr lang="fr-FR" dirty="0"/>
          </a:p>
        </p:txBody>
      </p:sp>
      <p:pic>
        <p:nvPicPr>
          <p:cNvPr id="17" name="Image 14" descr="Description : http://upload.wikimedia.org/wikipedia/commons/3/37/Isostatic_pressure_deformation.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173882" y="3320845"/>
            <a:ext cx="1885950" cy="104775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Image 15" descr="Description : K=-V\frac{\partial P}{\partial V}"/>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225486" y="4252318"/>
            <a:ext cx="633047" cy="256802"/>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Rectangle 21"/>
          <p:cNvSpPr/>
          <p:nvPr/>
        </p:nvSpPr>
        <p:spPr>
          <a:xfrm>
            <a:off x="611560" y="1220559"/>
            <a:ext cx="7959296" cy="2031325"/>
          </a:xfrm>
          <a:prstGeom prst="rect">
            <a:avLst/>
          </a:prstGeom>
        </p:spPr>
        <p:txBody>
          <a:bodyPr wrap="square">
            <a:spAutoFit/>
          </a:bodyPr>
          <a:lstStyle/>
          <a:p>
            <a:r>
              <a:rPr lang="fr-FR" b="1" dirty="0" err="1"/>
              <a:t>Bulk</a:t>
            </a:r>
            <a:r>
              <a:rPr lang="fr-FR" b="1" dirty="0"/>
              <a:t> </a:t>
            </a:r>
            <a:r>
              <a:rPr lang="fr-FR" b="1" dirty="0" err="1"/>
              <a:t>Elastic</a:t>
            </a:r>
            <a:r>
              <a:rPr lang="fr-FR" b="1" dirty="0"/>
              <a:t> </a:t>
            </a:r>
            <a:r>
              <a:rPr lang="fr-FR" b="1" dirty="0" err="1"/>
              <a:t>Properties</a:t>
            </a:r>
            <a:endParaRPr lang="en-US" b="1" dirty="0"/>
          </a:p>
          <a:p>
            <a:r>
              <a:rPr lang="en-US" dirty="0"/>
              <a:t>The bulk </a:t>
            </a:r>
            <a:r>
              <a:rPr lang="en-US" u="sng" dirty="0">
                <a:hlinkClick r:id="rId12"/>
              </a:rPr>
              <a:t>elastic</a:t>
            </a:r>
            <a:r>
              <a:rPr lang="en-US" dirty="0"/>
              <a:t> properties of a material determine </a:t>
            </a:r>
            <a:r>
              <a:rPr lang="en-US" dirty="0" smtClean="0"/>
              <a:t>the COMPRESSIBILTY how </a:t>
            </a:r>
            <a:r>
              <a:rPr lang="en-US" dirty="0"/>
              <a:t>much it will compress under a given amount of external </a:t>
            </a:r>
            <a:r>
              <a:rPr lang="en-US" u="sng" dirty="0">
                <a:hlinkClick r:id="rId13"/>
              </a:rPr>
              <a:t>pressure</a:t>
            </a:r>
            <a:r>
              <a:rPr lang="en-US" dirty="0"/>
              <a:t>. The ratio of the change in pressure to the fractional volume compression is called the bulk modulus of the </a:t>
            </a:r>
            <a:r>
              <a:rPr lang="en-US" dirty="0" smtClean="0"/>
              <a:t>material</a:t>
            </a:r>
            <a:r>
              <a:rPr lang="en-US" dirty="0">
                <a:solidFill>
                  <a:srgbClr val="000000"/>
                </a:solidFill>
                <a:latin typeface="Arial" pitchFamily="34" charset="0"/>
                <a:ea typeface="Times New Roman" pitchFamily="18" charset="0"/>
                <a:cs typeface="Arial" pitchFamily="34" charset="0"/>
              </a:rPr>
              <a:t> </a:t>
            </a:r>
            <a:r>
              <a:rPr lang="en-US" dirty="0" smtClean="0">
                <a:solidFill>
                  <a:srgbClr val="000000"/>
                </a:solidFill>
                <a:latin typeface="Arial" pitchFamily="34" charset="0"/>
                <a:ea typeface="Times New Roman" pitchFamily="18" charset="0"/>
                <a:cs typeface="Arial" pitchFamily="34" charset="0"/>
              </a:rPr>
              <a:t>. Therefore, leg content being</a:t>
            </a:r>
            <a:r>
              <a:rPr lang="en-US" dirty="0">
                <a:solidFill>
                  <a:srgbClr val="000000"/>
                </a:solidFill>
                <a:ea typeface="Times New Roman" pitchFamily="18" charset="0"/>
                <a:cs typeface="Arial" pitchFamily="34" charset="0"/>
              </a:rPr>
              <a:t> </a:t>
            </a:r>
            <a:r>
              <a:rPr lang="en-US" dirty="0" smtClean="0">
                <a:solidFill>
                  <a:srgbClr val="000000"/>
                </a:solidFill>
                <a:ea typeface="Times New Roman" pitchFamily="18" charset="0"/>
                <a:cs typeface="Arial" pitchFamily="34" charset="0"/>
              </a:rPr>
              <a:t>an </a:t>
            </a:r>
            <a:r>
              <a:rPr lang="en-US" dirty="0" smtClean="0">
                <a:solidFill>
                  <a:srgbClr val="0B0080"/>
                </a:solidFill>
                <a:latin typeface="Arial" pitchFamily="34" charset="0"/>
                <a:ea typeface="Times New Roman" pitchFamily="18" charset="0"/>
                <a:cs typeface="Arial" pitchFamily="34" charset="0"/>
                <a:hlinkClick r:id="rId14" tooltip="Anisotropic"/>
              </a:rPr>
              <a:t>anisotropic</a:t>
            </a:r>
            <a:r>
              <a:rPr lang="en-US" dirty="0">
                <a:solidFill>
                  <a:srgbClr val="000000"/>
                </a:solidFill>
                <a:ea typeface="Times New Roman" pitchFamily="18" charset="0"/>
                <a:cs typeface="Arial" pitchFamily="34" charset="0"/>
              </a:rPr>
              <a:t> </a:t>
            </a:r>
            <a:r>
              <a:rPr lang="en-US" dirty="0">
                <a:solidFill>
                  <a:srgbClr val="000000"/>
                </a:solidFill>
                <a:latin typeface="Arial" pitchFamily="34" charset="0"/>
                <a:ea typeface="Times New Roman" pitchFamily="18" charset="0"/>
                <a:cs typeface="Arial" pitchFamily="34" charset="0"/>
              </a:rPr>
              <a:t>solid </a:t>
            </a:r>
            <a:r>
              <a:rPr lang="en-US" dirty="0" smtClean="0">
                <a:solidFill>
                  <a:srgbClr val="000000"/>
                </a:solidFill>
                <a:latin typeface="Arial" pitchFamily="34" charset="0"/>
                <a:ea typeface="Times New Roman" pitchFamily="18" charset="0"/>
                <a:cs typeface="Arial" pitchFamily="34" charset="0"/>
              </a:rPr>
              <a:t>one </a:t>
            </a:r>
            <a:r>
              <a:rPr lang="en-US" dirty="0">
                <a:solidFill>
                  <a:srgbClr val="000000"/>
                </a:solidFill>
                <a:latin typeface="Arial" pitchFamily="34" charset="0"/>
                <a:ea typeface="Times New Roman" pitchFamily="18" charset="0"/>
                <a:cs typeface="Arial" pitchFamily="34" charset="0"/>
              </a:rPr>
              <a:t>must use the full generalized</a:t>
            </a:r>
            <a:r>
              <a:rPr lang="en-US" dirty="0">
                <a:solidFill>
                  <a:srgbClr val="000000"/>
                </a:solidFill>
                <a:ea typeface="Times New Roman" pitchFamily="18" charset="0"/>
                <a:cs typeface="Arial" pitchFamily="34" charset="0"/>
              </a:rPr>
              <a:t> </a:t>
            </a:r>
            <a:r>
              <a:rPr lang="en-US" dirty="0">
                <a:solidFill>
                  <a:srgbClr val="0B0080"/>
                </a:solidFill>
                <a:latin typeface="Arial" pitchFamily="34" charset="0"/>
                <a:ea typeface="Times New Roman" pitchFamily="18" charset="0"/>
                <a:cs typeface="Arial" pitchFamily="34" charset="0"/>
                <a:hlinkClick r:id="rId15" tooltip="Hooke's law"/>
              </a:rPr>
              <a:t>Hooke's law</a:t>
            </a:r>
            <a:r>
              <a:rPr lang="en-US" dirty="0">
                <a:solidFill>
                  <a:srgbClr val="000000"/>
                </a:solidFill>
                <a:latin typeface="Arial" pitchFamily="34" charset="0"/>
                <a:ea typeface="Times New Roman" pitchFamily="18" charset="0"/>
                <a:cs typeface="Arial" pitchFamily="34" charset="0"/>
              </a:rPr>
              <a:t>.</a:t>
            </a:r>
            <a:endParaRPr lang="en-US" dirty="0" smtClean="0"/>
          </a:p>
          <a:p>
            <a:r>
              <a:rPr lang="en-US" dirty="0" smtClean="0"/>
              <a:t>Varies according to the leg  level: mid thigh,  mid calf, ankle , foot</a:t>
            </a:r>
            <a:endParaRPr lang="en-US" dirty="0"/>
          </a:p>
        </p:txBody>
      </p:sp>
    </p:spTree>
    <p:extLst>
      <p:ext uri="{BB962C8B-B14F-4D97-AF65-F5344CB8AC3E}">
        <p14:creationId xmlns:p14="http://schemas.microsoft.com/office/powerpoint/2010/main" xmlns="" val="31493690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476672"/>
            <a:ext cx="8784976" cy="4647426"/>
          </a:xfrm>
          <a:prstGeom prst="rect">
            <a:avLst/>
          </a:prstGeom>
          <a:noFill/>
        </p:spPr>
        <p:txBody>
          <a:bodyPr wrap="square" rtlCol="0">
            <a:spAutoFit/>
          </a:bodyPr>
          <a:lstStyle/>
          <a:p>
            <a:r>
              <a:rPr lang="en-US" dirty="0" smtClean="0"/>
              <a:t>Extensible  and non-extensible  Leg Compression and </a:t>
            </a:r>
            <a:r>
              <a:rPr lang="en-US" i="1" dirty="0" smtClean="0"/>
              <a:t>Support </a:t>
            </a:r>
            <a:r>
              <a:rPr lang="en-US" dirty="0" smtClean="0"/>
              <a:t>setting (non </a:t>
            </a:r>
            <a:r>
              <a:rPr lang="en-US" dirty="0"/>
              <a:t>extensible </a:t>
            </a:r>
            <a:r>
              <a:rPr lang="en-US" dirty="0" smtClean="0"/>
              <a:t>bandages)  </a:t>
            </a:r>
          </a:p>
          <a:p>
            <a:r>
              <a:rPr lang="en-US" sz="2400" dirty="0" smtClean="0">
                <a:solidFill>
                  <a:schemeClr val="tx2"/>
                </a:solidFill>
              </a:rPr>
              <a:t>Why? </a:t>
            </a:r>
            <a:r>
              <a:rPr lang="en-US" dirty="0" smtClean="0"/>
              <a:t>TMP reduction by external pressure enhancement</a:t>
            </a:r>
          </a:p>
          <a:p>
            <a:r>
              <a:rPr lang="en-US" sz="2400" dirty="0" smtClean="0">
                <a:solidFill>
                  <a:schemeClr val="tx2"/>
                </a:solidFill>
              </a:rPr>
              <a:t>How? </a:t>
            </a:r>
            <a:r>
              <a:rPr lang="en-US" dirty="0" smtClean="0"/>
              <a:t>External strain:  Water, mercury, air, elastic compression, non elastic bandage compression: different strain features</a:t>
            </a:r>
          </a:p>
          <a:p>
            <a:r>
              <a:rPr lang="en-US" sz="2000" dirty="0" smtClean="0">
                <a:solidFill>
                  <a:schemeClr val="tx2"/>
                </a:solidFill>
              </a:rPr>
              <a:t>Sub-compression pressure axial transmission in the leg</a:t>
            </a:r>
            <a:r>
              <a:rPr lang="en-US" dirty="0" smtClean="0"/>
              <a:t>:</a:t>
            </a:r>
          </a:p>
          <a:p>
            <a:r>
              <a:rPr lang="en-US" dirty="0" smtClean="0"/>
              <a:t>Heterogeneous bulk </a:t>
            </a:r>
            <a:r>
              <a:rPr lang="en-US" dirty="0" err="1" smtClean="0"/>
              <a:t>modulous</a:t>
            </a:r>
            <a:r>
              <a:rPr lang="en-US" dirty="0" smtClean="0"/>
              <a:t> of the leg components supposed to transmit the superficial compression pressure. </a:t>
            </a:r>
          </a:p>
          <a:p>
            <a:r>
              <a:rPr lang="en-US" sz="2400" dirty="0" smtClean="0">
                <a:solidFill>
                  <a:schemeClr val="tx2"/>
                </a:solidFill>
              </a:rPr>
              <a:t>Where</a:t>
            </a:r>
            <a:r>
              <a:rPr lang="en-US" dirty="0" smtClean="0">
                <a:solidFill>
                  <a:schemeClr val="tx2"/>
                </a:solidFill>
              </a:rPr>
              <a:t>?</a:t>
            </a:r>
          </a:p>
          <a:p>
            <a:r>
              <a:rPr lang="en-US" dirty="0" smtClean="0"/>
              <a:t>Superficial location: Foot, ankle, leg, thigh</a:t>
            </a:r>
          </a:p>
          <a:p>
            <a:r>
              <a:rPr lang="en-US" dirty="0" smtClean="0"/>
              <a:t>Effective Depth pressure transmission</a:t>
            </a:r>
          </a:p>
          <a:p>
            <a:r>
              <a:rPr lang="en-US" sz="2400" dirty="0" smtClean="0">
                <a:solidFill>
                  <a:schemeClr val="tx2"/>
                </a:solidFill>
              </a:rPr>
              <a:t>Ulcer</a:t>
            </a:r>
            <a:r>
              <a:rPr lang="en-US" dirty="0" smtClean="0"/>
              <a:t>: why superficial and not « deep »</a:t>
            </a:r>
          </a:p>
          <a:p>
            <a:r>
              <a:rPr lang="en-US" dirty="0" smtClean="0"/>
              <a:t>Necrosis affects only skin in venous insufficiency ( except in case of </a:t>
            </a:r>
            <a:r>
              <a:rPr lang="en-US" dirty="0" err="1" smtClean="0"/>
              <a:t>phlegmatia</a:t>
            </a:r>
            <a:r>
              <a:rPr lang="en-US" dirty="0" smtClean="0"/>
              <a:t> </a:t>
            </a:r>
            <a:r>
              <a:rPr lang="en-US" dirty="0" err="1" smtClean="0"/>
              <a:t>cerulea</a:t>
            </a:r>
            <a:r>
              <a:rPr lang="en-US" dirty="0" smtClean="0"/>
              <a:t>), in contrast with arterial insufficiency ( skin and muscles…)</a:t>
            </a:r>
          </a:p>
          <a:p>
            <a:endParaRPr lang="fr-FR" dirty="0"/>
          </a:p>
        </p:txBody>
      </p:sp>
    </p:spTree>
    <p:extLst>
      <p:ext uri="{BB962C8B-B14F-4D97-AF65-F5344CB8AC3E}">
        <p14:creationId xmlns:p14="http://schemas.microsoft.com/office/powerpoint/2010/main" xmlns="" val="4893729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476672"/>
            <a:ext cx="8784976" cy="6647974"/>
          </a:xfrm>
          <a:prstGeom prst="rect">
            <a:avLst/>
          </a:prstGeom>
          <a:noFill/>
        </p:spPr>
        <p:txBody>
          <a:bodyPr wrap="square" rtlCol="0">
            <a:spAutoFit/>
          </a:bodyPr>
          <a:lstStyle/>
          <a:p>
            <a:pPr algn="ctr"/>
            <a:r>
              <a:rPr lang="en-US" sz="2800" dirty="0" smtClean="0">
                <a:solidFill>
                  <a:schemeClr val="tx2">
                    <a:lumMod val="75000"/>
                  </a:schemeClr>
                </a:solidFill>
              </a:rPr>
              <a:t>Expected hemodynamic effects of external leg compression</a:t>
            </a:r>
          </a:p>
          <a:p>
            <a:pPr marL="0" lvl="2"/>
            <a:endParaRPr lang="en-US" dirty="0" smtClean="0"/>
          </a:p>
          <a:p>
            <a:pPr marL="0" lvl="2"/>
            <a:r>
              <a:rPr lang="en-US" dirty="0" smtClean="0"/>
              <a:t>The magnitude of this pressure transmission from the surface ( skin) to the deep structures of the leg depends on their  pressure conductance and bulk modulus.  </a:t>
            </a:r>
          </a:p>
          <a:p>
            <a:endParaRPr lang="en-US" dirty="0" smtClean="0"/>
          </a:p>
          <a:p>
            <a:r>
              <a:rPr lang="en-US" dirty="0" smtClean="0"/>
              <a:t>Compression reduces TMP  Extra-venous </a:t>
            </a:r>
            <a:r>
              <a:rPr lang="en-US" dirty="0"/>
              <a:t>Pressure  (EVP) </a:t>
            </a:r>
            <a:r>
              <a:rPr lang="en-US" dirty="0" smtClean="0"/>
              <a:t>enhancement.</a:t>
            </a:r>
          </a:p>
          <a:p>
            <a:r>
              <a:rPr lang="en-US" dirty="0"/>
              <a:t>Correction of  the  venous </a:t>
            </a:r>
            <a:endParaRPr lang="en-US" dirty="0" smtClean="0"/>
          </a:p>
          <a:p>
            <a:r>
              <a:rPr lang="en-US" sz="2400" dirty="0" smtClean="0">
                <a:solidFill>
                  <a:schemeClr val="tx2"/>
                </a:solidFill>
              </a:rPr>
              <a:t>How? </a:t>
            </a:r>
            <a:r>
              <a:rPr lang="en-US" dirty="0" smtClean="0"/>
              <a:t>External compression Increases the extra-vascular pressure of the skin and the underlying tissues  pressure and narrows  the veins  thanks to TMP decrease  because :</a:t>
            </a:r>
          </a:p>
          <a:p>
            <a:r>
              <a:rPr lang="en-US" dirty="0" smtClean="0"/>
              <a:t>		TMP = Intra-venous pressure  (IVP) – Extra-venous Pressure  (EVP) </a:t>
            </a:r>
          </a:p>
          <a:p>
            <a:r>
              <a:rPr lang="en-US" dirty="0"/>
              <a:t>	</a:t>
            </a:r>
            <a:r>
              <a:rPr lang="en-US" dirty="0" smtClean="0"/>
              <a:t>l strain:  Water, mercury, air, elastic compression, non elastic bandage compression: different strain features</a:t>
            </a:r>
          </a:p>
          <a:p>
            <a:r>
              <a:rPr lang="en-US" sz="2000" dirty="0" smtClean="0">
                <a:solidFill>
                  <a:schemeClr val="tx2"/>
                </a:solidFill>
              </a:rPr>
              <a:t>Sub-compression pressure axial transmission in the leg</a:t>
            </a:r>
            <a:r>
              <a:rPr lang="en-US" dirty="0" smtClean="0"/>
              <a:t>:</a:t>
            </a:r>
          </a:p>
          <a:p>
            <a:r>
              <a:rPr lang="en-US" dirty="0" smtClean="0"/>
              <a:t>Heterogeneous bulk </a:t>
            </a:r>
            <a:r>
              <a:rPr lang="en-US" dirty="0" err="1" smtClean="0"/>
              <a:t>modulous</a:t>
            </a:r>
            <a:r>
              <a:rPr lang="en-US" dirty="0" smtClean="0"/>
              <a:t> of the leg components supposed to transmit the superficial compression pressure. </a:t>
            </a:r>
          </a:p>
          <a:p>
            <a:r>
              <a:rPr lang="en-US" sz="2400" dirty="0" smtClean="0">
                <a:solidFill>
                  <a:schemeClr val="tx2"/>
                </a:solidFill>
              </a:rPr>
              <a:t>Where</a:t>
            </a:r>
            <a:r>
              <a:rPr lang="en-US" dirty="0" smtClean="0">
                <a:solidFill>
                  <a:schemeClr val="tx2"/>
                </a:solidFill>
              </a:rPr>
              <a:t>?</a:t>
            </a:r>
          </a:p>
          <a:p>
            <a:r>
              <a:rPr lang="en-US" dirty="0" smtClean="0"/>
              <a:t>Superficial location: Foot, ankle, leg, thigh</a:t>
            </a:r>
          </a:p>
          <a:p>
            <a:r>
              <a:rPr lang="en-US" dirty="0" smtClean="0"/>
              <a:t>Effective Depth pressure transmission</a:t>
            </a:r>
          </a:p>
          <a:p>
            <a:r>
              <a:rPr lang="en-US" sz="2400" dirty="0" smtClean="0">
                <a:solidFill>
                  <a:schemeClr val="tx2"/>
                </a:solidFill>
              </a:rPr>
              <a:t>Ulcer</a:t>
            </a:r>
            <a:r>
              <a:rPr lang="en-US" dirty="0" smtClean="0"/>
              <a:t>: why superficial and not « deep »</a:t>
            </a:r>
          </a:p>
          <a:p>
            <a:r>
              <a:rPr lang="en-US" dirty="0" smtClean="0"/>
              <a:t>Necrosis affects only skin in venous insufficiency ( except in case of </a:t>
            </a:r>
            <a:r>
              <a:rPr lang="en-US" dirty="0" err="1" smtClean="0"/>
              <a:t>phlegmatia</a:t>
            </a:r>
            <a:r>
              <a:rPr lang="en-US" dirty="0" smtClean="0"/>
              <a:t> </a:t>
            </a:r>
            <a:r>
              <a:rPr lang="en-US" dirty="0" err="1" smtClean="0"/>
              <a:t>cerulea</a:t>
            </a:r>
            <a:r>
              <a:rPr lang="en-US" dirty="0" smtClean="0"/>
              <a:t>), in contrast with arterial insufficiency ( skin and muscles…)</a:t>
            </a:r>
          </a:p>
          <a:p>
            <a:endParaRPr lang="fr-FR" dirty="0"/>
          </a:p>
        </p:txBody>
      </p:sp>
    </p:spTree>
    <p:extLst>
      <p:ext uri="{BB962C8B-B14F-4D97-AF65-F5344CB8AC3E}">
        <p14:creationId xmlns:p14="http://schemas.microsoft.com/office/powerpoint/2010/main" xmlns="" val="414861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556792"/>
            <a:ext cx="4572000" cy="1200329"/>
          </a:xfrm>
          <a:prstGeom prst="rect">
            <a:avLst/>
          </a:prstGeom>
        </p:spPr>
        <p:txBody>
          <a:bodyPr>
            <a:spAutoFit/>
          </a:bodyPr>
          <a:lstStyle/>
          <a:p>
            <a:r>
              <a:rPr lang="en-US" dirty="0"/>
              <a:t>For an </a:t>
            </a:r>
            <a:r>
              <a:rPr lang="en-US" dirty="0">
                <a:hlinkClick r:id="rId3" tooltip="Anisotropic"/>
              </a:rPr>
              <a:t>anisotropic</a:t>
            </a:r>
            <a:r>
              <a:rPr lang="en-US" dirty="0"/>
              <a:t> solid such as </a:t>
            </a:r>
            <a:r>
              <a:rPr lang="en-US" dirty="0">
                <a:hlinkClick r:id="rId4" tooltip="Wood"/>
              </a:rPr>
              <a:t>wood</a:t>
            </a:r>
            <a:r>
              <a:rPr lang="en-US" dirty="0"/>
              <a:t> or </a:t>
            </a:r>
            <a:r>
              <a:rPr lang="en-US" dirty="0">
                <a:hlinkClick r:id="rId5" tooltip="Paper"/>
              </a:rPr>
              <a:t>paper</a:t>
            </a:r>
            <a:r>
              <a:rPr lang="en-US" dirty="0"/>
              <a:t>, these three moduli do not contain enough information to describe its </a:t>
            </a:r>
            <a:r>
              <a:rPr lang="en-US" dirty="0" err="1"/>
              <a:t>behaviour</a:t>
            </a:r>
            <a:r>
              <a:rPr lang="en-US" dirty="0"/>
              <a:t>, and one must use the full generalized </a:t>
            </a:r>
            <a:r>
              <a:rPr lang="en-US" dirty="0">
                <a:hlinkClick r:id="rId6" tooltip="Hooke's law"/>
              </a:rPr>
              <a:t>Hooke's law</a:t>
            </a:r>
            <a:r>
              <a:rPr lang="en-US" dirty="0"/>
              <a:t>.</a:t>
            </a:r>
          </a:p>
        </p:txBody>
      </p:sp>
      <p:sp>
        <p:nvSpPr>
          <p:cNvPr id="5" name="Rectangle 4"/>
          <p:cNvSpPr/>
          <p:nvPr/>
        </p:nvSpPr>
        <p:spPr>
          <a:xfrm>
            <a:off x="3851920" y="3501008"/>
            <a:ext cx="4572000" cy="2031325"/>
          </a:xfrm>
          <a:prstGeom prst="rect">
            <a:avLst/>
          </a:prstGeom>
        </p:spPr>
        <p:txBody>
          <a:bodyPr>
            <a:spAutoFit/>
          </a:bodyPr>
          <a:lstStyle/>
          <a:p>
            <a:r>
              <a:rPr lang="fr-FR" b="1" dirty="0" err="1"/>
              <a:t>Bulk</a:t>
            </a:r>
            <a:r>
              <a:rPr lang="fr-FR" b="1" dirty="0"/>
              <a:t> </a:t>
            </a:r>
            <a:r>
              <a:rPr lang="fr-FR" b="1" dirty="0" err="1"/>
              <a:t>Elastic</a:t>
            </a:r>
            <a:r>
              <a:rPr lang="fr-FR" b="1" dirty="0"/>
              <a:t> </a:t>
            </a:r>
            <a:r>
              <a:rPr lang="fr-FR" b="1" dirty="0" err="1"/>
              <a:t>Properties</a:t>
            </a:r>
            <a:endParaRPr lang="en-US" b="1" dirty="0"/>
          </a:p>
          <a:p>
            <a:r>
              <a:rPr lang="en-US" dirty="0"/>
              <a:t>The bulk </a:t>
            </a:r>
            <a:r>
              <a:rPr lang="en-US" u="sng" dirty="0">
                <a:hlinkClick r:id="rId7"/>
              </a:rPr>
              <a:t>elastic</a:t>
            </a:r>
            <a:r>
              <a:rPr lang="en-US" dirty="0"/>
              <a:t> properties of a material determine how much it will compress under a given amount of external </a:t>
            </a:r>
            <a:r>
              <a:rPr lang="en-US" u="sng" dirty="0">
                <a:hlinkClick r:id="rId8"/>
              </a:rPr>
              <a:t>pressure</a:t>
            </a:r>
            <a:r>
              <a:rPr lang="en-US" dirty="0"/>
              <a:t>. The ratio of the change in pressure to the fractional volume compression is called the bulk modulus of the material.</a:t>
            </a:r>
          </a:p>
        </p:txBody>
      </p:sp>
    </p:spTree>
    <p:extLst>
      <p:ext uri="{BB962C8B-B14F-4D97-AF65-F5344CB8AC3E}">
        <p14:creationId xmlns:p14="http://schemas.microsoft.com/office/powerpoint/2010/main" xmlns="" val="8932010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14" descr="Description : http://upload.wikimedia.org/wikipedia/commons/3/37/Isostatic_pressure_deformati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0528" y="1229122"/>
            <a:ext cx="1885950" cy="10477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5" name="Image 15" descr="Description : K=-V\frac{\partial P}{\partial V}"/>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92288" y="1651273"/>
            <a:ext cx="1009650" cy="4095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180528" y="213794"/>
            <a:ext cx="914400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MODULE D</a:t>
            </a:r>
            <a:r>
              <a:rPr kumimoji="0" lang="en-US"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ELASTICITE ISOSTATIC</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The</a:t>
            </a:r>
            <a:r>
              <a:rPr kumimoji="0" lang="en-US" sz="16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bulk modulus</a:t>
            </a:r>
            <a:r>
              <a:rPr kumimoji="0" lang="en-US" sz="16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sz="1600" b="0" i="1" u="none" strike="noStrike" cap="none" normalizeH="0" baseline="0" dirty="0" smtClean="0">
                <a:ln>
                  <a:noFill/>
                </a:ln>
                <a:solidFill>
                  <a:srgbClr val="000000"/>
                </a:solidFill>
                <a:effectLst/>
                <a:latin typeface="Arial" pitchFamily="34" charset="0"/>
                <a:ea typeface="Calibri" pitchFamily="34" charset="0"/>
                <a:cs typeface="Arial" pitchFamily="34" charset="0"/>
              </a:rPr>
              <a:t>K</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of a substance measures the substance's resistance to uniform compression. It is defined as the</a:t>
            </a:r>
            <a:r>
              <a:rPr kumimoji="0" lang="en-US" sz="16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1600" b="0" i="0" u="none" strike="noStrike" cap="none" normalizeH="0" baseline="0" dirty="0" smtClean="0">
                <a:ln>
                  <a:noFill/>
                </a:ln>
                <a:solidFill>
                  <a:srgbClr val="0B0080"/>
                </a:solidFill>
                <a:effectLst/>
                <a:latin typeface="Arial" pitchFamily="34" charset="0"/>
                <a:ea typeface="Calibri" pitchFamily="34" charset="0"/>
                <a:cs typeface="Arial" pitchFamily="34" charset="0"/>
                <a:hlinkClick r:id="rId5" tooltip="Pressure"/>
              </a:rPr>
              <a:t>pressure</a:t>
            </a:r>
            <a:r>
              <a:rPr kumimoji="0" lang="en-US" sz="16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increase needed to decrease the</a:t>
            </a:r>
            <a:r>
              <a:rPr kumimoji="0" lang="en-US" sz="16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1600" b="0" i="0" u="none" strike="noStrike" cap="none" normalizeH="0" baseline="0" dirty="0" smtClean="0">
                <a:ln>
                  <a:noFill/>
                </a:ln>
                <a:solidFill>
                  <a:srgbClr val="0B0080"/>
                </a:solidFill>
                <a:effectLst/>
                <a:latin typeface="Arial" pitchFamily="34" charset="0"/>
                <a:ea typeface="Calibri" pitchFamily="34" charset="0"/>
                <a:cs typeface="Arial" pitchFamily="34" charset="0"/>
                <a:hlinkClick r:id="rId6" tooltip="Volume"/>
              </a:rPr>
              <a:t>volume</a:t>
            </a:r>
            <a:r>
              <a:rPr kumimoji="0" lang="en-US" sz="16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by a factor of 1/e. Its base unit is the</a:t>
            </a:r>
            <a:r>
              <a:rPr kumimoji="0" lang="en-US" sz="16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n-US" sz="1600" b="0" i="0" u="none" strike="noStrike" cap="none" normalizeH="0" baseline="0" dirty="0" err="1" smtClean="0">
                <a:ln>
                  <a:noFill/>
                </a:ln>
                <a:solidFill>
                  <a:srgbClr val="0B0080"/>
                </a:solidFill>
                <a:effectLst/>
                <a:latin typeface="Arial" pitchFamily="34" charset="0"/>
                <a:ea typeface="Calibri" pitchFamily="34" charset="0"/>
                <a:cs typeface="Arial" pitchFamily="34" charset="0"/>
              </a:rPr>
              <a:t>pasc</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4248472" y="1286470"/>
            <a:ext cx="3384376" cy="8463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B0080"/>
                </a:solidFill>
                <a:effectLst/>
                <a:latin typeface="Arial" pitchFamily="34" charset="0"/>
                <a:ea typeface="Calibri" pitchFamily="34" charset="0"/>
                <a:cs typeface="Arial" pitchFamily="34" charset="0"/>
              </a:rPr>
              <a:t>al</a:t>
            </a:r>
            <a:r>
              <a:rPr kumimoji="0" lang="en-US" sz="1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n-US" sz="1100" b="0" i="0" u="none" strike="noStrike" cap="none" normalizeH="0" baseline="30000" dirty="0" smtClean="0">
                <a:ln>
                  <a:noFill/>
                </a:ln>
                <a:solidFill>
                  <a:srgbClr val="0B0080"/>
                </a:solidFill>
                <a:effectLst/>
                <a:latin typeface="Arial" pitchFamily="34" charset="0"/>
                <a:ea typeface="Calibri" pitchFamily="34" charset="0"/>
                <a:cs typeface="Arial" pitchFamily="34" charset="0"/>
                <a:hlinkClick r:id="rId7"/>
              </a:rPr>
              <a:t>[1]</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he bulk modulus</a:t>
            </a:r>
            <a:r>
              <a:rPr kumimoji="0" lang="en-US" sz="1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&gt;0 can be formally defined by the equation: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rot="10800000" flipV="1">
            <a:off x="401216" y="2203116"/>
            <a:ext cx="7950696" cy="31700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where</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is pressure,</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is volume, and ∂</a:t>
            </a:r>
            <a:r>
              <a:rPr kumimoji="0" lang="en-US" sz="2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denotes the</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8" tooltip="Partial derivative"/>
              </a:rPr>
              <a:t>partial derivative</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of pressure with respect to volume. The inverse of the bulk modulus gives a substance's</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9" tooltip="Compressibility"/>
              </a:rPr>
              <a:t>compressibility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Other moduli describe the material's response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0" tooltip="Strain (materials science)"/>
              </a:rPr>
              <a:t>strain</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to other kinds of</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1" tooltip="Stress (physics)"/>
              </a:rPr>
              <a:t>stress</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2" tooltip="Shear modulus"/>
              </a:rPr>
              <a:t>shear modulus</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describes the response to shear, and</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3" tooltip="Young's modulus"/>
              </a:rPr>
              <a:t>Young's modulus</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describes the response to linear stress. For a</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4" tooltip="Fluid"/>
              </a:rPr>
              <a:t>fluid</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only the bulk modulus is meaningful. For an</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5" tooltip="Anisotropic"/>
              </a:rPr>
              <a:t>anisotropic</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solid such as</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6" tooltip="Wood"/>
              </a:rPr>
              <a:t>wood</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or</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7" tooltip="Paper"/>
              </a:rPr>
              <a:t>paper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these three moduli do not contain enough information to describe its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behaviour</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one must use the full generalized</a:t>
            </a:r>
            <a:r>
              <a:rPr kumimoji="0" lang="en-US" sz="20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8" tooltip="Hooke's law"/>
              </a:rPr>
              <a:t>Hooke's law</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539552" y="5241974"/>
            <a:ext cx="7812360" cy="923330"/>
          </a:xfrm>
          <a:prstGeom prst="rect">
            <a:avLst/>
          </a:prstGeom>
        </p:spPr>
        <p:txBody>
          <a:bodyPr wrap="square">
            <a:spAutoFit/>
          </a:bodyPr>
          <a:lstStyle/>
          <a:p>
            <a:r>
              <a:rPr lang="en-US" dirty="0"/>
              <a:t>Pressures of about 40 mmHg at the ankle are widely quoted in the literature for the prevention or treatment of venous leg ulcers, but some authorities recommend values significantly higher than this</a:t>
            </a:r>
          </a:p>
        </p:txBody>
      </p:sp>
    </p:spTree>
    <p:extLst>
      <p:ext uri="{BB962C8B-B14F-4D97-AF65-F5344CB8AC3E}">
        <p14:creationId xmlns:p14="http://schemas.microsoft.com/office/powerpoint/2010/main" xmlns="" val="37557602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1582341"/>
            <a:ext cx="4572000" cy="3693319"/>
          </a:xfrm>
          <a:prstGeom prst="rect">
            <a:avLst/>
          </a:prstGeom>
        </p:spPr>
        <p:txBody>
          <a:bodyPr>
            <a:spAutoFit/>
          </a:bodyPr>
          <a:lstStyle/>
          <a:p>
            <a:r>
              <a:rPr lang="en-US" dirty="0"/>
              <a:t>Sub-bandage pressure may be calculated using a using a simple formula derived from the Laplace equation as follows;</a:t>
            </a:r>
          </a:p>
          <a:p>
            <a:r>
              <a:rPr lang="en-US" dirty="0"/>
              <a:t>P = (TN x 4630) / CW</a:t>
            </a:r>
          </a:p>
          <a:p>
            <a:r>
              <a:rPr lang="en-US" dirty="0"/>
              <a:t>where P = pressure (in mmHg)</a:t>
            </a:r>
            <a:br>
              <a:rPr lang="en-US" dirty="0"/>
            </a:br>
            <a:r>
              <a:rPr lang="en-US" dirty="0"/>
              <a:t>T = bandage tension (in </a:t>
            </a:r>
            <a:r>
              <a:rPr lang="en-US" dirty="0" err="1"/>
              <a:t>kgf</a:t>
            </a:r>
            <a:r>
              <a:rPr lang="en-US" dirty="0"/>
              <a:t>)</a:t>
            </a:r>
            <a:br>
              <a:rPr lang="en-US" dirty="0"/>
            </a:br>
            <a:r>
              <a:rPr lang="en-US" dirty="0"/>
              <a:t>C = circumference of the limb (in cm)</a:t>
            </a:r>
            <a:br>
              <a:rPr lang="en-US" dirty="0"/>
            </a:br>
            <a:r>
              <a:rPr lang="en-US" dirty="0"/>
              <a:t>W = bandage width (in cm)</a:t>
            </a:r>
            <a:br>
              <a:rPr lang="en-US" dirty="0"/>
            </a:br>
            <a:r>
              <a:rPr lang="en-US" dirty="0"/>
              <a:t>N = number of layers applied</a:t>
            </a:r>
          </a:p>
          <a:p>
            <a:r>
              <a:rPr lang="en-US" dirty="0"/>
              <a:t>Sub-bandage pressure is therefore </a:t>
            </a:r>
            <a:r>
              <a:rPr lang="en-US" i="1" dirty="0"/>
              <a:t>directly</a:t>
            </a:r>
            <a:r>
              <a:rPr lang="en-US" dirty="0"/>
              <a:t> proportional to bandage tension but </a:t>
            </a:r>
            <a:r>
              <a:rPr lang="en-US" i="1" dirty="0"/>
              <a:t>inversely</a:t>
            </a:r>
            <a:r>
              <a:rPr lang="en-US" dirty="0"/>
              <a:t> proportional to the radius of curvature of the limb to which it is applied</a:t>
            </a:r>
          </a:p>
        </p:txBody>
      </p:sp>
    </p:spTree>
    <p:extLst>
      <p:ext uri="{BB962C8B-B14F-4D97-AF65-F5344CB8AC3E}">
        <p14:creationId xmlns:p14="http://schemas.microsoft.com/office/powerpoint/2010/main" xmlns="" val="13892186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404664"/>
            <a:ext cx="7848872" cy="6494085"/>
          </a:xfrm>
          <a:prstGeom prst="rect">
            <a:avLst/>
          </a:prstGeom>
          <a:noFill/>
        </p:spPr>
        <p:txBody>
          <a:bodyPr wrap="square" rtlCol="0">
            <a:spAutoFit/>
          </a:bodyPr>
          <a:lstStyle/>
          <a:p>
            <a:r>
              <a:rPr lang="en-US" sz="1600" dirty="0"/>
              <a:t>The </a:t>
            </a:r>
            <a:r>
              <a:rPr lang="en-US" sz="1600" i="1" dirty="0"/>
              <a:t>extensibility</a:t>
            </a:r>
            <a:r>
              <a:rPr lang="en-US" sz="1600" dirty="0"/>
              <a:t> of a bandage, determines the change in length that is produced when the bandage is subjected to an extending force. Extensibility is usually expressed in the form of a percentage which relates the stretched to the </a:t>
            </a:r>
            <a:r>
              <a:rPr lang="en-US" sz="1600" dirty="0" err="1"/>
              <a:t>unstretched</a:t>
            </a:r>
            <a:r>
              <a:rPr lang="en-US" sz="1600" dirty="0"/>
              <a:t> length. It may be measured using a constant rate of traverse machine such as an </a:t>
            </a:r>
            <a:r>
              <a:rPr lang="en-US" sz="1600" dirty="0" err="1"/>
              <a:t>Instron</a:t>
            </a:r>
            <a:r>
              <a:rPr lang="en-US" sz="1600" dirty="0"/>
              <a:t>, which extends the bandage at a predetermined rate whilst recording the tension developed within it. If the construction of the bandage is such that when it is stretched past a given point the textile components prevent further extension, even though the elastomeric </a:t>
            </a:r>
            <a:r>
              <a:rPr lang="en-US" sz="1600" dirty="0" err="1"/>
              <a:t>fibres</a:t>
            </a:r>
            <a:r>
              <a:rPr lang="en-US" sz="1600" dirty="0"/>
              <a:t> may not have reached the limit of their elasticity, </a:t>
            </a:r>
            <a:r>
              <a:rPr lang="en-US" sz="1600" i="1" dirty="0"/>
              <a:t>lock out</a:t>
            </a:r>
            <a:r>
              <a:rPr lang="en-US" sz="1600" dirty="0"/>
              <a:t> is said to have occurred.</a:t>
            </a:r>
          </a:p>
          <a:p>
            <a:r>
              <a:rPr lang="en-US" sz="1600" i="1" dirty="0"/>
              <a:t>Power</a:t>
            </a:r>
            <a:r>
              <a:rPr lang="en-US" sz="1600" dirty="0"/>
              <a:t> or </a:t>
            </a:r>
            <a:r>
              <a:rPr lang="en-US" sz="1600" i="1" dirty="0"/>
              <a:t>modulus</a:t>
            </a:r>
            <a:r>
              <a:rPr lang="en-US" sz="1600" dirty="0"/>
              <a:t> determines the force that is required to bring about a specified increase in bandage length. The greater the power, the larger the force that is required.</a:t>
            </a:r>
          </a:p>
          <a:p>
            <a:r>
              <a:rPr lang="en-US" sz="1600" i="1" dirty="0"/>
              <a:t>Elasticity</a:t>
            </a:r>
            <a:r>
              <a:rPr lang="en-US" sz="1600" dirty="0"/>
              <a:t> determines the ability of bandage subjected to an extending force in the manner described above, to resist any change in length and return to its original length once the applied force has been removed.</a:t>
            </a:r>
          </a:p>
          <a:p>
            <a:r>
              <a:rPr lang="en-US" sz="1600" i="1" dirty="0"/>
              <a:t>Compression</a:t>
            </a:r>
            <a:r>
              <a:rPr lang="en-US" sz="1600" dirty="0"/>
              <a:t> implies the deliberate application of pressure in order to produce a desired clinical effect. It is usually achieved by the use of elasticated stockings or an appropriate bandage, and is most commonly used to control </a:t>
            </a:r>
            <a:r>
              <a:rPr lang="en-US" sz="1600" dirty="0" err="1"/>
              <a:t>oedema</a:t>
            </a:r>
            <a:r>
              <a:rPr lang="en-US" sz="1600" dirty="0"/>
              <a:t> and reduce swelling in the treatment of venous disorders of the leg.</a:t>
            </a:r>
          </a:p>
          <a:p>
            <a:r>
              <a:rPr lang="en-US" sz="1600" i="1" dirty="0"/>
              <a:t>Support</a:t>
            </a:r>
            <a:r>
              <a:rPr lang="en-US" sz="1600" dirty="0"/>
              <a:t> may be defined as the retention and control of tissue without the application of compression, and is usually provided to prevent the development of a deformity or a change in shape of a tissue mass due to swelling or sagging. Although non extensible bandages can be used for this purpose, a product with a limited degree of extensibility is generally preferred as it is easier to apply.</a:t>
            </a:r>
          </a:p>
          <a:p>
            <a:r>
              <a:rPr lang="en-US" sz="1600" i="1" dirty="0"/>
              <a:t>Conformability</a:t>
            </a:r>
            <a:r>
              <a:rPr lang="en-US" sz="1600" dirty="0"/>
              <a:t> of a bandage determines its ability to follow the contours of a limb and is governed largely by the density and extensibility of the fabric, the more open and extensible the structure, the more conformable the product is likely to be. As a general rule, knitted bandages tend to be more comfortable than woven ones.</a:t>
            </a:r>
          </a:p>
        </p:txBody>
      </p:sp>
    </p:spTree>
    <p:extLst>
      <p:ext uri="{BB962C8B-B14F-4D97-AF65-F5344CB8AC3E}">
        <p14:creationId xmlns:p14="http://schemas.microsoft.com/office/powerpoint/2010/main" xmlns="" val="416552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662541"/>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a:solidFill>
                  <a:schemeClr val="tx2"/>
                </a:solidFill>
              </a:rPr>
              <a:t>DECREASE </a:t>
            </a:r>
            <a:r>
              <a:rPr lang="en-US" sz="2800" dirty="0">
                <a:solidFill>
                  <a:srgbClr val="FF0000"/>
                </a:solidFill>
              </a:rPr>
              <a:t>IVP</a:t>
            </a:r>
            <a:r>
              <a:rPr lang="en-US" sz="2800" dirty="0">
                <a:solidFill>
                  <a:schemeClr val="tx2"/>
                </a:solidFill>
              </a:rPr>
              <a:t> by </a:t>
            </a:r>
            <a:r>
              <a:rPr lang="en-US" sz="2800" dirty="0" smtClean="0">
                <a:solidFill>
                  <a:schemeClr val="tx2"/>
                </a:solidFill>
              </a:rPr>
              <a:t>:</a:t>
            </a:r>
            <a:endParaRPr lang="en-US" sz="2800" b="1" dirty="0" smtClean="0">
              <a:solidFill>
                <a:srgbClr val="FF0000"/>
              </a:solidFill>
            </a:endParaRPr>
          </a:p>
          <a:p>
            <a:pPr algn="ctr"/>
            <a:r>
              <a:rPr lang="en-US" sz="2800" b="1" dirty="0" smtClean="0">
                <a:solidFill>
                  <a:srgbClr val="FF0000"/>
                </a:solidFill>
              </a:rPr>
              <a:t>COMPESSION</a:t>
            </a:r>
            <a:endParaRPr lang="en-US" sz="2800" dirty="0" smtClean="0">
              <a:solidFill>
                <a:schemeClr val="tx2"/>
              </a:solidFill>
            </a:endParaRPr>
          </a:p>
          <a:p>
            <a:pPr algn="ctr"/>
            <a:r>
              <a:rPr lang="en-US" sz="2800" dirty="0" smtClean="0">
                <a:solidFill>
                  <a:schemeClr val="tx2"/>
                </a:solidFill>
              </a:rPr>
              <a:t>Increasing physiological EVP with external ARTIFICIAL means</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cxnSp>
        <p:nvCxnSpPr>
          <p:cNvPr id="10" name="Connecteur droit avec flèche 9"/>
          <p:cNvCxnSpPr/>
          <p:nvPr/>
        </p:nvCxnSpPr>
        <p:spPr>
          <a:xfrm flipH="1" flipV="1">
            <a:off x="6846227" y="4734438"/>
            <a:ext cx="1293546" cy="2"/>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858177" y="4245032"/>
            <a:ext cx="1437561" cy="369332"/>
          </a:xfrm>
          <a:prstGeom prst="rect">
            <a:avLst/>
          </a:prstGeom>
          <a:noFill/>
        </p:spPr>
        <p:txBody>
          <a:bodyPr wrap="square" rtlCol="0">
            <a:spAutoFit/>
          </a:bodyPr>
          <a:lstStyle/>
          <a:p>
            <a:r>
              <a:rPr lang="en-US" dirty="0" smtClean="0"/>
              <a:t>Compression</a:t>
            </a:r>
            <a:endParaRPr lang="en-US" dirty="0"/>
          </a:p>
        </p:txBody>
      </p:sp>
      <p:cxnSp>
        <p:nvCxnSpPr>
          <p:cNvPr id="15" name="Connecteur droit avec flèche 14"/>
          <p:cNvCxnSpPr/>
          <p:nvPr/>
        </p:nvCxnSpPr>
        <p:spPr>
          <a:xfrm>
            <a:off x="4430584" y="4941168"/>
            <a:ext cx="645472" cy="0"/>
          </a:xfrm>
          <a:prstGeom prst="straightConnector1">
            <a:avLst/>
          </a:prstGeom>
          <a:ln w="76200">
            <a:solidFill>
              <a:schemeClr val="accent3">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283968" y="4991564"/>
            <a:ext cx="1080120" cy="923330"/>
          </a:xfrm>
          <a:prstGeom prst="rect">
            <a:avLst/>
          </a:prstGeom>
          <a:noFill/>
        </p:spPr>
        <p:txBody>
          <a:bodyPr wrap="square" rtlCol="0">
            <a:spAutoFit/>
          </a:bodyPr>
          <a:lstStyle/>
          <a:p>
            <a:r>
              <a:rPr lang="en-US" dirty="0" smtClean="0"/>
              <a:t>Resulting lower  TMP</a:t>
            </a:r>
            <a:endParaRPr lang="en-US" dirty="0"/>
          </a:p>
        </p:txBody>
      </p:sp>
    </p:spTree>
    <p:extLst>
      <p:ext uri="{BB962C8B-B14F-4D97-AF65-F5344CB8AC3E}">
        <p14:creationId xmlns:p14="http://schemas.microsoft.com/office/powerpoint/2010/main" xmlns="" val="12629258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be 31"/>
          <p:cNvSpPr/>
          <p:nvPr/>
        </p:nvSpPr>
        <p:spPr>
          <a:xfrm>
            <a:off x="465662" y="0"/>
            <a:ext cx="2594169" cy="674136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e 1"/>
          <p:cNvGrpSpPr/>
          <p:nvPr/>
        </p:nvGrpSpPr>
        <p:grpSpPr>
          <a:xfrm>
            <a:off x="465662" y="949483"/>
            <a:ext cx="2594169" cy="5791885"/>
            <a:chOff x="465662" y="949483"/>
            <a:chExt cx="2594169" cy="5791885"/>
          </a:xfrm>
        </p:grpSpPr>
        <p:sp>
          <p:nvSpPr>
            <p:cNvPr id="21" name="Cube 20"/>
            <p:cNvSpPr/>
            <p:nvPr/>
          </p:nvSpPr>
          <p:spPr>
            <a:xfrm>
              <a:off x="465662" y="1866016"/>
              <a:ext cx="2594169" cy="4875352"/>
            </a:xfrm>
            <a:prstGeom prst="cub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e 49"/>
            <p:cNvGrpSpPr/>
            <p:nvPr/>
          </p:nvGrpSpPr>
          <p:grpSpPr>
            <a:xfrm>
              <a:off x="1401862" y="6004283"/>
              <a:ext cx="537446" cy="240135"/>
              <a:chOff x="7021142" y="4001343"/>
              <a:chExt cx="536851" cy="363860"/>
            </a:xfrm>
            <a:solidFill>
              <a:schemeClr val="tx2">
                <a:lumMod val="60000"/>
                <a:lumOff val="40000"/>
              </a:schemeClr>
            </a:solidFill>
          </p:grpSpPr>
          <p:pic>
            <p:nvPicPr>
              <p:cNvPr id="36" name="Picture 2" descr="C:\Users\darty\Dropbox\dossiers communs 2 ordinateurs\compression Vasculab\anatomie M Inf\cheville.jpg"/>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15000"/>
                        </a14:imgEffect>
                      </a14:imgLayer>
                    </a14:imgProps>
                  </a:ext>
                  <a:ext uri="{28A0092B-C50C-407E-A947-70E740481C1C}">
                    <a14:useLocalDpi xmlns:a14="http://schemas.microsoft.com/office/drawing/2010/main" xmlns="" val="0"/>
                  </a:ext>
                </a:extLst>
              </a:blip>
              <a:srcRect l="34602" t="14217" r="37260" b="58833"/>
              <a:stretch/>
            </p:blipFill>
            <p:spPr bwMode="auto">
              <a:xfrm rot="16200000">
                <a:off x="7107702" y="3916014"/>
                <a:ext cx="361827" cy="534947"/>
              </a:xfrm>
              <a:prstGeom prst="rect">
                <a:avLst/>
              </a:prstGeom>
              <a:grpFill/>
              <a:scene3d>
                <a:camera prst="orthographicFront">
                  <a:rot lat="10800000" lon="0" rev="0"/>
                </a:camera>
                <a:lightRig rig="threePt" dir="t"/>
              </a:scene3d>
              <a:extLst/>
            </p:spPr>
          </p:pic>
          <p:sp>
            <p:nvSpPr>
              <p:cNvPr id="39" name="Forme libre 38"/>
              <p:cNvSpPr/>
              <p:nvPr/>
            </p:nvSpPr>
            <p:spPr>
              <a:xfrm>
                <a:off x="7022012" y="4001343"/>
                <a:ext cx="535981" cy="363860"/>
              </a:xfrm>
              <a:custGeom>
                <a:avLst/>
                <a:gdLst>
                  <a:gd name="connsiteX0" fmla="*/ 909976 w 2380688"/>
                  <a:gd name="connsiteY0" fmla="*/ 134354 h 2065975"/>
                  <a:gd name="connsiteX1" fmla="*/ 548026 w 2380688"/>
                  <a:gd name="connsiteY1" fmla="*/ 324854 h 2065975"/>
                  <a:gd name="connsiteX2" fmla="*/ 287676 w 2380688"/>
                  <a:gd name="connsiteY2" fmla="*/ 712204 h 2065975"/>
                  <a:gd name="connsiteX3" fmla="*/ 262276 w 2380688"/>
                  <a:gd name="connsiteY3" fmla="*/ 1334504 h 2065975"/>
                  <a:gd name="connsiteX4" fmla="*/ 808376 w 2380688"/>
                  <a:gd name="connsiteY4" fmla="*/ 1817104 h 2065975"/>
                  <a:gd name="connsiteX5" fmla="*/ 1925976 w 2380688"/>
                  <a:gd name="connsiteY5" fmla="*/ 1563104 h 2065975"/>
                  <a:gd name="connsiteX6" fmla="*/ 2211726 w 2380688"/>
                  <a:gd name="connsiteY6" fmla="*/ 858254 h 2065975"/>
                  <a:gd name="connsiteX7" fmla="*/ 1938676 w 2380688"/>
                  <a:gd name="connsiteY7" fmla="*/ 280404 h 2065975"/>
                  <a:gd name="connsiteX8" fmla="*/ 1487826 w 2380688"/>
                  <a:gd name="connsiteY8" fmla="*/ 134354 h 2065975"/>
                  <a:gd name="connsiteX9" fmla="*/ 1621176 w 2380688"/>
                  <a:gd name="connsiteY9" fmla="*/ 140704 h 2065975"/>
                  <a:gd name="connsiteX10" fmla="*/ 2218076 w 2380688"/>
                  <a:gd name="connsiteY10" fmla="*/ 147054 h 2065975"/>
                  <a:gd name="connsiteX11" fmla="*/ 2199026 w 2380688"/>
                  <a:gd name="connsiteY11" fmla="*/ 1848854 h 2065975"/>
                  <a:gd name="connsiteX12" fmla="*/ 173376 w 2380688"/>
                  <a:gd name="connsiteY12" fmla="*/ 1855204 h 2065975"/>
                  <a:gd name="connsiteX13" fmla="*/ 192426 w 2380688"/>
                  <a:gd name="connsiteY13" fmla="*/ 134354 h 2065975"/>
                  <a:gd name="connsiteX14" fmla="*/ 909976 w 2380688"/>
                  <a:gd name="connsiteY14" fmla="*/ 134354 h 2065975"/>
                  <a:gd name="connsiteX0" fmla="*/ 909976 w 2380688"/>
                  <a:gd name="connsiteY0" fmla="*/ 134354 h 1855204"/>
                  <a:gd name="connsiteX1" fmla="*/ 548026 w 2380688"/>
                  <a:gd name="connsiteY1" fmla="*/ 324854 h 1855204"/>
                  <a:gd name="connsiteX2" fmla="*/ 287676 w 2380688"/>
                  <a:gd name="connsiteY2" fmla="*/ 712204 h 1855204"/>
                  <a:gd name="connsiteX3" fmla="*/ 262276 w 2380688"/>
                  <a:gd name="connsiteY3" fmla="*/ 1334504 h 1855204"/>
                  <a:gd name="connsiteX4" fmla="*/ 808376 w 2380688"/>
                  <a:gd name="connsiteY4" fmla="*/ 1817104 h 1855204"/>
                  <a:gd name="connsiteX5" fmla="*/ 1925976 w 2380688"/>
                  <a:gd name="connsiteY5" fmla="*/ 1563104 h 1855204"/>
                  <a:gd name="connsiteX6" fmla="*/ 2211726 w 2380688"/>
                  <a:gd name="connsiteY6" fmla="*/ 858254 h 1855204"/>
                  <a:gd name="connsiteX7" fmla="*/ 1938676 w 2380688"/>
                  <a:gd name="connsiteY7" fmla="*/ 280404 h 1855204"/>
                  <a:gd name="connsiteX8" fmla="*/ 1487826 w 2380688"/>
                  <a:gd name="connsiteY8" fmla="*/ 134354 h 1855204"/>
                  <a:gd name="connsiteX9" fmla="*/ 1621176 w 2380688"/>
                  <a:gd name="connsiteY9" fmla="*/ 140704 h 1855204"/>
                  <a:gd name="connsiteX10" fmla="*/ 2218076 w 2380688"/>
                  <a:gd name="connsiteY10" fmla="*/ 147054 h 1855204"/>
                  <a:gd name="connsiteX11" fmla="*/ 2199026 w 2380688"/>
                  <a:gd name="connsiteY11" fmla="*/ 1848854 h 1855204"/>
                  <a:gd name="connsiteX12" fmla="*/ 173376 w 2380688"/>
                  <a:gd name="connsiteY12" fmla="*/ 1855204 h 1855204"/>
                  <a:gd name="connsiteX13" fmla="*/ 192426 w 2380688"/>
                  <a:gd name="connsiteY13" fmla="*/ 134354 h 1855204"/>
                  <a:gd name="connsiteX14" fmla="*/ 909976 w 2380688"/>
                  <a:gd name="connsiteY14" fmla="*/ 134354 h 1855204"/>
                  <a:gd name="connsiteX0" fmla="*/ 736600 w 2207312"/>
                  <a:gd name="connsiteY0" fmla="*/ 134354 h 1855204"/>
                  <a:gd name="connsiteX1" fmla="*/ 374650 w 2207312"/>
                  <a:gd name="connsiteY1" fmla="*/ 324854 h 1855204"/>
                  <a:gd name="connsiteX2" fmla="*/ 114300 w 2207312"/>
                  <a:gd name="connsiteY2" fmla="*/ 712204 h 1855204"/>
                  <a:gd name="connsiteX3" fmla="*/ 88900 w 2207312"/>
                  <a:gd name="connsiteY3" fmla="*/ 1334504 h 1855204"/>
                  <a:gd name="connsiteX4" fmla="*/ 635000 w 2207312"/>
                  <a:gd name="connsiteY4" fmla="*/ 1817104 h 1855204"/>
                  <a:gd name="connsiteX5" fmla="*/ 1752600 w 2207312"/>
                  <a:gd name="connsiteY5" fmla="*/ 1563104 h 1855204"/>
                  <a:gd name="connsiteX6" fmla="*/ 2038350 w 2207312"/>
                  <a:gd name="connsiteY6" fmla="*/ 858254 h 1855204"/>
                  <a:gd name="connsiteX7" fmla="*/ 1765300 w 2207312"/>
                  <a:gd name="connsiteY7" fmla="*/ 280404 h 1855204"/>
                  <a:gd name="connsiteX8" fmla="*/ 1314450 w 2207312"/>
                  <a:gd name="connsiteY8" fmla="*/ 134354 h 1855204"/>
                  <a:gd name="connsiteX9" fmla="*/ 1447800 w 2207312"/>
                  <a:gd name="connsiteY9" fmla="*/ 140704 h 1855204"/>
                  <a:gd name="connsiteX10" fmla="*/ 2044700 w 2207312"/>
                  <a:gd name="connsiteY10" fmla="*/ 147054 h 1855204"/>
                  <a:gd name="connsiteX11" fmla="*/ 2025650 w 2207312"/>
                  <a:gd name="connsiteY11" fmla="*/ 1848854 h 1855204"/>
                  <a:gd name="connsiteX12" fmla="*/ 0 w 2207312"/>
                  <a:gd name="connsiteY12" fmla="*/ 1855204 h 1855204"/>
                  <a:gd name="connsiteX13" fmla="*/ 19050 w 2207312"/>
                  <a:gd name="connsiteY13" fmla="*/ 134354 h 1855204"/>
                  <a:gd name="connsiteX14" fmla="*/ 736600 w 2207312"/>
                  <a:gd name="connsiteY14" fmla="*/ 134354 h 1855204"/>
                  <a:gd name="connsiteX0" fmla="*/ 736600 w 2044700"/>
                  <a:gd name="connsiteY0" fmla="*/ 134354 h 1855204"/>
                  <a:gd name="connsiteX1" fmla="*/ 374650 w 2044700"/>
                  <a:gd name="connsiteY1" fmla="*/ 324854 h 1855204"/>
                  <a:gd name="connsiteX2" fmla="*/ 114300 w 2044700"/>
                  <a:gd name="connsiteY2" fmla="*/ 712204 h 1855204"/>
                  <a:gd name="connsiteX3" fmla="*/ 88900 w 2044700"/>
                  <a:gd name="connsiteY3" fmla="*/ 1334504 h 1855204"/>
                  <a:gd name="connsiteX4" fmla="*/ 635000 w 2044700"/>
                  <a:gd name="connsiteY4" fmla="*/ 1817104 h 1855204"/>
                  <a:gd name="connsiteX5" fmla="*/ 1752600 w 2044700"/>
                  <a:gd name="connsiteY5" fmla="*/ 1563104 h 1855204"/>
                  <a:gd name="connsiteX6" fmla="*/ 2038350 w 2044700"/>
                  <a:gd name="connsiteY6" fmla="*/ 858254 h 1855204"/>
                  <a:gd name="connsiteX7" fmla="*/ 1765300 w 2044700"/>
                  <a:gd name="connsiteY7" fmla="*/ 280404 h 1855204"/>
                  <a:gd name="connsiteX8" fmla="*/ 1314450 w 2044700"/>
                  <a:gd name="connsiteY8" fmla="*/ 134354 h 1855204"/>
                  <a:gd name="connsiteX9" fmla="*/ 1447800 w 2044700"/>
                  <a:gd name="connsiteY9" fmla="*/ 140704 h 1855204"/>
                  <a:gd name="connsiteX10" fmla="*/ 2044700 w 2044700"/>
                  <a:gd name="connsiteY10" fmla="*/ 147054 h 1855204"/>
                  <a:gd name="connsiteX11" fmla="*/ 2025650 w 2044700"/>
                  <a:gd name="connsiteY11" fmla="*/ 1848854 h 1855204"/>
                  <a:gd name="connsiteX12" fmla="*/ 0 w 2044700"/>
                  <a:gd name="connsiteY12" fmla="*/ 1855204 h 1855204"/>
                  <a:gd name="connsiteX13" fmla="*/ 19050 w 2044700"/>
                  <a:gd name="connsiteY13" fmla="*/ 134354 h 1855204"/>
                  <a:gd name="connsiteX14" fmla="*/ 736600 w 2044700"/>
                  <a:gd name="connsiteY14" fmla="*/ 134354 h 1855204"/>
                  <a:gd name="connsiteX0" fmla="*/ 736600 w 2044700"/>
                  <a:gd name="connsiteY0" fmla="*/ 115018 h 1835868"/>
                  <a:gd name="connsiteX1" fmla="*/ 374650 w 2044700"/>
                  <a:gd name="connsiteY1" fmla="*/ 305518 h 1835868"/>
                  <a:gd name="connsiteX2" fmla="*/ 114300 w 2044700"/>
                  <a:gd name="connsiteY2" fmla="*/ 692868 h 1835868"/>
                  <a:gd name="connsiteX3" fmla="*/ 88900 w 2044700"/>
                  <a:gd name="connsiteY3" fmla="*/ 1315168 h 1835868"/>
                  <a:gd name="connsiteX4" fmla="*/ 635000 w 2044700"/>
                  <a:gd name="connsiteY4" fmla="*/ 1797768 h 1835868"/>
                  <a:gd name="connsiteX5" fmla="*/ 1752600 w 2044700"/>
                  <a:gd name="connsiteY5" fmla="*/ 1543768 h 1835868"/>
                  <a:gd name="connsiteX6" fmla="*/ 2038350 w 2044700"/>
                  <a:gd name="connsiteY6" fmla="*/ 838918 h 1835868"/>
                  <a:gd name="connsiteX7" fmla="*/ 1765300 w 2044700"/>
                  <a:gd name="connsiteY7" fmla="*/ 261068 h 1835868"/>
                  <a:gd name="connsiteX8" fmla="*/ 1314450 w 2044700"/>
                  <a:gd name="connsiteY8" fmla="*/ 115018 h 1835868"/>
                  <a:gd name="connsiteX9" fmla="*/ 1447800 w 2044700"/>
                  <a:gd name="connsiteY9" fmla="*/ 121368 h 1835868"/>
                  <a:gd name="connsiteX10" fmla="*/ 2044700 w 2044700"/>
                  <a:gd name="connsiteY10" fmla="*/ 127718 h 1835868"/>
                  <a:gd name="connsiteX11" fmla="*/ 2025650 w 2044700"/>
                  <a:gd name="connsiteY11" fmla="*/ 1829518 h 1835868"/>
                  <a:gd name="connsiteX12" fmla="*/ 0 w 2044700"/>
                  <a:gd name="connsiteY12" fmla="*/ 1835868 h 1835868"/>
                  <a:gd name="connsiteX13" fmla="*/ 19050 w 2044700"/>
                  <a:gd name="connsiteY13" fmla="*/ 115018 h 1835868"/>
                  <a:gd name="connsiteX14" fmla="*/ 736600 w 2044700"/>
                  <a:gd name="connsiteY14" fmla="*/ 115018 h 1835868"/>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52600 w 2044700"/>
                  <a:gd name="connsiteY5" fmla="*/ 14376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165100 w 2044700"/>
                  <a:gd name="connsiteY3" fmla="*/ 12471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84261"/>
                  <a:gd name="connsiteY0" fmla="*/ 116700 h 1837550"/>
                  <a:gd name="connsiteX1" fmla="*/ 374650 w 2084261"/>
                  <a:gd name="connsiteY1" fmla="*/ 307200 h 1837550"/>
                  <a:gd name="connsiteX2" fmla="*/ 114300 w 2084261"/>
                  <a:gd name="connsiteY2" fmla="*/ 694550 h 1837550"/>
                  <a:gd name="connsiteX3" fmla="*/ 165100 w 2084261"/>
                  <a:gd name="connsiteY3" fmla="*/ 1354950 h 1837550"/>
                  <a:gd name="connsiteX4" fmla="*/ 635000 w 2084261"/>
                  <a:gd name="connsiteY4" fmla="*/ 1799450 h 1837550"/>
                  <a:gd name="connsiteX5" fmla="*/ 1733550 w 2084261"/>
                  <a:gd name="connsiteY5" fmla="*/ 1507350 h 1837550"/>
                  <a:gd name="connsiteX6" fmla="*/ 2038350 w 2084261"/>
                  <a:gd name="connsiteY6" fmla="*/ 840600 h 1837550"/>
                  <a:gd name="connsiteX7" fmla="*/ 1765300 w 2084261"/>
                  <a:gd name="connsiteY7" fmla="*/ 262750 h 1837550"/>
                  <a:gd name="connsiteX8" fmla="*/ 1314450 w 2084261"/>
                  <a:gd name="connsiteY8" fmla="*/ 116700 h 1837550"/>
                  <a:gd name="connsiteX9" fmla="*/ 1447800 w 2084261"/>
                  <a:gd name="connsiteY9" fmla="*/ 116700 h 1837550"/>
                  <a:gd name="connsiteX10" fmla="*/ 2044700 w 2084261"/>
                  <a:gd name="connsiteY10" fmla="*/ 129400 h 1837550"/>
                  <a:gd name="connsiteX11" fmla="*/ 2025650 w 2084261"/>
                  <a:gd name="connsiteY11" fmla="*/ 1831200 h 1837550"/>
                  <a:gd name="connsiteX12" fmla="*/ 0 w 2084261"/>
                  <a:gd name="connsiteY12" fmla="*/ 1837550 h 1837550"/>
                  <a:gd name="connsiteX13" fmla="*/ 19050 w 2084261"/>
                  <a:gd name="connsiteY13" fmla="*/ 116700 h 1837550"/>
                  <a:gd name="connsiteX14" fmla="*/ 736600 w 2084261"/>
                  <a:gd name="connsiteY14" fmla="*/ 116700 h 1837550"/>
                  <a:gd name="connsiteX0" fmla="*/ 736600 w 2084261"/>
                  <a:gd name="connsiteY0" fmla="*/ 10819 h 1731669"/>
                  <a:gd name="connsiteX1" fmla="*/ 374650 w 2084261"/>
                  <a:gd name="connsiteY1" fmla="*/ 201319 h 1731669"/>
                  <a:gd name="connsiteX2" fmla="*/ 114300 w 2084261"/>
                  <a:gd name="connsiteY2" fmla="*/ 588669 h 1731669"/>
                  <a:gd name="connsiteX3" fmla="*/ 165100 w 2084261"/>
                  <a:gd name="connsiteY3" fmla="*/ 1249069 h 1731669"/>
                  <a:gd name="connsiteX4" fmla="*/ 635000 w 2084261"/>
                  <a:gd name="connsiteY4" fmla="*/ 1693569 h 1731669"/>
                  <a:gd name="connsiteX5" fmla="*/ 1733550 w 2084261"/>
                  <a:gd name="connsiteY5" fmla="*/ 1401469 h 1731669"/>
                  <a:gd name="connsiteX6" fmla="*/ 2038350 w 2084261"/>
                  <a:gd name="connsiteY6" fmla="*/ 734719 h 1731669"/>
                  <a:gd name="connsiteX7" fmla="*/ 1765300 w 2084261"/>
                  <a:gd name="connsiteY7" fmla="*/ 156869 h 1731669"/>
                  <a:gd name="connsiteX8" fmla="*/ 1314450 w 2084261"/>
                  <a:gd name="connsiteY8" fmla="*/ 10819 h 1731669"/>
                  <a:gd name="connsiteX9" fmla="*/ 1447800 w 2084261"/>
                  <a:gd name="connsiteY9" fmla="*/ 10819 h 1731669"/>
                  <a:gd name="connsiteX10" fmla="*/ 2044700 w 2084261"/>
                  <a:gd name="connsiteY10" fmla="*/ 23519 h 1731669"/>
                  <a:gd name="connsiteX11" fmla="*/ 2025650 w 2084261"/>
                  <a:gd name="connsiteY11" fmla="*/ 1725319 h 1731669"/>
                  <a:gd name="connsiteX12" fmla="*/ 0 w 2084261"/>
                  <a:gd name="connsiteY12" fmla="*/ 1731669 h 1731669"/>
                  <a:gd name="connsiteX13" fmla="*/ 19050 w 2084261"/>
                  <a:gd name="connsiteY13" fmla="*/ 10819 h 1731669"/>
                  <a:gd name="connsiteX14" fmla="*/ 736600 w 2084261"/>
                  <a:gd name="connsiteY14" fmla="*/ 10819 h 1731669"/>
                  <a:gd name="connsiteX0" fmla="*/ 736600 w 2212758"/>
                  <a:gd name="connsiteY0" fmla="*/ 11057 h 1853744"/>
                  <a:gd name="connsiteX1" fmla="*/ 374650 w 2212758"/>
                  <a:gd name="connsiteY1" fmla="*/ 201557 h 1853744"/>
                  <a:gd name="connsiteX2" fmla="*/ 114300 w 2212758"/>
                  <a:gd name="connsiteY2" fmla="*/ 588907 h 1853744"/>
                  <a:gd name="connsiteX3" fmla="*/ 165100 w 2212758"/>
                  <a:gd name="connsiteY3" fmla="*/ 1249307 h 1853744"/>
                  <a:gd name="connsiteX4" fmla="*/ 635000 w 2212758"/>
                  <a:gd name="connsiteY4" fmla="*/ 1693807 h 1853744"/>
                  <a:gd name="connsiteX5" fmla="*/ 1733550 w 2212758"/>
                  <a:gd name="connsiteY5" fmla="*/ 1401707 h 1853744"/>
                  <a:gd name="connsiteX6" fmla="*/ 2038350 w 2212758"/>
                  <a:gd name="connsiteY6" fmla="*/ 734957 h 1853744"/>
                  <a:gd name="connsiteX7" fmla="*/ 1765300 w 2212758"/>
                  <a:gd name="connsiteY7" fmla="*/ 157107 h 1853744"/>
                  <a:gd name="connsiteX8" fmla="*/ 1314450 w 2212758"/>
                  <a:gd name="connsiteY8" fmla="*/ 11057 h 1853744"/>
                  <a:gd name="connsiteX9" fmla="*/ 1447800 w 2212758"/>
                  <a:gd name="connsiteY9" fmla="*/ 11057 h 1853744"/>
                  <a:gd name="connsiteX10" fmla="*/ 2057400 w 2212758"/>
                  <a:gd name="connsiteY10" fmla="*/ 17407 h 1853744"/>
                  <a:gd name="connsiteX11" fmla="*/ 2025650 w 2212758"/>
                  <a:gd name="connsiteY11" fmla="*/ 1725557 h 1853744"/>
                  <a:gd name="connsiteX12" fmla="*/ 0 w 2212758"/>
                  <a:gd name="connsiteY12" fmla="*/ 1731907 h 1853744"/>
                  <a:gd name="connsiteX13" fmla="*/ 19050 w 2212758"/>
                  <a:gd name="connsiteY13" fmla="*/ 11057 h 1853744"/>
                  <a:gd name="connsiteX14" fmla="*/ 736600 w 2212758"/>
                  <a:gd name="connsiteY14" fmla="*/ 11057 h 1853744"/>
                  <a:gd name="connsiteX0" fmla="*/ 736600 w 2057400"/>
                  <a:gd name="connsiteY0" fmla="*/ 11057 h 1853744"/>
                  <a:gd name="connsiteX1" fmla="*/ 374650 w 2057400"/>
                  <a:gd name="connsiteY1" fmla="*/ 201557 h 1853744"/>
                  <a:gd name="connsiteX2" fmla="*/ 114300 w 2057400"/>
                  <a:gd name="connsiteY2" fmla="*/ 588907 h 1853744"/>
                  <a:gd name="connsiteX3" fmla="*/ 165100 w 2057400"/>
                  <a:gd name="connsiteY3" fmla="*/ 1249307 h 1853744"/>
                  <a:gd name="connsiteX4" fmla="*/ 635000 w 2057400"/>
                  <a:gd name="connsiteY4" fmla="*/ 1693807 h 1853744"/>
                  <a:gd name="connsiteX5" fmla="*/ 1733550 w 2057400"/>
                  <a:gd name="connsiteY5" fmla="*/ 1401707 h 1853744"/>
                  <a:gd name="connsiteX6" fmla="*/ 2038350 w 2057400"/>
                  <a:gd name="connsiteY6" fmla="*/ 734957 h 1853744"/>
                  <a:gd name="connsiteX7" fmla="*/ 1765300 w 2057400"/>
                  <a:gd name="connsiteY7" fmla="*/ 157107 h 1853744"/>
                  <a:gd name="connsiteX8" fmla="*/ 1314450 w 2057400"/>
                  <a:gd name="connsiteY8" fmla="*/ 11057 h 1853744"/>
                  <a:gd name="connsiteX9" fmla="*/ 1447800 w 2057400"/>
                  <a:gd name="connsiteY9" fmla="*/ 11057 h 1853744"/>
                  <a:gd name="connsiteX10" fmla="*/ 2057400 w 2057400"/>
                  <a:gd name="connsiteY10" fmla="*/ 17407 h 1853744"/>
                  <a:gd name="connsiteX11" fmla="*/ 2025650 w 2057400"/>
                  <a:gd name="connsiteY11" fmla="*/ 1725557 h 1853744"/>
                  <a:gd name="connsiteX12" fmla="*/ 0 w 2057400"/>
                  <a:gd name="connsiteY12" fmla="*/ 1731907 h 1853744"/>
                  <a:gd name="connsiteX13" fmla="*/ 19050 w 2057400"/>
                  <a:gd name="connsiteY13" fmla="*/ 11057 h 1853744"/>
                  <a:gd name="connsiteX14" fmla="*/ 736600 w 2057400"/>
                  <a:gd name="connsiteY14" fmla="*/ 11057 h 1853744"/>
                  <a:gd name="connsiteX0" fmla="*/ 736600 w 2057400"/>
                  <a:gd name="connsiteY0" fmla="*/ 11057 h 1731907"/>
                  <a:gd name="connsiteX1" fmla="*/ 374650 w 2057400"/>
                  <a:gd name="connsiteY1" fmla="*/ 201557 h 1731907"/>
                  <a:gd name="connsiteX2" fmla="*/ 114300 w 2057400"/>
                  <a:gd name="connsiteY2" fmla="*/ 588907 h 1731907"/>
                  <a:gd name="connsiteX3" fmla="*/ 165100 w 2057400"/>
                  <a:gd name="connsiteY3" fmla="*/ 1249307 h 1731907"/>
                  <a:gd name="connsiteX4" fmla="*/ 635000 w 2057400"/>
                  <a:gd name="connsiteY4" fmla="*/ 1693807 h 1731907"/>
                  <a:gd name="connsiteX5" fmla="*/ 1733550 w 2057400"/>
                  <a:gd name="connsiteY5" fmla="*/ 1401707 h 1731907"/>
                  <a:gd name="connsiteX6" fmla="*/ 2038350 w 2057400"/>
                  <a:gd name="connsiteY6" fmla="*/ 734957 h 1731907"/>
                  <a:gd name="connsiteX7" fmla="*/ 1765300 w 2057400"/>
                  <a:gd name="connsiteY7" fmla="*/ 157107 h 1731907"/>
                  <a:gd name="connsiteX8" fmla="*/ 1314450 w 2057400"/>
                  <a:gd name="connsiteY8" fmla="*/ 11057 h 1731907"/>
                  <a:gd name="connsiteX9" fmla="*/ 1447800 w 2057400"/>
                  <a:gd name="connsiteY9" fmla="*/ 11057 h 1731907"/>
                  <a:gd name="connsiteX10" fmla="*/ 2057400 w 2057400"/>
                  <a:gd name="connsiteY10" fmla="*/ 17407 h 1731907"/>
                  <a:gd name="connsiteX11" fmla="*/ 2025650 w 2057400"/>
                  <a:gd name="connsiteY11" fmla="*/ 1725557 h 1731907"/>
                  <a:gd name="connsiteX12" fmla="*/ 0 w 2057400"/>
                  <a:gd name="connsiteY12" fmla="*/ 1731907 h 1731907"/>
                  <a:gd name="connsiteX13" fmla="*/ 19050 w 2057400"/>
                  <a:gd name="connsiteY13" fmla="*/ 11057 h 1731907"/>
                  <a:gd name="connsiteX14" fmla="*/ 736600 w 2057400"/>
                  <a:gd name="connsiteY14" fmla="*/ 11057 h 1731907"/>
                  <a:gd name="connsiteX0" fmla="*/ 736600 w 2182446"/>
                  <a:gd name="connsiteY0" fmla="*/ 12700 h 1856798"/>
                  <a:gd name="connsiteX1" fmla="*/ 374650 w 2182446"/>
                  <a:gd name="connsiteY1" fmla="*/ 203200 h 1856798"/>
                  <a:gd name="connsiteX2" fmla="*/ 114300 w 2182446"/>
                  <a:gd name="connsiteY2" fmla="*/ 590550 h 1856798"/>
                  <a:gd name="connsiteX3" fmla="*/ 165100 w 2182446"/>
                  <a:gd name="connsiteY3" fmla="*/ 1250950 h 1856798"/>
                  <a:gd name="connsiteX4" fmla="*/ 635000 w 2182446"/>
                  <a:gd name="connsiteY4" fmla="*/ 1695450 h 1856798"/>
                  <a:gd name="connsiteX5" fmla="*/ 1733550 w 2182446"/>
                  <a:gd name="connsiteY5" fmla="*/ 1403350 h 1856798"/>
                  <a:gd name="connsiteX6" fmla="*/ 2038350 w 2182446"/>
                  <a:gd name="connsiteY6" fmla="*/ 736600 h 1856798"/>
                  <a:gd name="connsiteX7" fmla="*/ 1765300 w 2182446"/>
                  <a:gd name="connsiteY7" fmla="*/ 158750 h 1856798"/>
                  <a:gd name="connsiteX8" fmla="*/ 1314450 w 2182446"/>
                  <a:gd name="connsiteY8" fmla="*/ 12700 h 1856798"/>
                  <a:gd name="connsiteX9" fmla="*/ 1447800 w 2182446"/>
                  <a:gd name="connsiteY9" fmla="*/ 12700 h 1856798"/>
                  <a:gd name="connsiteX10" fmla="*/ 2051050 w 2182446"/>
                  <a:gd name="connsiteY10" fmla="*/ 0 h 1856798"/>
                  <a:gd name="connsiteX11" fmla="*/ 2025650 w 2182446"/>
                  <a:gd name="connsiteY11" fmla="*/ 1727200 h 1856798"/>
                  <a:gd name="connsiteX12" fmla="*/ 0 w 2182446"/>
                  <a:gd name="connsiteY12" fmla="*/ 1733550 h 1856798"/>
                  <a:gd name="connsiteX13" fmla="*/ 19050 w 2182446"/>
                  <a:gd name="connsiteY13" fmla="*/ 12700 h 1856798"/>
                  <a:gd name="connsiteX14" fmla="*/ 736600 w 2182446"/>
                  <a:gd name="connsiteY14" fmla="*/ 12700 h 1856798"/>
                  <a:gd name="connsiteX0" fmla="*/ 736600 w 2051050"/>
                  <a:gd name="connsiteY0" fmla="*/ 12700 h 1856798"/>
                  <a:gd name="connsiteX1" fmla="*/ 374650 w 2051050"/>
                  <a:gd name="connsiteY1" fmla="*/ 203200 h 1856798"/>
                  <a:gd name="connsiteX2" fmla="*/ 114300 w 2051050"/>
                  <a:gd name="connsiteY2" fmla="*/ 590550 h 1856798"/>
                  <a:gd name="connsiteX3" fmla="*/ 165100 w 2051050"/>
                  <a:gd name="connsiteY3" fmla="*/ 1250950 h 1856798"/>
                  <a:gd name="connsiteX4" fmla="*/ 635000 w 2051050"/>
                  <a:gd name="connsiteY4" fmla="*/ 1695450 h 1856798"/>
                  <a:gd name="connsiteX5" fmla="*/ 1733550 w 2051050"/>
                  <a:gd name="connsiteY5" fmla="*/ 1403350 h 1856798"/>
                  <a:gd name="connsiteX6" fmla="*/ 2038350 w 2051050"/>
                  <a:gd name="connsiteY6" fmla="*/ 736600 h 1856798"/>
                  <a:gd name="connsiteX7" fmla="*/ 1765300 w 2051050"/>
                  <a:gd name="connsiteY7" fmla="*/ 158750 h 1856798"/>
                  <a:gd name="connsiteX8" fmla="*/ 1314450 w 2051050"/>
                  <a:gd name="connsiteY8" fmla="*/ 12700 h 1856798"/>
                  <a:gd name="connsiteX9" fmla="*/ 1447800 w 2051050"/>
                  <a:gd name="connsiteY9" fmla="*/ 12700 h 1856798"/>
                  <a:gd name="connsiteX10" fmla="*/ 2051050 w 2051050"/>
                  <a:gd name="connsiteY10" fmla="*/ 0 h 1856798"/>
                  <a:gd name="connsiteX11" fmla="*/ 2025650 w 2051050"/>
                  <a:gd name="connsiteY11" fmla="*/ 1727200 h 1856798"/>
                  <a:gd name="connsiteX12" fmla="*/ 0 w 2051050"/>
                  <a:gd name="connsiteY12" fmla="*/ 1733550 h 1856798"/>
                  <a:gd name="connsiteX13" fmla="*/ 19050 w 2051050"/>
                  <a:gd name="connsiteY13" fmla="*/ 12700 h 1856798"/>
                  <a:gd name="connsiteX14" fmla="*/ 736600 w 2051050"/>
                  <a:gd name="connsiteY14" fmla="*/ 12700 h 1856798"/>
                  <a:gd name="connsiteX0" fmla="*/ 736600 w 2051050"/>
                  <a:gd name="connsiteY0" fmla="*/ 12700 h 1733550"/>
                  <a:gd name="connsiteX1" fmla="*/ 374650 w 2051050"/>
                  <a:gd name="connsiteY1" fmla="*/ 203200 h 1733550"/>
                  <a:gd name="connsiteX2" fmla="*/ 114300 w 2051050"/>
                  <a:gd name="connsiteY2" fmla="*/ 590550 h 1733550"/>
                  <a:gd name="connsiteX3" fmla="*/ 165100 w 2051050"/>
                  <a:gd name="connsiteY3" fmla="*/ 1250950 h 1733550"/>
                  <a:gd name="connsiteX4" fmla="*/ 635000 w 2051050"/>
                  <a:gd name="connsiteY4" fmla="*/ 1695450 h 1733550"/>
                  <a:gd name="connsiteX5" fmla="*/ 1733550 w 2051050"/>
                  <a:gd name="connsiteY5" fmla="*/ 1403350 h 1733550"/>
                  <a:gd name="connsiteX6" fmla="*/ 2038350 w 2051050"/>
                  <a:gd name="connsiteY6" fmla="*/ 736600 h 1733550"/>
                  <a:gd name="connsiteX7" fmla="*/ 1765300 w 2051050"/>
                  <a:gd name="connsiteY7" fmla="*/ 158750 h 1733550"/>
                  <a:gd name="connsiteX8" fmla="*/ 1314450 w 2051050"/>
                  <a:gd name="connsiteY8" fmla="*/ 12700 h 1733550"/>
                  <a:gd name="connsiteX9" fmla="*/ 1447800 w 2051050"/>
                  <a:gd name="connsiteY9" fmla="*/ 12700 h 1733550"/>
                  <a:gd name="connsiteX10" fmla="*/ 2051050 w 2051050"/>
                  <a:gd name="connsiteY10" fmla="*/ 0 h 1733550"/>
                  <a:gd name="connsiteX11" fmla="*/ 2025650 w 2051050"/>
                  <a:gd name="connsiteY11" fmla="*/ 1727200 h 1733550"/>
                  <a:gd name="connsiteX12" fmla="*/ 0 w 2051050"/>
                  <a:gd name="connsiteY12" fmla="*/ 1733550 h 1733550"/>
                  <a:gd name="connsiteX13" fmla="*/ 19050 w 2051050"/>
                  <a:gd name="connsiteY13" fmla="*/ 12700 h 1733550"/>
                  <a:gd name="connsiteX14" fmla="*/ 736600 w 2051050"/>
                  <a:gd name="connsiteY14" fmla="*/ 1270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1050" h="1733550">
                    <a:moveTo>
                      <a:pt x="736600" y="12700"/>
                    </a:moveTo>
                    <a:cubicBezTo>
                      <a:pt x="795867" y="44450"/>
                      <a:pt x="478367" y="106892"/>
                      <a:pt x="374650" y="203200"/>
                    </a:cubicBezTo>
                    <a:cubicBezTo>
                      <a:pt x="270933" y="299508"/>
                      <a:pt x="149225" y="415925"/>
                      <a:pt x="114300" y="590550"/>
                    </a:cubicBezTo>
                    <a:cubicBezTo>
                      <a:pt x="79375" y="765175"/>
                      <a:pt x="78317" y="1066800"/>
                      <a:pt x="165100" y="1250950"/>
                    </a:cubicBezTo>
                    <a:cubicBezTo>
                      <a:pt x="251883" y="1435100"/>
                      <a:pt x="373592" y="1670050"/>
                      <a:pt x="635000" y="1695450"/>
                    </a:cubicBezTo>
                    <a:cubicBezTo>
                      <a:pt x="896408" y="1720850"/>
                      <a:pt x="1499658" y="1563158"/>
                      <a:pt x="1733550" y="1403350"/>
                    </a:cubicBezTo>
                    <a:cubicBezTo>
                      <a:pt x="1967442" y="1243542"/>
                      <a:pt x="2033058" y="944033"/>
                      <a:pt x="2038350" y="736600"/>
                    </a:cubicBezTo>
                    <a:cubicBezTo>
                      <a:pt x="2043642" y="529167"/>
                      <a:pt x="1885950" y="279400"/>
                      <a:pt x="1765300" y="158750"/>
                    </a:cubicBezTo>
                    <a:cubicBezTo>
                      <a:pt x="1644650" y="38100"/>
                      <a:pt x="1367367" y="37042"/>
                      <a:pt x="1314450" y="12700"/>
                    </a:cubicBezTo>
                    <a:cubicBezTo>
                      <a:pt x="1261533" y="-11642"/>
                      <a:pt x="1325033" y="14817"/>
                      <a:pt x="1447800" y="12700"/>
                    </a:cubicBezTo>
                    <a:lnTo>
                      <a:pt x="2051050" y="0"/>
                    </a:lnTo>
                    <a:lnTo>
                      <a:pt x="2025650" y="1727200"/>
                    </a:lnTo>
                    <a:lnTo>
                      <a:pt x="0" y="1733550"/>
                    </a:lnTo>
                    <a:lnTo>
                      <a:pt x="19050" y="12700"/>
                    </a:lnTo>
                    <a:lnTo>
                      <a:pt x="736600" y="1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e 14"/>
            <p:cNvGrpSpPr/>
            <p:nvPr/>
          </p:nvGrpSpPr>
          <p:grpSpPr>
            <a:xfrm rot="16389844">
              <a:off x="1351482" y="4096321"/>
              <a:ext cx="743704" cy="1089184"/>
              <a:chOff x="-26857" y="393708"/>
              <a:chExt cx="5560353" cy="6069758"/>
            </a:xfrm>
            <a:solidFill>
              <a:schemeClr val="accent1">
                <a:lumMod val="40000"/>
                <a:lumOff val="60000"/>
              </a:schemeClr>
            </a:solidFill>
            <a:scene3d>
              <a:camera prst="orthographicFront">
                <a:rot lat="10800000" lon="0" rev="0"/>
              </a:camera>
              <a:lightRig rig="threePt" dir="t"/>
            </a:scene3d>
          </p:grpSpPr>
          <p:pic>
            <p:nvPicPr>
              <p:cNvPr id="16" name="Picture 2" descr="C:\Users\darty\Dropbox\dossiers communs 2 ordinateurs\compression Vasculab\anatomie M Inf\mollet.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8011" t="14300" r="39915" b="60434"/>
              <a:stretch/>
            </p:blipFill>
            <p:spPr bwMode="auto">
              <a:xfrm>
                <a:off x="323528" y="556280"/>
                <a:ext cx="5091146" cy="5515410"/>
              </a:xfrm>
              <a:prstGeom prst="rect">
                <a:avLst/>
              </a:prstGeom>
              <a:grpFill/>
              <a:ln>
                <a:noFill/>
              </a:ln>
              <a:extLst/>
            </p:spPr>
          </p:pic>
          <p:sp>
            <p:nvSpPr>
              <p:cNvPr id="17" name="Forme libre 16"/>
              <p:cNvSpPr/>
              <p:nvPr/>
            </p:nvSpPr>
            <p:spPr>
              <a:xfrm>
                <a:off x="256243" y="502427"/>
                <a:ext cx="2205156" cy="3559719"/>
              </a:xfrm>
              <a:custGeom>
                <a:avLst/>
                <a:gdLst>
                  <a:gd name="connsiteX0" fmla="*/ 285835 w 1322321"/>
                  <a:gd name="connsiteY0" fmla="*/ 2391580 h 2583568"/>
                  <a:gd name="connsiteX1" fmla="*/ 463256 w 1322321"/>
                  <a:gd name="connsiteY1" fmla="*/ 1832022 h 2583568"/>
                  <a:gd name="connsiteX2" fmla="*/ 504199 w 1322321"/>
                  <a:gd name="connsiteY2" fmla="*/ 1791079 h 2583568"/>
                  <a:gd name="connsiteX3" fmla="*/ 586086 w 1322321"/>
                  <a:gd name="connsiteY3" fmla="*/ 1422589 h 2583568"/>
                  <a:gd name="connsiteX4" fmla="*/ 654325 w 1322321"/>
                  <a:gd name="connsiteY4" fmla="*/ 999509 h 2583568"/>
                  <a:gd name="connsiteX5" fmla="*/ 872689 w 1322321"/>
                  <a:gd name="connsiteY5" fmla="*/ 644667 h 2583568"/>
                  <a:gd name="connsiteX6" fmla="*/ 1295769 w 1322321"/>
                  <a:gd name="connsiteY6" fmla="*/ 221586 h 2583568"/>
                  <a:gd name="connsiteX7" fmla="*/ 1254826 w 1322321"/>
                  <a:gd name="connsiteY7" fmla="*/ 221586 h 2583568"/>
                  <a:gd name="connsiteX8" fmla="*/ 1063757 w 1322321"/>
                  <a:gd name="connsiteY8" fmla="*/ 3222 h 2583568"/>
                  <a:gd name="connsiteX9" fmla="*/ 449608 w 1322321"/>
                  <a:gd name="connsiteY9" fmla="*/ 412655 h 2583568"/>
                  <a:gd name="connsiteX10" fmla="*/ 272187 w 1322321"/>
                  <a:gd name="connsiteY10" fmla="*/ 876679 h 2583568"/>
                  <a:gd name="connsiteX11" fmla="*/ 81119 w 1322321"/>
                  <a:gd name="connsiteY11" fmla="*/ 1695544 h 2583568"/>
                  <a:gd name="connsiteX12" fmla="*/ 12880 w 1322321"/>
                  <a:gd name="connsiteY12" fmla="*/ 2487115 h 2583568"/>
                  <a:gd name="connsiteX13" fmla="*/ 326778 w 1322321"/>
                  <a:gd name="connsiteY13" fmla="*/ 2541706 h 2583568"/>
                  <a:gd name="connsiteX0" fmla="*/ 285835 w 2347933"/>
                  <a:gd name="connsiteY0" fmla="*/ 3058898 h 3250886"/>
                  <a:gd name="connsiteX1" fmla="*/ 463256 w 2347933"/>
                  <a:gd name="connsiteY1" fmla="*/ 2499340 h 3250886"/>
                  <a:gd name="connsiteX2" fmla="*/ 504199 w 2347933"/>
                  <a:gd name="connsiteY2" fmla="*/ 2458397 h 3250886"/>
                  <a:gd name="connsiteX3" fmla="*/ 586086 w 2347933"/>
                  <a:gd name="connsiteY3" fmla="*/ 2089907 h 3250886"/>
                  <a:gd name="connsiteX4" fmla="*/ 654325 w 2347933"/>
                  <a:gd name="connsiteY4" fmla="*/ 1666827 h 3250886"/>
                  <a:gd name="connsiteX5" fmla="*/ 872689 w 2347933"/>
                  <a:gd name="connsiteY5" fmla="*/ 1311985 h 3250886"/>
                  <a:gd name="connsiteX6" fmla="*/ 1295769 w 2347933"/>
                  <a:gd name="connsiteY6" fmla="*/ 888904 h 3250886"/>
                  <a:gd name="connsiteX7" fmla="*/ 2346647 w 2347933"/>
                  <a:gd name="connsiteY7" fmla="*/ 1800 h 3250886"/>
                  <a:gd name="connsiteX8" fmla="*/ 1063757 w 2347933"/>
                  <a:gd name="connsiteY8" fmla="*/ 670540 h 3250886"/>
                  <a:gd name="connsiteX9" fmla="*/ 449608 w 2347933"/>
                  <a:gd name="connsiteY9" fmla="*/ 1079973 h 3250886"/>
                  <a:gd name="connsiteX10" fmla="*/ 272187 w 2347933"/>
                  <a:gd name="connsiteY10" fmla="*/ 1543997 h 3250886"/>
                  <a:gd name="connsiteX11" fmla="*/ 81119 w 2347933"/>
                  <a:gd name="connsiteY11" fmla="*/ 2362862 h 3250886"/>
                  <a:gd name="connsiteX12" fmla="*/ 12880 w 2347933"/>
                  <a:gd name="connsiteY12" fmla="*/ 3154433 h 3250886"/>
                  <a:gd name="connsiteX13" fmla="*/ 326778 w 2347933"/>
                  <a:gd name="connsiteY13" fmla="*/ 3209024 h 3250886"/>
                  <a:gd name="connsiteX0" fmla="*/ 285835 w 2347933"/>
                  <a:gd name="connsiteY0" fmla="*/ 3303478 h 3495466"/>
                  <a:gd name="connsiteX1" fmla="*/ 463256 w 2347933"/>
                  <a:gd name="connsiteY1" fmla="*/ 2743920 h 3495466"/>
                  <a:gd name="connsiteX2" fmla="*/ 504199 w 2347933"/>
                  <a:gd name="connsiteY2" fmla="*/ 2702977 h 3495466"/>
                  <a:gd name="connsiteX3" fmla="*/ 586086 w 2347933"/>
                  <a:gd name="connsiteY3" fmla="*/ 2334487 h 3495466"/>
                  <a:gd name="connsiteX4" fmla="*/ 654325 w 2347933"/>
                  <a:gd name="connsiteY4" fmla="*/ 1911407 h 3495466"/>
                  <a:gd name="connsiteX5" fmla="*/ 872689 w 2347933"/>
                  <a:gd name="connsiteY5" fmla="*/ 1556565 h 3495466"/>
                  <a:gd name="connsiteX6" fmla="*/ 1295769 w 2347933"/>
                  <a:gd name="connsiteY6" fmla="*/ 1133484 h 3495466"/>
                  <a:gd name="connsiteX7" fmla="*/ 2346647 w 2347933"/>
                  <a:gd name="connsiteY7" fmla="*/ 246380 h 3495466"/>
                  <a:gd name="connsiteX8" fmla="*/ 1063757 w 2347933"/>
                  <a:gd name="connsiteY8" fmla="*/ 915120 h 3495466"/>
                  <a:gd name="connsiteX9" fmla="*/ 244892 w 2347933"/>
                  <a:gd name="connsiteY9" fmla="*/ 14368 h 3495466"/>
                  <a:gd name="connsiteX10" fmla="*/ 272187 w 2347933"/>
                  <a:gd name="connsiteY10" fmla="*/ 1788577 h 3495466"/>
                  <a:gd name="connsiteX11" fmla="*/ 81119 w 2347933"/>
                  <a:gd name="connsiteY11" fmla="*/ 2607442 h 3495466"/>
                  <a:gd name="connsiteX12" fmla="*/ 12880 w 2347933"/>
                  <a:gd name="connsiteY12" fmla="*/ 3399013 h 3495466"/>
                  <a:gd name="connsiteX13" fmla="*/ 326778 w 2347933"/>
                  <a:gd name="connsiteY13" fmla="*/ 3453604 h 3495466"/>
                  <a:gd name="connsiteX0" fmla="*/ 284638 w 2346736"/>
                  <a:gd name="connsiteY0" fmla="*/ 3303478 h 3495466"/>
                  <a:gd name="connsiteX1" fmla="*/ 462059 w 2346736"/>
                  <a:gd name="connsiteY1" fmla="*/ 2743920 h 3495466"/>
                  <a:gd name="connsiteX2" fmla="*/ 503002 w 2346736"/>
                  <a:gd name="connsiteY2" fmla="*/ 2702977 h 3495466"/>
                  <a:gd name="connsiteX3" fmla="*/ 584889 w 2346736"/>
                  <a:gd name="connsiteY3" fmla="*/ 2334487 h 3495466"/>
                  <a:gd name="connsiteX4" fmla="*/ 653128 w 2346736"/>
                  <a:gd name="connsiteY4" fmla="*/ 1911407 h 3495466"/>
                  <a:gd name="connsiteX5" fmla="*/ 871492 w 2346736"/>
                  <a:gd name="connsiteY5" fmla="*/ 1556565 h 3495466"/>
                  <a:gd name="connsiteX6" fmla="*/ 1294572 w 2346736"/>
                  <a:gd name="connsiteY6" fmla="*/ 1133484 h 3495466"/>
                  <a:gd name="connsiteX7" fmla="*/ 2345450 w 2346736"/>
                  <a:gd name="connsiteY7" fmla="*/ 246380 h 3495466"/>
                  <a:gd name="connsiteX8" fmla="*/ 1062560 w 2346736"/>
                  <a:gd name="connsiteY8" fmla="*/ 915120 h 3495466"/>
                  <a:gd name="connsiteX9" fmla="*/ 243695 w 2346736"/>
                  <a:gd name="connsiteY9" fmla="*/ 14368 h 3495466"/>
                  <a:gd name="connsiteX10" fmla="*/ 270990 w 2346736"/>
                  <a:gd name="connsiteY10" fmla="*/ 1788577 h 3495466"/>
                  <a:gd name="connsiteX11" fmla="*/ 202752 w 2346736"/>
                  <a:gd name="connsiteY11" fmla="*/ 2075180 h 3495466"/>
                  <a:gd name="connsiteX12" fmla="*/ 79922 w 2346736"/>
                  <a:gd name="connsiteY12" fmla="*/ 2607442 h 3495466"/>
                  <a:gd name="connsiteX13" fmla="*/ 11683 w 2346736"/>
                  <a:gd name="connsiteY13" fmla="*/ 3399013 h 3495466"/>
                  <a:gd name="connsiteX14" fmla="*/ 325581 w 2346736"/>
                  <a:gd name="connsiteY14" fmla="*/ 3453604 h 3495466"/>
                  <a:gd name="connsiteX0" fmla="*/ 284638 w 2346736"/>
                  <a:gd name="connsiteY0" fmla="*/ 3312741 h 3504729"/>
                  <a:gd name="connsiteX1" fmla="*/ 462059 w 2346736"/>
                  <a:gd name="connsiteY1" fmla="*/ 2753183 h 3504729"/>
                  <a:gd name="connsiteX2" fmla="*/ 503002 w 2346736"/>
                  <a:gd name="connsiteY2" fmla="*/ 2712240 h 3504729"/>
                  <a:gd name="connsiteX3" fmla="*/ 584889 w 2346736"/>
                  <a:gd name="connsiteY3" fmla="*/ 2343750 h 3504729"/>
                  <a:gd name="connsiteX4" fmla="*/ 653128 w 2346736"/>
                  <a:gd name="connsiteY4" fmla="*/ 1920670 h 3504729"/>
                  <a:gd name="connsiteX5" fmla="*/ 871492 w 2346736"/>
                  <a:gd name="connsiteY5" fmla="*/ 1565828 h 3504729"/>
                  <a:gd name="connsiteX6" fmla="*/ 1294572 w 2346736"/>
                  <a:gd name="connsiteY6" fmla="*/ 1142747 h 3504729"/>
                  <a:gd name="connsiteX7" fmla="*/ 2345450 w 2346736"/>
                  <a:gd name="connsiteY7" fmla="*/ 255643 h 3504729"/>
                  <a:gd name="connsiteX8" fmla="*/ 1062560 w 2346736"/>
                  <a:gd name="connsiteY8" fmla="*/ 924383 h 3504729"/>
                  <a:gd name="connsiteX9" fmla="*/ 243695 w 2346736"/>
                  <a:gd name="connsiteY9" fmla="*/ 23631 h 3504729"/>
                  <a:gd name="connsiteX10" fmla="*/ 202752 w 2346736"/>
                  <a:gd name="connsiteY10" fmla="*/ 2084443 h 3504729"/>
                  <a:gd name="connsiteX11" fmla="*/ 79922 w 2346736"/>
                  <a:gd name="connsiteY11" fmla="*/ 2616705 h 3504729"/>
                  <a:gd name="connsiteX12" fmla="*/ 11683 w 2346736"/>
                  <a:gd name="connsiteY12" fmla="*/ 3408276 h 3504729"/>
                  <a:gd name="connsiteX13" fmla="*/ 325581 w 2346736"/>
                  <a:gd name="connsiteY13" fmla="*/ 3462867 h 3504729"/>
                  <a:gd name="connsiteX0" fmla="*/ 284638 w 2346736"/>
                  <a:gd name="connsiteY0" fmla="*/ 3333787 h 3525775"/>
                  <a:gd name="connsiteX1" fmla="*/ 462059 w 2346736"/>
                  <a:gd name="connsiteY1" fmla="*/ 2774229 h 3525775"/>
                  <a:gd name="connsiteX2" fmla="*/ 503002 w 2346736"/>
                  <a:gd name="connsiteY2" fmla="*/ 2733286 h 3525775"/>
                  <a:gd name="connsiteX3" fmla="*/ 584889 w 2346736"/>
                  <a:gd name="connsiteY3" fmla="*/ 2364796 h 3525775"/>
                  <a:gd name="connsiteX4" fmla="*/ 653128 w 2346736"/>
                  <a:gd name="connsiteY4" fmla="*/ 1941716 h 3525775"/>
                  <a:gd name="connsiteX5" fmla="*/ 871492 w 2346736"/>
                  <a:gd name="connsiteY5" fmla="*/ 1586874 h 3525775"/>
                  <a:gd name="connsiteX6" fmla="*/ 1294572 w 2346736"/>
                  <a:gd name="connsiteY6" fmla="*/ 1163793 h 3525775"/>
                  <a:gd name="connsiteX7" fmla="*/ 2345450 w 2346736"/>
                  <a:gd name="connsiteY7" fmla="*/ 276689 h 3525775"/>
                  <a:gd name="connsiteX8" fmla="*/ 1062560 w 2346736"/>
                  <a:gd name="connsiteY8" fmla="*/ 945429 h 3525775"/>
                  <a:gd name="connsiteX9" fmla="*/ 243695 w 2346736"/>
                  <a:gd name="connsiteY9" fmla="*/ 44677 h 3525775"/>
                  <a:gd name="connsiteX10" fmla="*/ 79922 w 2346736"/>
                  <a:gd name="connsiteY10" fmla="*/ 2637751 h 3525775"/>
                  <a:gd name="connsiteX11" fmla="*/ 11683 w 2346736"/>
                  <a:gd name="connsiteY11" fmla="*/ 3429322 h 3525775"/>
                  <a:gd name="connsiteX12" fmla="*/ 325581 w 2346736"/>
                  <a:gd name="connsiteY12" fmla="*/ 3483913 h 3525775"/>
                  <a:gd name="connsiteX0" fmla="*/ 274605 w 2336703"/>
                  <a:gd name="connsiteY0" fmla="*/ 3371642 h 3563630"/>
                  <a:gd name="connsiteX1" fmla="*/ 452026 w 2336703"/>
                  <a:gd name="connsiteY1" fmla="*/ 2812084 h 3563630"/>
                  <a:gd name="connsiteX2" fmla="*/ 492969 w 2336703"/>
                  <a:gd name="connsiteY2" fmla="*/ 2771141 h 3563630"/>
                  <a:gd name="connsiteX3" fmla="*/ 574856 w 2336703"/>
                  <a:gd name="connsiteY3" fmla="*/ 2402651 h 3563630"/>
                  <a:gd name="connsiteX4" fmla="*/ 643095 w 2336703"/>
                  <a:gd name="connsiteY4" fmla="*/ 1979571 h 3563630"/>
                  <a:gd name="connsiteX5" fmla="*/ 861459 w 2336703"/>
                  <a:gd name="connsiteY5" fmla="*/ 1624729 h 3563630"/>
                  <a:gd name="connsiteX6" fmla="*/ 1284539 w 2336703"/>
                  <a:gd name="connsiteY6" fmla="*/ 1201648 h 3563630"/>
                  <a:gd name="connsiteX7" fmla="*/ 2335417 w 2336703"/>
                  <a:gd name="connsiteY7" fmla="*/ 314544 h 3563630"/>
                  <a:gd name="connsiteX8" fmla="*/ 1052527 w 2336703"/>
                  <a:gd name="connsiteY8" fmla="*/ 983284 h 3563630"/>
                  <a:gd name="connsiteX9" fmla="*/ 233662 w 2336703"/>
                  <a:gd name="connsiteY9" fmla="*/ 82532 h 3563630"/>
                  <a:gd name="connsiteX10" fmla="*/ 1650 w 2336703"/>
                  <a:gd name="connsiteY10" fmla="*/ 3467177 h 3563630"/>
                  <a:gd name="connsiteX11" fmla="*/ 315548 w 2336703"/>
                  <a:gd name="connsiteY11" fmla="*/ 3521768 h 3563630"/>
                  <a:gd name="connsiteX0" fmla="*/ 285785 w 2347883"/>
                  <a:gd name="connsiteY0" fmla="*/ 3410805 h 3789950"/>
                  <a:gd name="connsiteX1" fmla="*/ 463206 w 2347883"/>
                  <a:gd name="connsiteY1" fmla="*/ 2851247 h 3789950"/>
                  <a:gd name="connsiteX2" fmla="*/ 504149 w 2347883"/>
                  <a:gd name="connsiteY2" fmla="*/ 2810304 h 3789950"/>
                  <a:gd name="connsiteX3" fmla="*/ 586036 w 2347883"/>
                  <a:gd name="connsiteY3" fmla="*/ 2441814 h 3789950"/>
                  <a:gd name="connsiteX4" fmla="*/ 654275 w 2347883"/>
                  <a:gd name="connsiteY4" fmla="*/ 2018734 h 3789950"/>
                  <a:gd name="connsiteX5" fmla="*/ 872639 w 2347883"/>
                  <a:gd name="connsiteY5" fmla="*/ 1663892 h 3789950"/>
                  <a:gd name="connsiteX6" fmla="*/ 1295719 w 2347883"/>
                  <a:gd name="connsiteY6" fmla="*/ 1240811 h 3789950"/>
                  <a:gd name="connsiteX7" fmla="*/ 2346597 w 2347883"/>
                  <a:gd name="connsiteY7" fmla="*/ 353707 h 3789950"/>
                  <a:gd name="connsiteX8" fmla="*/ 1063707 w 2347883"/>
                  <a:gd name="connsiteY8" fmla="*/ 1022447 h 3789950"/>
                  <a:gd name="connsiteX9" fmla="*/ 162955 w 2347883"/>
                  <a:gd name="connsiteY9" fmla="*/ 80752 h 3789950"/>
                  <a:gd name="connsiteX10" fmla="*/ 12830 w 2347883"/>
                  <a:gd name="connsiteY10" fmla="*/ 3506340 h 3789950"/>
                  <a:gd name="connsiteX11" fmla="*/ 326728 w 2347883"/>
                  <a:gd name="connsiteY11" fmla="*/ 3560931 h 3789950"/>
                  <a:gd name="connsiteX0" fmla="*/ 302730 w 2364918"/>
                  <a:gd name="connsiteY0" fmla="*/ 3584823 h 3963968"/>
                  <a:gd name="connsiteX1" fmla="*/ 480151 w 2364918"/>
                  <a:gd name="connsiteY1" fmla="*/ 3025265 h 3963968"/>
                  <a:gd name="connsiteX2" fmla="*/ 521094 w 2364918"/>
                  <a:gd name="connsiteY2" fmla="*/ 2984322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480151 w 2364918"/>
                  <a:gd name="connsiteY1" fmla="*/ 3025265 h 3963968"/>
                  <a:gd name="connsiteX2" fmla="*/ 602981 w 2364918"/>
                  <a:gd name="connsiteY2" fmla="*/ 2615832 h 3963968"/>
                  <a:gd name="connsiteX3" fmla="*/ 671220 w 2364918"/>
                  <a:gd name="connsiteY3" fmla="*/ 2192752 h 3963968"/>
                  <a:gd name="connsiteX4" fmla="*/ 889584 w 2364918"/>
                  <a:gd name="connsiteY4" fmla="*/ 1837910 h 3963968"/>
                  <a:gd name="connsiteX5" fmla="*/ 1312664 w 2364918"/>
                  <a:gd name="connsiteY5" fmla="*/ 1414829 h 3963968"/>
                  <a:gd name="connsiteX6" fmla="*/ 2363542 w 2364918"/>
                  <a:gd name="connsiteY6" fmla="*/ 527725 h 3963968"/>
                  <a:gd name="connsiteX7" fmla="*/ 1503733 w 2364918"/>
                  <a:gd name="connsiteY7" fmla="*/ 282065 h 3963968"/>
                  <a:gd name="connsiteX8" fmla="*/ 179900 w 2364918"/>
                  <a:gd name="connsiteY8" fmla="*/ 254770 h 3963968"/>
                  <a:gd name="connsiteX9" fmla="*/ 29775 w 2364918"/>
                  <a:gd name="connsiteY9" fmla="*/ 3680358 h 3963968"/>
                  <a:gd name="connsiteX10" fmla="*/ 343673 w 2364918"/>
                  <a:gd name="connsiteY10" fmla="*/ 3734949 h 3963968"/>
                  <a:gd name="connsiteX0" fmla="*/ 302730 w 2364918"/>
                  <a:gd name="connsiteY0" fmla="*/ 3584823 h 3963968"/>
                  <a:gd name="connsiteX1" fmla="*/ 302729 w 2364918"/>
                  <a:gd name="connsiteY1" fmla="*/ 3352812 h 3963968"/>
                  <a:gd name="connsiteX2" fmla="*/ 480151 w 2364918"/>
                  <a:gd name="connsiteY2" fmla="*/ 3025265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302729 w 2364918"/>
                  <a:gd name="connsiteY1" fmla="*/ 3352812 h 3963968"/>
                  <a:gd name="connsiteX2" fmla="*/ 493799 w 2364918"/>
                  <a:gd name="connsiteY2" fmla="*/ 3066209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671220 w 2367988"/>
                  <a:gd name="connsiteY4" fmla="*/ 2192752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712163 w 2367988"/>
                  <a:gd name="connsiteY4" fmla="*/ 2233695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65736 w 2430994"/>
                  <a:gd name="connsiteY0" fmla="*/ 3340406 h 3692517"/>
                  <a:gd name="connsiteX1" fmla="*/ 365735 w 2430994"/>
                  <a:gd name="connsiteY1" fmla="*/ 3108395 h 3692517"/>
                  <a:gd name="connsiteX2" fmla="*/ 556805 w 2430994"/>
                  <a:gd name="connsiteY2" fmla="*/ 2821792 h 3692517"/>
                  <a:gd name="connsiteX3" fmla="*/ 665987 w 2430994"/>
                  <a:gd name="connsiteY3" fmla="*/ 2371415 h 3692517"/>
                  <a:gd name="connsiteX4" fmla="*/ 775169 w 2430994"/>
                  <a:gd name="connsiteY4" fmla="*/ 1989278 h 3692517"/>
                  <a:gd name="connsiteX5" fmla="*/ 952590 w 2430994"/>
                  <a:gd name="connsiteY5" fmla="*/ 1593493 h 3692517"/>
                  <a:gd name="connsiteX6" fmla="*/ 1375670 w 2430994"/>
                  <a:gd name="connsiteY6" fmla="*/ 1170412 h 3692517"/>
                  <a:gd name="connsiteX7" fmla="*/ 1880637 w 2430994"/>
                  <a:gd name="connsiteY7" fmla="*/ 774628 h 3692517"/>
                  <a:gd name="connsiteX8" fmla="*/ 2426548 w 2430994"/>
                  <a:gd name="connsiteY8" fmla="*/ 283308 h 3692517"/>
                  <a:gd name="connsiteX9" fmla="*/ 1566739 w 2430994"/>
                  <a:gd name="connsiteY9" fmla="*/ 37648 h 3692517"/>
                  <a:gd name="connsiteX10" fmla="*/ 133724 w 2430994"/>
                  <a:gd name="connsiteY10" fmla="*/ 378842 h 3692517"/>
                  <a:gd name="connsiteX11" fmla="*/ 92781 w 2430994"/>
                  <a:gd name="connsiteY11" fmla="*/ 3435941 h 3692517"/>
                  <a:gd name="connsiteX12" fmla="*/ 406679 w 2430994"/>
                  <a:gd name="connsiteY12" fmla="*/ 3490532 h 3692517"/>
                  <a:gd name="connsiteX0" fmla="*/ 364766 w 2430378"/>
                  <a:gd name="connsiteY0" fmla="*/ 3265451 h 3617562"/>
                  <a:gd name="connsiteX1" fmla="*/ 364765 w 2430378"/>
                  <a:gd name="connsiteY1" fmla="*/ 3033440 h 3617562"/>
                  <a:gd name="connsiteX2" fmla="*/ 555835 w 2430378"/>
                  <a:gd name="connsiteY2" fmla="*/ 2746837 h 3617562"/>
                  <a:gd name="connsiteX3" fmla="*/ 665017 w 2430378"/>
                  <a:gd name="connsiteY3" fmla="*/ 2296460 h 3617562"/>
                  <a:gd name="connsiteX4" fmla="*/ 774199 w 2430378"/>
                  <a:gd name="connsiteY4" fmla="*/ 1914323 h 3617562"/>
                  <a:gd name="connsiteX5" fmla="*/ 951620 w 2430378"/>
                  <a:gd name="connsiteY5" fmla="*/ 1518538 h 3617562"/>
                  <a:gd name="connsiteX6" fmla="*/ 1374700 w 2430378"/>
                  <a:gd name="connsiteY6" fmla="*/ 1095457 h 3617562"/>
                  <a:gd name="connsiteX7" fmla="*/ 1879667 w 2430378"/>
                  <a:gd name="connsiteY7" fmla="*/ 699673 h 3617562"/>
                  <a:gd name="connsiteX8" fmla="*/ 2425578 w 2430378"/>
                  <a:gd name="connsiteY8" fmla="*/ 208353 h 3617562"/>
                  <a:gd name="connsiteX9" fmla="*/ 1552121 w 2430378"/>
                  <a:gd name="connsiteY9" fmla="*/ 99171 h 3617562"/>
                  <a:gd name="connsiteX10" fmla="*/ 132754 w 2430378"/>
                  <a:gd name="connsiteY10" fmla="*/ 303887 h 3617562"/>
                  <a:gd name="connsiteX11" fmla="*/ 91811 w 2430378"/>
                  <a:gd name="connsiteY11" fmla="*/ 3360986 h 3617562"/>
                  <a:gd name="connsiteX12" fmla="*/ 405709 w 2430378"/>
                  <a:gd name="connsiteY12" fmla="*/ 3415577 h 3617562"/>
                  <a:gd name="connsiteX0" fmla="*/ 292343 w 2357955"/>
                  <a:gd name="connsiteY0" fmla="*/ 3266071 h 3618182"/>
                  <a:gd name="connsiteX1" fmla="*/ 292342 w 2357955"/>
                  <a:gd name="connsiteY1" fmla="*/ 3034060 h 3618182"/>
                  <a:gd name="connsiteX2" fmla="*/ 483412 w 2357955"/>
                  <a:gd name="connsiteY2" fmla="*/ 2747457 h 3618182"/>
                  <a:gd name="connsiteX3" fmla="*/ 592594 w 2357955"/>
                  <a:gd name="connsiteY3" fmla="*/ 2297080 h 3618182"/>
                  <a:gd name="connsiteX4" fmla="*/ 701776 w 2357955"/>
                  <a:gd name="connsiteY4" fmla="*/ 1914943 h 3618182"/>
                  <a:gd name="connsiteX5" fmla="*/ 879197 w 2357955"/>
                  <a:gd name="connsiteY5" fmla="*/ 1519158 h 3618182"/>
                  <a:gd name="connsiteX6" fmla="*/ 1302277 w 2357955"/>
                  <a:gd name="connsiteY6" fmla="*/ 1096077 h 3618182"/>
                  <a:gd name="connsiteX7" fmla="*/ 1807244 w 2357955"/>
                  <a:gd name="connsiteY7" fmla="*/ 700293 h 3618182"/>
                  <a:gd name="connsiteX8" fmla="*/ 2353155 w 2357955"/>
                  <a:gd name="connsiteY8" fmla="*/ 208973 h 3618182"/>
                  <a:gd name="connsiteX9" fmla="*/ 1479698 w 2357955"/>
                  <a:gd name="connsiteY9" fmla="*/ 99791 h 3618182"/>
                  <a:gd name="connsiteX10" fmla="*/ 278694 w 2357955"/>
                  <a:gd name="connsiteY10" fmla="*/ 86143 h 3618182"/>
                  <a:gd name="connsiteX11" fmla="*/ 60331 w 2357955"/>
                  <a:gd name="connsiteY11" fmla="*/ 304507 h 3618182"/>
                  <a:gd name="connsiteX12" fmla="*/ 19388 w 2357955"/>
                  <a:gd name="connsiteY12" fmla="*/ 3361606 h 3618182"/>
                  <a:gd name="connsiteX13" fmla="*/ 333286 w 2357955"/>
                  <a:gd name="connsiteY13" fmla="*/ 3416197 h 3618182"/>
                  <a:gd name="connsiteX0" fmla="*/ 275196 w 2340808"/>
                  <a:gd name="connsiteY0" fmla="*/ 3196115 h 3531241"/>
                  <a:gd name="connsiteX1" fmla="*/ 275195 w 2340808"/>
                  <a:gd name="connsiteY1" fmla="*/ 2964104 h 3531241"/>
                  <a:gd name="connsiteX2" fmla="*/ 466265 w 2340808"/>
                  <a:gd name="connsiteY2" fmla="*/ 2677501 h 3531241"/>
                  <a:gd name="connsiteX3" fmla="*/ 575447 w 2340808"/>
                  <a:gd name="connsiteY3" fmla="*/ 2227124 h 3531241"/>
                  <a:gd name="connsiteX4" fmla="*/ 684629 w 2340808"/>
                  <a:gd name="connsiteY4" fmla="*/ 1844987 h 3531241"/>
                  <a:gd name="connsiteX5" fmla="*/ 862050 w 2340808"/>
                  <a:gd name="connsiteY5" fmla="*/ 1449202 h 3531241"/>
                  <a:gd name="connsiteX6" fmla="*/ 1285130 w 2340808"/>
                  <a:gd name="connsiteY6" fmla="*/ 1026121 h 3531241"/>
                  <a:gd name="connsiteX7" fmla="*/ 1790097 w 2340808"/>
                  <a:gd name="connsiteY7" fmla="*/ 630337 h 3531241"/>
                  <a:gd name="connsiteX8" fmla="*/ 2336008 w 2340808"/>
                  <a:gd name="connsiteY8" fmla="*/ 139017 h 3531241"/>
                  <a:gd name="connsiteX9" fmla="*/ 1462551 w 2340808"/>
                  <a:gd name="connsiteY9" fmla="*/ 29835 h 3531241"/>
                  <a:gd name="connsiteX10" fmla="*/ 261547 w 2340808"/>
                  <a:gd name="connsiteY10" fmla="*/ 16187 h 3531241"/>
                  <a:gd name="connsiteX11" fmla="*/ 179662 w 2340808"/>
                  <a:gd name="connsiteY11" fmla="*/ 466563 h 3531241"/>
                  <a:gd name="connsiteX12" fmla="*/ 2241 w 2340808"/>
                  <a:gd name="connsiteY12" fmla="*/ 3291650 h 3531241"/>
                  <a:gd name="connsiteX13" fmla="*/ 316139 w 2340808"/>
                  <a:gd name="connsiteY13" fmla="*/ 3346241 h 3531241"/>
                  <a:gd name="connsiteX0" fmla="*/ 139544 w 2205156"/>
                  <a:gd name="connsiteY0" fmla="*/ 3196115 h 3559719"/>
                  <a:gd name="connsiteX1" fmla="*/ 139543 w 2205156"/>
                  <a:gd name="connsiteY1" fmla="*/ 2964104 h 3559719"/>
                  <a:gd name="connsiteX2" fmla="*/ 330613 w 2205156"/>
                  <a:gd name="connsiteY2" fmla="*/ 2677501 h 3559719"/>
                  <a:gd name="connsiteX3" fmla="*/ 439795 w 2205156"/>
                  <a:gd name="connsiteY3" fmla="*/ 2227124 h 3559719"/>
                  <a:gd name="connsiteX4" fmla="*/ 548977 w 2205156"/>
                  <a:gd name="connsiteY4" fmla="*/ 1844987 h 3559719"/>
                  <a:gd name="connsiteX5" fmla="*/ 726398 w 2205156"/>
                  <a:gd name="connsiteY5" fmla="*/ 1449202 h 3559719"/>
                  <a:gd name="connsiteX6" fmla="*/ 1149478 w 2205156"/>
                  <a:gd name="connsiteY6" fmla="*/ 1026121 h 3559719"/>
                  <a:gd name="connsiteX7" fmla="*/ 1654445 w 2205156"/>
                  <a:gd name="connsiteY7" fmla="*/ 630337 h 3559719"/>
                  <a:gd name="connsiteX8" fmla="*/ 2200356 w 2205156"/>
                  <a:gd name="connsiteY8" fmla="*/ 139017 h 3559719"/>
                  <a:gd name="connsiteX9" fmla="*/ 1326899 w 2205156"/>
                  <a:gd name="connsiteY9" fmla="*/ 29835 h 3559719"/>
                  <a:gd name="connsiteX10" fmla="*/ 125895 w 2205156"/>
                  <a:gd name="connsiteY10" fmla="*/ 16187 h 3559719"/>
                  <a:gd name="connsiteX11" fmla="*/ 44010 w 2205156"/>
                  <a:gd name="connsiteY11" fmla="*/ 466563 h 3559719"/>
                  <a:gd name="connsiteX12" fmla="*/ 16714 w 2205156"/>
                  <a:gd name="connsiteY12" fmla="*/ 3332593 h 3559719"/>
                  <a:gd name="connsiteX13" fmla="*/ 180487 w 2205156"/>
                  <a:gd name="connsiteY13" fmla="*/ 3346241 h 355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5156" h="3559719">
                    <a:moveTo>
                      <a:pt x="139544" y="3196115"/>
                    </a:moveTo>
                    <a:cubicBezTo>
                      <a:pt x="153192" y="3155172"/>
                      <a:pt x="109973" y="3057364"/>
                      <a:pt x="139543" y="2964104"/>
                    </a:cubicBezTo>
                    <a:cubicBezTo>
                      <a:pt x="169113" y="2870844"/>
                      <a:pt x="280571" y="2800331"/>
                      <a:pt x="330613" y="2677501"/>
                    </a:cubicBezTo>
                    <a:cubicBezTo>
                      <a:pt x="380655" y="2554671"/>
                      <a:pt x="403401" y="2365876"/>
                      <a:pt x="439795" y="2227124"/>
                    </a:cubicBezTo>
                    <a:cubicBezTo>
                      <a:pt x="476189" y="2088372"/>
                      <a:pt x="501210" y="1974641"/>
                      <a:pt x="548977" y="1844987"/>
                    </a:cubicBezTo>
                    <a:cubicBezTo>
                      <a:pt x="596744" y="1715333"/>
                      <a:pt x="626314" y="1585680"/>
                      <a:pt x="726398" y="1449202"/>
                    </a:cubicBezTo>
                    <a:cubicBezTo>
                      <a:pt x="826482" y="1312724"/>
                      <a:pt x="994804" y="1162598"/>
                      <a:pt x="1149478" y="1026121"/>
                    </a:cubicBezTo>
                    <a:cubicBezTo>
                      <a:pt x="1304152" y="889644"/>
                      <a:pt x="1479299" y="778188"/>
                      <a:pt x="1654445" y="630337"/>
                    </a:cubicBezTo>
                    <a:cubicBezTo>
                      <a:pt x="1829591" y="482486"/>
                      <a:pt x="2254947" y="239101"/>
                      <a:pt x="2200356" y="139017"/>
                    </a:cubicBezTo>
                    <a:cubicBezTo>
                      <a:pt x="2145765" y="38933"/>
                      <a:pt x="1672643" y="50307"/>
                      <a:pt x="1326899" y="29835"/>
                    </a:cubicBezTo>
                    <a:cubicBezTo>
                      <a:pt x="981156" y="9363"/>
                      <a:pt x="362456" y="-17932"/>
                      <a:pt x="125895" y="16187"/>
                    </a:cubicBezTo>
                    <a:cubicBezTo>
                      <a:pt x="-110666" y="50306"/>
                      <a:pt x="62207" y="-86171"/>
                      <a:pt x="44010" y="466563"/>
                    </a:cubicBezTo>
                    <a:cubicBezTo>
                      <a:pt x="25813" y="1019297"/>
                      <a:pt x="-6032" y="2852647"/>
                      <a:pt x="16714" y="3332593"/>
                    </a:cubicBezTo>
                    <a:cubicBezTo>
                      <a:pt x="39460" y="3812539"/>
                      <a:pt x="44009" y="3389459"/>
                      <a:pt x="180487" y="334624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rme libre 17"/>
              <p:cNvSpPr/>
              <p:nvPr/>
            </p:nvSpPr>
            <p:spPr>
              <a:xfrm>
                <a:off x="2273377" y="393708"/>
                <a:ext cx="3260119" cy="3071233"/>
              </a:xfrm>
              <a:custGeom>
                <a:avLst/>
                <a:gdLst>
                  <a:gd name="connsiteX0" fmla="*/ 133597 w 3740354"/>
                  <a:gd name="connsiteY0" fmla="*/ 436728 h 3094410"/>
                  <a:gd name="connsiteX1" fmla="*/ 406552 w 3740354"/>
                  <a:gd name="connsiteY1" fmla="*/ 341194 h 3094410"/>
                  <a:gd name="connsiteX2" fmla="*/ 966111 w 3740354"/>
                  <a:gd name="connsiteY2" fmla="*/ 300250 h 3094410"/>
                  <a:gd name="connsiteX3" fmla="*/ 1252714 w 3740354"/>
                  <a:gd name="connsiteY3" fmla="*/ 354841 h 3094410"/>
                  <a:gd name="connsiteX4" fmla="*/ 1853215 w 3740354"/>
                  <a:gd name="connsiteY4" fmla="*/ 859808 h 3094410"/>
                  <a:gd name="connsiteX5" fmla="*/ 2508308 w 3740354"/>
                  <a:gd name="connsiteY5" fmla="*/ 1801504 h 3094410"/>
                  <a:gd name="connsiteX6" fmla="*/ 2999627 w 3740354"/>
                  <a:gd name="connsiteY6" fmla="*/ 2661313 h 3094410"/>
                  <a:gd name="connsiteX7" fmla="*/ 3108809 w 3740354"/>
                  <a:gd name="connsiteY7" fmla="*/ 3016155 h 3094410"/>
                  <a:gd name="connsiteX8" fmla="*/ 3654720 w 3740354"/>
                  <a:gd name="connsiteY8" fmla="*/ 2961564 h 3094410"/>
                  <a:gd name="connsiteX9" fmla="*/ 3722958 w 3740354"/>
                  <a:gd name="connsiteY9" fmla="*/ 1651379 h 3094410"/>
                  <a:gd name="connsiteX10" fmla="*/ 3490947 w 3740354"/>
                  <a:gd name="connsiteY10" fmla="*/ 464023 h 3094410"/>
                  <a:gd name="connsiteX11" fmla="*/ 2945036 w 3740354"/>
                  <a:gd name="connsiteY11" fmla="*/ 122829 h 3094410"/>
                  <a:gd name="connsiteX12" fmla="*/ 652212 w 3740354"/>
                  <a:gd name="connsiteY12" fmla="*/ 0 h 3094410"/>
                  <a:gd name="connsiteX13" fmla="*/ 24415 w 3740354"/>
                  <a:gd name="connsiteY13" fmla="*/ 122829 h 3094410"/>
                  <a:gd name="connsiteX14" fmla="*/ 188188 w 3740354"/>
                  <a:gd name="connsiteY14" fmla="*/ 504967 h 3094410"/>
                  <a:gd name="connsiteX0" fmla="*/ 133597 w 3740354"/>
                  <a:gd name="connsiteY0" fmla="*/ 438178 h 3095860"/>
                  <a:gd name="connsiteX1" fmla="*/ 406552 w 3740354"/>
                  <a:gd name="connsiteY1" fmla="*/ 342644 h 3095860"/>
                  <a:gd name="connsiteX2" fmla="*/ 966111 w 3740354"/>
                  <a:gd name="connsiteY2" fmla="*/ 301700 h 3095860"/>
                  <a:gd name="connsiteX3" fmla="*/ 1252714 w 3740354"/>
                  <a:gd name="connsiteY3" fmla="*/ 356291 h 3095860"/>
                  <a:gd name="connsiteX4" fmla="*/ 1853215 w 3740354"/>
                  <a:gd name="connsiteY4" fmla="*/ 861258 h 3095860"/>
                  <a:gd name="connsiteX5" fmla="*/ 2508308 w 3740354"/>
                  <a:gd name="connsiteY5" fmla="*/ 1802954 h 3095860"/>
                  <a:gd name="connsiteX6" fmla="*/ 2999627 w 3740354"/>
                  <a:gd name="connsiteY6" fmla="*/ 2662763 h 3095860"/>
                  <a:gd name="connsiteX7" fmla="*/ 3108809 w 3740354"/>
                  <a:gd name="connsiteY7" fmla="*/ 3017605 h 3095860"/>
                  <a:gd name="connsiteX8" fmla="*/ 3654720 w 3740354"/>
                  <a:gd name="connsiteY8" fmla="*/ 2963014 h 3095860"/>
                  <a:gd name="connsiteX9" fmla="*/ 3722958 w 3740354"/>
                  <a:gd name="connsiteY9" fmla="*/ 1652829 h 3095860"/>
                  <a:gd name="connsiteX10" fmla="*/ 3490947 w 3740354"/>
                  <a:gd name="connsiteY10" fmla="*/ 465473 h 3095860"/>
                  <a:gd name="connsiteX11" fmla="*/ 2945036 w 3740354"/>
                  <a:gd name="connsiteY11" fmla="*/ 124279 h 3095860"/>
                  <a:gd name="connsiteX12" fmla="*/ 652212 w 3740354"/>
                  <a:gd name="connsiteY12" fmla="*/ 1450 h 3095860"/>
                  <a:gd name="connsiteX13" fmla="*/ 24415 w 3740354"/>
                  <a:gd name="connsiteY13" fmla="*/ 192518 h 3095860"/>
                  <a:gd name="connsiteX14" fmla="*/ 188188 w 3740354"/>
                  <a:gd name="connsiteY14" fmla="*/ 506417 h 3095860"/>
                  <a:gd name="connsiteX0" fmla="*/ 135429 w 3742186"/>
                  <a:gd name="connsiteY0" fmla="*/ 320777 h 2978459"/>
                  <a:gd name="connsiteX1" fmla="*/ 408384 w 3742186"/>
                  <a:gd name="connsiteY1" fmla="*/ 225243 h 2978459"/>
                  <a:gd name="connsiteX2" fmla="*/ 967943 w 3742186"/>
                  <a:gd name="connsiteY2" fmla="*/ 184299 h 2978459"/>
                  <a:gd name="connsiteX3" fmla="*/ 1254546 w 3742186"/>
                  <a:gd name="connsiteY3" fmla="*/ 238890 h 2978459"/>
                  <a:gd name="connsiteX4" fmla="*/ 1855047 w 3742186"/>
                  <a:gd name="connsiteY4" fmla="*/ 743857 h 2978459"/>
                  <a:gd name="connsiteX5" fmla="*/ 2510140 w 3742186"/>
                  <a:gd name="connsiteY5" fmla="*/ 1685553 h 2978459"/>
                  <a:gd name="connsiteX6" fmla="*/ 3001459 w 3742186"/>
                  <a:gd name="connsiteY6" fmla="*/ 2545362 h 2978459"/>
                  <a:gd name="connsiteX7" fmla="*/ 3110641 w 3742186"/>
                  <a:gd name="connsiteY7" fmla="*/ 2900204 h 2978459"/>
                  <a:gd name="connsiteX8" fmla="*/ 3656552 w 3742186"/>
                  <a:gd name="connsiteY8" fmla="*/ 2845613 h 2978459"/>
                  <a:gd name="connsiteX9" fmla="*/ 3724790 w 3742186"/>
                  <a:gd name="connsiteY9" fmla="*/ 1535428 h 2978459"/>
                  <a:gd name="connsiteX10" fmla="*/ 3492779 w 3742186"/>
                  <a:gd name="connsiteY10" fmla="*/ 348072 h 2978459"/>
                  <a:gd name="connsiteX11" fmla="*/ 2946868 w 3742186"/>
                  <a:gd name="connsiteY11" fmla="*/ 6878 h 2978459"/>
                  <a:gd name="connsiteX12" fmla="*/ 681339 w 3742186"/>
                  <a:gd name="connsiteY12" fmla="*/ 116061 h 2978459"/>
                  <a:gd name="connsiteX13" fmla="*/ 26247 w 3742186"/>
                  <a:gd name="connsiteY13" fmla="*/ 75117 h 2978459"/>
                  <a:gd name="connsiteX14" fmla="*/ 190020 w 3742186"/>
                  <a:gd name="connsiteY14" fmla="*/ 389016 h 297845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3492779 w 3769368"/>
                  <a:gd name="connsiteY11" fmla="*/ 286922 h 2917309"/>
                  <a:gd name="connsiteX12" fmla="*/ 2919572 w 3769368"/>
                  <a:gd name="connsiteY12" fmla="*/ 54910 h 2917309"/>
                  <a:gd name="connsiteX13" fmla="*/ 681339 w 3769368"/>
                  <a:gd name="connsiteY13" fmla="*/ 54911 h 2917309"/>
                  <a:gd name="connsiteX14" fmla="*/ 26247 w 3769368"/>
                  <a:gd name="connsiteY14" fmla="*/ 13967 h 2917309"/>
                  <a:gd name="connsiteX15" fmla="*/ 190020 w 3769368"/>
                  <a:gd name="connsiteY15"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2919572 w 3769368"/>
                  <a:gd name="connsiteY11" fmla="*/ 54910 h 2917309"/>
                  <a:gd name="connsiteX12" fmla="*/ 681339 w 3769368"/>
                  <a:gd name="connsiteY12" fmla="*/ 54911 h 2917309"/>
                  <a:gd name="connsiteX13" fmla="*/ 26247 w 3769368"/>
                  <a:gd name="connsiteY13" fmla="*/ 13967 h 2917309"/>
                  <a:gd name="connsiteX14" fmla="*/ 190020 w 3769368"/>
                  <a:gd name="connsiteY14" fmla="*/ 327866 h 2917309"/>
                  <a:gd name="connsiteX0" fmla="*/ 135429 w 3656561"/>
                  <a:gd name="connsiteY0" fmla="*/ 259627 h 2968435"/>
                  <a:gd name="connsiteX1" fmla="*/ 408384 w 3656561"/>
                  <a:gd name="connsiteY1" fmla="*/ 164093 h 2968435"/>
                  <a:gd name="connsiteX2" fmla="*/ 967943 w 3656561"/>
                  <a:gd name="connsiteY2" fmla="*/ 123149 h 2968435"/>
                  <a:gd name="connsiteX3" fmla="*/ 1254546 w 3656561"/>
                  <a:gd name="connsiteY3" fmla="*/ 177740 h 2968435"/>
                  <a:gd name="connsiteX4" fmla="*/ 1855047 w 3656561"/>
                  <a:gd name="connsiteY4" fmla="*/ 682707 h 2968435"/>
                  <a:gd name="connsiteX5" fmla="*/ 2510140 w 3656561"/>
                  <a:gd name="connsiteY5" fmla="*/ 1624403 h 2968435"/>
                  <a:gd name="connsiteX6" fmla="*/ 3001459 w 3656561"/>
                  <a:gd name="connsiteY6" fmla="*/ 2484212 h 2968435"/>
                  <a:gd name="connsiteX7" fmla="*/ 3110641 w 3656561"/>
                  <a:gd name="connsiteY7" fmla="*/ 2839054 h 2968435"/>
                  <a:gd name="connsiteX8" fmla="*/ 3656552 w 3656561"/>
                  <a:gd name="connsiteY8" fmla="*/ 2784463 h 2968435"/>
                  <a:gd name="connsiteX9" fmla="*/ 3124289 w 3656561"/>
                  <a:gd name="connsiteY9" fmla="*/ 750946 h 2968435"/>
                  <a:gd name="connsiteX10" fmla="*/ 2919572 w 3656561"/>
                  <a:gd name="connsiteY10" fmla="*/ 54910 h 2968435"/>
                  <a:gd name="connsiteX11" fmla="*/ 681339 w 3656561"/>
                  <a:gd name="connsiteY11" fmla="*/ 54911 h 2968435"/>
                  <a:gd name="connsiteX12" fmla="*/ 26247 w 3656561"/>
                  <a:gd name="connsiteY12" fmla="*/ 13967 h 2968435"/>
                  <a:gd name="connsiteX13" fmla="*/ 190020 w 3656561"/>
                  <a:gd name="connsiteY13" fmla="*/ 327866 h 2968435"/>
                  <a:gd name="connsiteX0" fmla="*/ 135429 w 3139465"/>
                  <a:gd name="connsiteY0" fmla="*/ 259627 h 2934320"/>
                  <a:gd name="connsiteX1" fmla="*/ 408384 w 3139465"/>
                  <a:gd name="connsiteY1" fmla="*/ 164093 h 2934320"/>
                  <a:gd name="connsiteX2" fmla="*/ 967943 w 3139465"/>
                  <a:gd name="connsiteY2" fmla="*/ 123149 h 2934320"/>
                  <a:gd name="connsiteX3" fmla="*/ 1254546 w 3139465"/>
                  <a:gd name="connsiteY3" fmla="*/ 177740 h 2934320"/>
                  <a:gd name="connsiteX4" fmla="*/ 1855047 w 3139465"/>
                  <a:gd name="connsiteY4" fmla="*/ 682707 h 2934320"/>
                  <a:gd name="connsiteX5" fmla="*/ 2510140 w 3139465"/>
                  <a:gd name="connsiteY5" fmla="*/ 1624403 h 2934320"/>
                  <a:gd name="connsiteX6" fmla="*/ 3001459 w 3139465"/>
                  <a:gd name="connsiteY6" fmla="*/ 2484212 h 2934320"/>
                  <a:gd name="connsiteX7" fmla="*/ 3110641 w 3139465"/>
                  <a:gd name="connsiteY7" fmla="*/ 2839054 h 2934320"/>
                  <a:gd name="connsiteX8" fmla="*/ 3124289 w 3139465"/>
                  <a:gd name="connsiteY8" fmla="*/ 750946 h 2934320"/>
                  <a:gd name="connsiteX9" fmla="*/ 2919572 w 3139465"/>
                  <a:gd name="connsiteY9" fmla="*/ 54910 h 2934320"/>
                  <a:gd name="connsiteX10" fmla="*/ 681339 w 3139465"/>
                  <a:gd name="connsiteY10" fmla="*/ 54911 h 2934320"/>
                  <a:gd name="connsiteX11" fmla="*/ 26247 w 3139465"/>
                  <a:gd name="connsiteY11" fmla="*/ 13967 h 2934320"/>
                  <a:gd name="connsiteX12" fmla="*/ 190020 w 3139465"/>
                  <a:gd name="connsiteY12" fmla="*/ 327866 h 2934320"/>
                  <a:gd name="connsiteX0" fmla="*/ 135429 w 3225978"/>
                  <a:gd name="connsiteY0" fmla="*/ 259627 h 2973940"/>
                  <a:gd name="connsiteX1" fmla="*/ 408384 w 3225978"/>
                  <a:gd name="connsiteY1" fmla="*/ 164093 h 2973940"/>
                  <a:gd name="connsiteX2" fmla="*/ 967943 w 3225978"/>
                  <a:gd name="connsiteY2" fmla="*/ 123149 h 2973940"/>
                  <a:gd name="connsiteX3" fmla="*/ 1254546 w 3225978"/>
                  <a:gd name="connsiteY3" fmla="*/ 177740 h 2973940"/>
                  <a:gd name="connsiteX4" fmla="*/ 1855047 w 3225978"/>
                  <a:gd name="connsiteY4" fmla="*/ 682707 h 2973940"/>
                  <a:gd name="connsiteX5" fmla="*/ 2510140 w 3225978"/>
                  <a:gd name="connsiteY5" fmla="*/ 1624403 h 2973940"/>
                  <a:gd name="connsiteX6" fmla="*/ 3001459 w 3225978"/>
                  <a:gd name="connsiteY6" fmla="*/ 2484212 h 2973940"/>
                  <a:gd name="connsiteX7" fmla="*/ 3110641 w 3225978"/>
                  <a:gd name="connsiteY7" fmla="*/ 2839054 h 2973940"/>
                  <a:gd name="connsiteX8" fmla="*/ 3220038 w 3225978"/>
                  <a:gd name="connsiteY8" fmla="*/ 182259 h 2973940"/>
                  <a:gd name="connsiteX9" fmla="*/ 2919572 w 3225978"/>
                  <a:gd name="connsiteY9" fmla="*/ 54910 h 2973940"/>
                  <a:gd name="connsiteX10" fmla="*/ 681339 w 3225978"/>
                  <a:gd name="connsiteY10" fmla="*/ 54911 h 2973940"/>
                  <a:gd name="connsiteX11" fmla="*/ 26247 w 3225978"/>
                  <a:gd name="connsiteY11" fmla="*/ 13967 h 2973940"/>
                  <a:gd name="connsiteX12" fmla="*/ 190020 w 3225978"/>
                  <a:gd name="connsiteY12" fmla="*/ 327866 h 2973940"/>
                  <a:gd name="connsiteX0" fmla="*/ 169571 w 3260120"/>
                  <a:gd name="connsiteY0" fmla="*/ 356919 h 3071232"/>
                  <a:gd name="connsiteX1" fmla="*/ 442526 w 3260120"/>
                  <a:gd name="connsiteY1" fmla="*/ 261385 h 3071232"/>
                  <a:gd name="connsiteX2" fmla="*/ 1002085 w 3260120"/>
                  <a:gd name="connsiteY2" fmla="*/ 220441 h 3071232"/>
                  <a:gd name="connsiteX3" fmla="*/ 1288688 w 3260120"/>
                  <a:gd name="connsiteY3" fmla="*/ 275032 h 3071232"/>
                  <a:gd name="connsiteX4" fmla="*/ 1889189 w 3260120"/>
                  <a:gd name="connsiteY4" fmla="*/ 779999 h 3071232"/>
                  <a:gd name="connsiteX5" fmla="*/ 2544282 w 3260120"/>
                  <a:gd name="connsiteY5" fmla="*/ 1721695 h 3071232"/>
                  <a:gd name="connsiteX6" fmla="*/ 3035601 w 3260120"/>
                  <a:gd name="connsiteY6" fmla="*/ 2581504 h 3071232"/>
                  <a:gd name="connsiteX7" fmla="*/ 3144783 w 3260120"/>
                  <a:gd name="connsiteY7" fmla="*/ 2936346 h 3071232"/>
                  <a:gd name="connsiteX8" fmla="*/ 3254180 w 3260120"/>
                  <a:gd name="connsiteY8" fmla="*/ 279551 h 3071232"/>
                  <a:gd name="connsiteX9" fmla="*/ 2953714 w 3260120"/>
                  <a:gd name="connsiteY9" fmla="*/ 152202 h 3071232"/>
                  <a:gd name="connsiteX10" fmla="*/ 715481 w 3260120"/>
                  <a:gd name="connsiteY10" fmla="*/ 152203 h 3071232"/>
                  <a:gd name="connsiteX11" fmla="*/ 22090 w 3260120"/>
                  <a:gd name="connsiteY11" fmla="*/ 7860 h 3071232"/>
                  <a:gd name="connsiteX12" fmla="*/ 224162 w 3260120"/>
                  <a:gd name="connsiteY12" fmla="*/ 425158 h 307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0120" h="3071232">
                    <a:moveTo>
                      <a:pt x="169571" y="356919"/>
                    </a:moveTo>
                    <a:cubicBezTo>
                      <a:pt x="236672" y="320525"/>
                      <a:pt x="303774" y="284131"/>
                      <a:pt x="442526" y="261385"/>
                    </a:cubicBezTo>
                    <a:cubicBezTo>
                      <a:pt x="581278" y="238639"/>
                      <a:pt x="861058" y="218166"/>
                      <a:pt x="1002085" y="220441"/>
                    </a:cubicBezTo>
                    <a:cubicBezTo>
                      <a:pt x="1143112" y="222715"/>
                      <a:pt x="1140837" y="181772"/>
                      <a:pt x="1288688" y="275032"/>
                    </a:cubicBezTo>
                    <a:cubicBezTo>
                      <a:pt x="1436539" y="368292"/>
                      <a:pt x="1679923" y="538889"/>
                      <a:pt x="1889189" y="779999"/>
                    </a:cubicBezTo>
                    <a:cubicBezTo>
                      <a:pt x="2098455" y="1021110"/>
                      <a:pt x="2353213" y="1421444"/>
                      <a:pt x="2544282" y="1721695"/>
                    </a:cubicBezTo>
                    <a:cubicBezTo>
                      <a:pt x="2735351" y="2021946"/>
                      <a:pt x="2935518" y="2379062"/>
                      <a:pt x="3035601" y="2581504"/>
                    </a:cubicBezTo>
                    <a:cubicBezTo>
                      <a:pt x="3135684" y="2783946"/>
                      <a:pt x="3108353" y="3320005"/>
                      <a:pt x="3144783" y="2936346"/>
                    </a:cubicBezTo>
                    <a:cubicBezTo>
                      <a:pt x="3181213" y="2552687"/>
                      <a:pt x="3286025" y="743575"/>
                      <a:pt x="3254180" y="279551"/>
                    </a:cubicBezTo>
                    <a:cubicBezTo>
                      <a:pt x="3119977" y="42990"/>
                      <a:pt x="3376831" y="173427"/>
                      <a:pt x="2953714" y="152202"/>
                    </a:cubicBezTo>
                    <a:cubicBezTo>
                      <a:pt x="2530598" y="130977"/>
                      <a:pt x="1204085" y="176260"/>
                      <a:pt x="715481" y="152203"/>
                    </a:cubicBezTo>
                    <a:cubicBezTo>
                      <a:pt x="226877" y="128146"/>
                      <a:pt x="103976" y="-37632"/>
                      <a:pt x="22090" y="7860"/>
                    </a:cubicBezTo>
                    <a:cubicBezTo>
                      <a:pt x="-59796" y="53352"/>
                      <a:pt x="103607" y="276169"/>
                      <a:pt x="224162" y="425158"/>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rme libre 18"/>
              <p:cNvSpPr/>
              <p:nvPr/>
            </p:nvSpPr>
            <p:spPr>
              <a:xfrm>
                <a:off x="-26857" y="3425321"/>
                <a:ext cx="3906437" cy="3038145"/>
              </a:xfrm>
              <a:custGeom>
                <a:avLst/>
                <a:gdLst>
                  <a:gd name="connsiteX0" fmla="*/ 269255 w 3467399"/>
                  <a:gd name="connsiteY0" fmla="*/ 54193 h 2581819"/>
                  <a:gd name="connsiteX1" fmla="*/ 460324 w 3467399"/>
                  <a:gd name="connsiteY1" fmla="*/ 327149 h 2581819"/>
                  <a:gd name="connsiteX2" fmla="*/ 760575 w 3467399"/>
                  <a:gd name="connsiteY2" fmla="*/ 559161 h 2581819"/>
                  <a:gd name="connsiteX3" fmla="*/ 1047178 w 3467399"/>
                  <a:gd name="connsiteY3" fmla="*/ 859411 h 2581819"/>
                  <a:gd name="connsiteX4" fmla="*/ 1552145 w 3467399"/>
                  <a:gd name="connsiteY4" fmla="*/ 1378026 h 2581819"/>
                  <a:gd name="connsiteX5" fmla="*/ 2043464 w 3467399"/>
                  <a:gd name="connsiteY5" fmla="*/ 1855698 h 2581819"/>
                  <a:gd name="connsiteX6" fmla="*/ 2766796 w 3467399"/>
                  <a:gd name="connsiteY6" fmla="*/ 2210540 h 2581819"/>
                  <a:gd name="connsiteX7" fmla="*/ 3285411 w 3467399"/>
                  <a:gd name="connsiteY7" fmla="*/ 2306074 h 2581819"/>
                  <a:gd name="connsiteX8" fmla="*/ 3258115 w 3467399"/>
                  <a:gd name="connsiteY8" fmla="*/ 2524438 h 2581819"/>
                  <a:gd name="connsiteX9" fmla="*/ 842461 w 3467399"/>
                  <a:gd name="connsiteY9" fmla="*/ 2415256 h 2581819"/>
                  <a:gd name="connsiteX10" fmla="*/ 132778 w 3467399"/>
                  <a:gd name="connsiteY10" fmla="*/ 2428904 h 2581819"/>
                  <a:gd name="connsiteX11" fmla="*/ 9948 w 3467399"/>
                  <a:gd name="connsiteY11" fmla="*/ 258910 h 2581819"/>
                  <a:gd name="connsiteX12" fmla="*/ 269255 w 3467399"/>
                  <a:gd name="connsiteY12" fmla="*/ 122432 h 2581819"/>
                  <a:gd name="connsiteX0" fmla="*/ 161795 w 3359939"/>
                  <a:gd name="connsiteY0" fmla="*/ 0 h 2537720"/>
                  <a:gd name="connsiteX1" fmla="*/ 352864 w 3359939"/>
                  <a:gd name="connsiteY1" fmla="*/ 272956 h 2537720"/>
                  <a:gd name="connsiteX2" fmla="*/ 653115 w 3359939"/>
                  <a:gd name="connsiteY2" fmla="*/ 504968 h 2537720"/>
                  <a:gd name="connsiteX3" fmla="*/ 939718 w 3359939"/>
                  <a:gd name="connsiteY3" fmla="*/ 805218 h 2537720"/>
                  <a:gd name="connsiteX4" fmla="*/ 1444685 w 3359939"/>
                  <a:gd name="connsiteY4" fmla="*/ 1323833 h 2537720"/>
                  <a:gd name="connsiteX5" fmla="*/ 1936004 w 3359939"/>
                  <a:gd name="connsiteY5" fmla="*/ 1801505 h 2537720"/>
                  <a:gd name="connsiteX6" fmla="*/ 2659336 w 3359939"/>
                  <a:gd name="connsiteY6" fmla="*/ 2156347 h 2537720"/>
                  <a:gd name="connsiteX7" fmla="*/ 3177951 w 3359939"/>
                  <a:gd name="connsiteY7" fmla="*/ 2251881 h 2537720"/>
                  <a:gd name="connsiteX8" fmla="*/ 3150655 w 3359939"/>
                  <a:gd name="connsiteY8" fmla="*/ 2470245 h 2537720"/>
                  <a:gd name="connsiteX9" fmla="*/ 735001 w 3359939"/>
                  <a:gd name="connsiteY9" fmla="*/ 2361063 h 2537720"/>
                  <a:gd name="connsiteX10" fmla="*/ 25318 w 3359939"/>
                  <a:gd name="connsiteY10" fmla="*/ 2374711 h 2537720"/>
                  <a:gd name="connsiteX11" fmla="*/ 161795 w 3359939"/>
                  <a:gd name="connsiteY11" fmla="*/ 68239 h 2537720"/>
                  <a:gd name="connsiteX0" fmla="*/ 186308 w 3384452"/>
                  <a:gd name="connsiteY0" fmla="*/ 0 h 2538729"/>
                  <a:gd name="connsiteX1" fmla="*/ 377377 w 3384452"/>
                  <a:gd name="connsiteY1" fmla="*/ 272956 h 2538729"/>
                  <a:gd name="connsiteX2" fmla="*/ 677628 w 3384452"/>
                  <a:gd name="connsiteY2" fmla="*/ 504968 h 2538729"/>
                  <a:gd name="connsiteX3" fmla="*/ 964231 w 3384452"/>
                  <a:gd name="connsiteY3" fmla="*/ 805218 h 2538729"/>
                  <a:gd name="connsiteX4" fmla="*/ 1469198 w 3384452"/>
                  <a:gd name="connsiteY4" fmla="*/ 1323833 h 2538729"/>
                  <a:gd name="connsiteX5" fmla="*/ 1960517 w 3384452"/>
                  <a:gd name="connsiteY5" fmla="*/ 1801505 h 2538729"/>
                  <a:gd name="connsiteX6" fmla="*/ 2683849 w 3384452"/>
                  <a:gd name="connsiteY6" fmla="*/ 2156347 h 2538729"/>
                  <a:gd name="connsiteX7" fmla="*/ 3202464 w 3384452"/>
                  <a:gd name="connsiteY7" fmla="*/ 2251881 h 2538729"/>
                  <a:gd name="connsiteX8" fmla="*/ 3175168 w 3384452"/>
                  <a:gd name="connsiteY8" fmla="*/ 2470245 h 2538729"/>
                  <a:gd name="connsiteX9" fmla="*/ 759514 w 3384452"/>
                  <a:gd name="connsiteY9" fmla="*/ 2361063 h 2538729"/>
                  <a:gd name="connsiteX10" fmla="*/ 49831 w 3384452"/>
                  <a:gd name="connsiteY10" fmla="*/ 2374711 h 2538729"/>
                  <a:gd name="connsiteX11" fmla="*/ 77126 w 3384452"/>
                  <a:gd name="connsiteY11" fmla="*/ 54592 h 2538729"/>
                  <a:gd name="connsiteX0" fmla="*/ 157691 w 3355835"/>
                  <a:gd name="connsiteY0" fmla="*/ 0 h 2517254"/>
                  <a:gd name="connsiteX1" fmla="*/ 348760 w 3355835"/>
                  <a:gd name="connsiteY1" fmla="*/ 272956 h 2517254"/>
                  <a:gd name="connsiteX2" fmla="*/ 649011 w 3355835"/>
                  <a:gd name="connsiteY2" fmla="*/ 504968 h 2517254"/>
                  <a:gd name="connsiteX3" fmla="*/ 935614 w 3355835"/>
                  <a:gd name="connsiteY3" fmla="*/ 805218 h 2517254"/>
                  <a:gd name="connsiteX4" fmla="*/ 1440581 w 3355835"/>
                  <a:gd name="connsiteY4" fmla="*/ 1323833 h 2517254"/>
                  <a:gd name="connsiteX5" fmla="*/ 1931900 w 3355835"/>
                  <a:gd name="connsiteY5" fmla="*/ 1801505 h 2517254"/>
                  <a:gd name="connsiteX6" fmla="*/ 2655232 w 3355835"/>
                  <a:gd name="connsiteY6" fmla="*/ 2156347 h 2517254"/>
                  <a:gd name="connsiteX7" fmla="*/ 3173847 w 3355835"/>
                  <a:gd name="connsiteY7" fmla="*/ 2251881 h 2517254"/>
                  <a:gd name="connsiteX8" fmla="*/ 3146551 w 3355835"/>
                  <a:gd name="connsiteY8" fmla="*/ 2470245 h 2517254"/>
                  <a:gd name="connsiteX9" fmla="*/ 730897 w 3355835"/>
                  <a:gd name="connsiteY9" fmla="*/ 2361063 h 2517254"/>
                  <a:gd name="connsiteX10" fmla="*/ 62157 w 3355835"/>
                  <a:gd name="connsiteY10" fmla="*/ 2347415 h 2517254"/>
                  <a:gd name="connsiteX11" fmla="*/ 48509 w 3355835"/>
                  <a:gd name="connsiteY11" fmla="*/ 54592 h 2517254"/>
                  <a:gd name="connsiteX0" fmla="*/ 157691 w 3355835"/>
                  <a:gd name="connsiteY0" fmla="*/ 0 h 2470245"/>
                  <a:gd name="connsiteX1" fmla="*/ 348760 w 3355835"/>
                  <a:gd name="connsiteY1" fmla="*/ 272956 h 2470245"/>
                  <a:gd name="connsiteX2" fmla="*/ 649011 w 3355835"/>
                  <a:gd name="connsiteY2" fmla="*/ 504968 h 2470245"/>
                  <a:gd name="connsiteX3" fmla="*/ 935614 w 3355835"/>
                  <a:gd name="connsiteY3" fmla="*/ 805218 h 2470245"/>
                  <a:gd name="connsiteX4" fmla="*/ 1440581 w 3355835"/>
                  <a:gd name="connsiteY4" fmla="*/ 1323833 h 2470245"/>
                  <a:gd name="connsiteX5" fmla="*/ 1931900 w 3355835"/>
                  <a:gd name="connsiteY5" fmla="*/ 1801505 h 2470245"/>
                  <a:gd name="connsiteX6" fmla="*/ 2655232 w 3355835"/>
                  <a:gd name="connsiteY6" fmla="*/ 2156347 h 2470245"/>
                  <a:gd name="connsiteX7" fmla="*/ 3173847 w 3355835"/>
                  <a:gd name="connsiteY7" fmla="*/ 2251881 h 2470245"/>
                  <a:gd name="connsiteX8" fmla="*/ 3146551 w 3355835"/>
                  <a:gd name="connsiteY8" fmla="*/ 2470245 h 2470245"/>
                  <a:gd name="connsiteX9" fmla="*/ 62157 w 3355835"/>
                  <a:gd name="connsiteY9" fmla="*/ 2347415 h 2470245"/>
                  <a:gd name="connsiteX10" fmla="*/ 48509 w 3355835"/>
                  <a:gd name="connsiteY10" fmla="*/ 54592 h 2470245"/>
                  <a:gd name="connsiteX0" fmla="*/ 157691 w 3306575"/>
                  <a:gd name="connsiteY0" fmla="*/ 0 h 2494326"/>
                  <a:gd name="connsiteX1" fmla="*/ 348760 w 3306575"/>
                  <a:gd name="connsiteY1" fmla="*/ 272956 h 2494326"/>
                  <a:gd name="connsiteX2" fmla="*/ 649011 w 3306575"/>
                  <a:gd name="connsiteY2" fmla="*/ 504968 h 2494326"/>
                  <a:gd name="connsiteX3" fmla="*/ 935614 w 3306575"/>
                  <a:gd name="connsiteY3" fmla="*/ 805218 h 2494326"/>
                  <a:gd name="connsiteX4" fmla="*/ 1440581 w 3306575"/>
                  <a:gd name="connsiteY4" fmla="*/ 1323833 h 2494326"/>
                  <a:gd name="connsiteX5" fmla="*/ 1931900 w 3306575"/>
                  <a:gd name="connsiteY5" fmla="*/ 1801505 h 2494326"/>
                  <a:gd name="connsiteX6" fmla="*/ 2655232 w 3306575"/>
                  <a:gd name="connsiteY6" fmla="*/ 2156347 h 2494326"/>
                  <a:gd name="connsiteX7" fmla="*/ 3173847 w 3306575"/>
                  <a:gd name="connsiteY7" fmla="*/ 2251881 h 2494326"/>
                  <a:gd name="connsiteX8" fmla="*/ 62157 w 3306575"/>
                  <a:gd name="connsiteY8" fmla="*/ 2347415 h 2494326"/>
                  <a:gd name="connsiteX9" fmla="*/ 48509 w 3306575"/>
                  <a:gd name="connsiteY9" fmla="*/ 54592 h 2494326"/>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347415"/>
                  <a:gd name="connsiteX1" fmla="*/ 419471 w 3276836"/>
                  <a:gd name="connsiteY1" fmla="*/ 272956 h 2347415"/>
                  <a:gd name="connsiteX2" fmla="*/ 719722 w 3276836"/>
                  <a:gd name="connsiteY2" fmla="*/ 504968 h 2347415"/>
                  <a:gd name="connsiteX3" fmla="*/ 1006325 w 3276836"/>
                  <a:gd name="connsiteY3" fmla="*/ 805218 h 2347415"/>
                  <a:gd name="connsiteX4" fmla="*/ 1511292 w 3276836"/>
                  <a:gd name="connsiteY4" fmla="*/ 1323833 h 2347415"/>
                  <a:gd name="connsiteX5" fmla="*/ 2002611 w 3276836"/>
                  <a:gd name="connsiteY5" fmla="*/ 1801505 h 2347415"/>
                  <a:gd name="connsiteX6" fmla="*/ 2725943 w 3276836"/>
                  <a:gd name="connsiteY6" fmla="*/ 2156347 h 2347415"/>
                  <a:gd name="connsiteX7" fmla="*/ 3244558 w 3276836"/>
                  <a:gd name="connsiteY7" fmla="*/ 2251881 h 2347415"/>
                  <a:gd name="connsiteX8" fmla="*/ 1770599 w 3276836"/>
                  <a:gd name="connsiteY8" fmla="*/ 2265528 h 2347415"/>
                  <a:gd name="connsiteX9" fmla="*/ 132868 w 3276836"/>
                  <a:gd name="connsiteY9" fmla="*/ 2347415 h 2347415"/>
                  <a:gd name="connsiteX10" fmla="*/ 119220 w 3276836"/>
                  <a:gd name="connsiteY10" fmla="*/ 54592 h 2347415"/>
                  <a:gd name="connsiteX0" fmla="*/ 218972 w 3267406"/>
                  <a:gd name="connsiteY0" fmla="*/ 0 h 2279288"/>
                  <a:gd name="connsiteX1" fmla="*/ 410041 w 3267406"/>
                  <a:gd name="connsiteY1" fmla="*/ 272956 h 2279288"/>
                  <a:gd name="connsiteX2" fmla="*/ 710292 w 3267406"/>
                  <a:gd name="connsiteY2" fmla="*/ 504968 h 2279288"/>
                  <a:gd name="connsiteX3" fmla="*/ 996895 w 3267406"/>
                  <a:gd name="connsiteY3" fmla="*/ 805218 h 2279288"/>
                  <a:gd name="connsiteX4" fmla="*/ 1501862 w 3267406"/>
                  <a:gd name="connsiteY4" fmla="*/ 1323833 h 2279288"/>
                  <a:gd name="connsiteX5" fmla="*/ 1993181 w 3267406"/>
                  <a:gd name="connsiteY5" fmla="*/ 1801505 h 2279288"/>
                  <a:gd name="connsiteX6" fmla="*/ 2716513 w 3267406"/>
                  <a:gd name="connsiteY6" fmla="*/ 2156347 h 2279288"/>
                  <a:gd name="connsiteX7" fmla="*/ 3235128 w 3267406"/>
                  <a:gd name="connsiteY7" fmla="*/ 2251881 h 2279288"/>
                  <a:gd name="connsiteX8" fmla="*/ 1761169 w 3267406"/>
                  <a:gd name="connsiteY8" fmla="*/ 2265528 h 2279288"/>
                  <a:gd name="connsiteX9" fmla="*/ 137086 w 3267406"/>
                  <a:gd name="connsiteY9" fmla="*/ 2279176 h 2279288"/>
                  <a:gd name="connsiteX10" fmla="*/ 109790 w 326740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392072 w 3157616"/>
                  <a:gd name="connsiteY4" fmla="*/ 1323833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426507 w 3157616"/>
                  <a:gd name="connsiteY4" fmla="*/ 1279561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764"/>
                  <a:gd name="connsiteY0" fmla="*/ 0 h 2279288"/>
                  <a:gd name="connsiteX1" fmla="*/ 300251 w 3157764"/>
                  <a:gd name="connsiteY1" fmla="*/ 272956 h 2279288"/>
                  <a:gd name="connsiteX2" fmla="*/ 600502 w 3157764"/>
                  <a:gd name="connsiteY2" fmla="*/ 504968 h 2279288"/>
                  <a:gd name="connsiteX3" fmla="*/ 887105 w 3157764"/>
                  <a:gd name="connsiteY3" fmla="*/ 805218 h 2279288"/>
                  <a:gd name="connsiteX4" fmla="*/ 1426507 w 3157764"/>
                  <a:gd name="connsiteY4" fmla="*/ 1279561 h 2279288"/>
                  <a:gd name="connsiteX5" fmla="*/ 1866173 w 3157764"/>
                  <a:gd name="connsiteY5" fmla="*/ 1712962 h 2279288"/>
                  <a:gd name="connsiteX6" fmla="*/ 2606723 w 3157764"/>
                  <a:gd name="connsiteY6" fmla="*/ 2156347 h 2279288"/>
                  <a:gd name="connsiteX7" fmla="*/ 3125338 w 3157764"/>
                  <a:gd name="connsiteY7" fmla="*/ 2251881 h 2279288"/>
                  <a:gd name="connsiteX8" fmla="*/ 1651379 w 3157764"/>
                  <a:gd name="connsiteY8" fmla="*/ 2265528 h 2279288"/>
                  <a:gd name="connsiteX9" fmla="*/ 27296 w 3157764"/>
                  <a:gd name="connsiteY9" fmla="*/ 2279176 h 2279288"/>
                  <a:gd name="connsiteX10" fmla="*/ 0 w 3157764"/>
                  <a:gd name="connsiteY10" fmla="*/ 54592 h 2279288"/>
                  <a:gd name="connsiteX0" fmla="*/ 109182 w 3163046"/>
                  <a:gd name="connsiteY0" fmla="*/ 0 h 2279288"/>
                  <a:gd name="connsiteX1" fmla="*/ 300251 w 3163046"/>
                  <a:gd name="connsiteY1" fmla="*/ 272956 h 2279288"/>
                  <a:gd name="connsiteX2" fmla="*/ 600502 w 3163046"/>
                  <a:gd name="connsiteY2" fmla="*/ 504968 h 2279288"/>
                  <a:gd name="connsiteX3" fmla="*/ 887105 w 3163046"/>
                  <a:gd name="connsiteY3" fmla="*/ 805218 h 2279288"/>
                  <a:gd name="connsiteX4" fmla="*/ 1426507 w 3163046"/>
                  <a:gd name="connsiteY4" fmla="*/ 1279561 h 2279288"/>
                  <a:gd name="connsiteX5" fmla="*/ 1866173 w 3163046"/>
                  <a:gd name="connsiteY5" fmla="*/ 1712962 h 2279288"/>
                  <a:gd name="connsiteX6" fmla="*/ 2653190 w 3163046"/>
                  <a:gd name="connsiteY6" fmla="*/ 1923633 h 2279288"/>
                  <a:gd name="connsiteX7" fmla="*/ 3125338 w 3163046"/>
                  <a:gd name="connsiteY7" fmla="*/ 2251881 h 2279288"/>
                  <a:gd name="connsiteX8" fmla="*/ 1651379 w 3163046"/>
                  <a:gd name="connsiteY8" fmla="*/ 2265528 h 2279288"/>
                  <a:gd name="connsiteX9" fmla="*/ 27296 w 3163046"/>
                  <a:gd name="connsiteY9" fmla="*/ 2279176 h 2279288"/>
                  <a:gd name="connsiteX10" fmla="*/ 0 w 3163046"/>
                  <a:gd name="connsiteY10" fmla="*/ 54592 h 2279288"/>
                  <a:gd name="connsiteX0" fmla="*/ 109182 w 3163534"/>
                  <a:gd name="connsiteY0" fmla="*/ 0 h 2279288"/>
                  <a:gd name="connsiteX1" fmla="*/ 300251 w 3163534"/>
                  <a:gd name="connsiteY1" fmla="*/ 272956 h 2279288"/>
                  <a:gd name="connsiteX2" fmla="*/ 600502 w 3163534"/>
                  <a:gd name="connsiteY2" fmla="*/ 504968 h 2279288"/>
                  <a:gd name="connsiteX3" fmla="*/ 887105 w 3163534"/>
                  <a:gd name="connsiteY3" fmla="*/ 805218 h 2279288"/>
                  <a:gd name="connsiteX4" fmla="*/ 1426507 w 3163534"/>
                  <a:gd name="connsiteY4" fmla="*/ 1279561 h 2279288"/>
                  <a:gd name="connsiteX5" fmla="*/ 1819706 w 3163534"/>
                  <a:gd name="connsiteY5" fmla="*/ 1577213 h 2279288"/>
                  <a:gd name="connsiteX6" fmla="*/ 2653190 w 3163534"/>
                  <a:gd name="connsiteY6" fmla="*/ 1923633 h 2279288"/>
                  <a:gd name="connsiteX7" fmla="*/ 3125338 w 3163534"/>
                  <a:gd name="connsiteY7" fmla="*/ 2251881 h 2279288"/>
                  <a:gd name="connsiteX8" fmla="*/ 1651379 w 3163534"/>
                  <a:gd name="connsiteY8" fmla="*/ 2265528 h 2279288"/>
                  <a:gd name="connsiteX9" fmla="*/ 27296 w 3163534"/>
                  <a:gd name="connsiteY9" fmla="*/ 2279176 h 2279288"/>
                  <a:gd name="connsiteX10" fmla="*/ 0 w 3163534"/>
                  <a:gd name="connsiteY10" fmla="*/ 54592 h 2279288"/>
                  <a:gd name="connsiteX0" fmla="*/ 109182 w 3159649"/>
                  <a:gd name="connsiteY0" fmla="*/ 0 h 2279288"/>
                  <a:gd name="connsiteX1" fmla="*/ 300251 w 3159649"/>
                  <a:gd name="connsiteY1" fmla="*/ 272956 h 2279288"/>
                  <a:gd name="connsiteX2" fmla="*/ 600502 w 3159649"/>
                  <a:gd name="connsiteY2" fmla="*/ 504968 h 2279288"/>
                  <a:gd name="connsiteX3" fmla="*/ 887105 w 3159649"/>
                  <a:gd name="connsiteY3" fmla="*/ 805218 h 2279288"/>
                  <a:gd name="connsiteX4" fmla="*/ 1426507 w 3159649"/>
                  <a:gd name="connsiteY4" fmla="*/ 1279561 h 2279288"/>
                  <a:gd name="connsiteX5" fmla="*/ 1819706 w 3159649"/>
                  <a:gd name="connsiteY5" fmla="*/ 1577213 h 2279288"/>
                  <a:gd name="connsiteX6" fmla="*/ 2223113 w 3159649"/>
                  <a:gd name="connsiteY6" fmla="*/ 1834267 h 2279288"/>
                  <a:gd name="connsiteX7" fmla="*/ 2653190 w 3159649"/>
                  <a:gd name="connsiteY7" fmla="*/ 1923633 h 2279288"/>
                  <a:gd name="connsiteX8" fmla="*/ 3125338 w 3159649"/>
                  <a:gd name="connsiteY8" fmla="*/ 2251881 h 2279288"/>
                  <a:gd name="connsiteX9" fmla="*/ 1651379 w 3159649"/>
                  <a:gd name="connsiteY9" fmla="*/ 2265528 h 2279288"/>
                  <a:gd name="connsiteX10" fmla="*/ 27296 w 3159649"/>
                  <a:gd name="connsiteY10" fmla="*/ 2279176 h 2279288"/>
                  <a:gd name="connsiteX11" fmla="*/ 0 w 3159649"/>
                  <a:gd name="connsiteY11" fmla="*/ 54592 h 227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9649" h="2279288">
                    <a:moveTo>
                      <a:pt x="109182" y="0"/>
                    </a:moveTo>
                    <a:cubicBezTo>
                      <a:pt x="163773" y="94397"/>
                      <a:pt x="218364" y="188795"/>
                      <a:pt x="300251" y="272956"/>
                    </a:cubicBezTo>
                    <a:cubicBezTo>
                      <a:pt x="382138" y="357117"/>
                      <a:pt x="502693" y="416258"/>
                      <a:pt x="600502" y="504968"/>
                    </a:cubicBezTo>
                    <a:cubicBezTo>
                      <a:pt x="698311" y="593678"/>
                      <a:pt x="749438" y="676119"/>
                      <a:pt x="887105" y="805218"/>
                    </a:cubicBezTo>
                    <a:cubicBezTo>
                      <a:pt x="1024772" y="934317"/>
                      <a:pt x="1271074" y="1150895"/>
                      <a:pt x="1426507" y="1279561"/>
                    </a:cubicBezTo>
                    <a:cubicBezTo>
                      <a:pt x="1581940" y="1408227"/>
                      <a:pt x="1686939" y="1484762"/>
                      <a:pt x="1819706" y="1577213"/>
                    </a:cubicBezTo>
                    <a:cubicBezTo>
                      <a:pt x="1952473" y="1669664"/>
                      <a:pt x="2084199" y="1776530"/>
                      <a:pt x="2223113" y="1834267"/>
                    </a:cubicBezTo>
                    <a:cubicBezTo>
                      <a:pt x="2362027" y="1892004"/>
                      <a:pt x="2502819" y="1854031"/>
                      <a:pt x="2653190" y="1923633"/>
                    </a:cubicBezTo>
                    <a:cubicBezTo>
                      <a:pt x="2803561" y="1993235"/>
                      <a:pt x="3292307" y="2194899"/>
                      <a:pt x="3125338" y="2251881"/>
                    </a:cubicBezTo>
                    <a:cubicBezTo>
                      <a:pt x="2958370" y="2308864"/>
                      <a:pt x="2169994" y="2249606"/>
                      <a:pt x="1651379" y="2265528"/>
                    </a:cubicBezTo>
                    <a:cubicBezTo>
                      <a:pt x="1132764" y="2281450"/>
                      <a:pt x="520890" y="2279176"/>
                      <a:pt x="27296" y="2279176"/>
                    </a:cubicBezTo>
                    <a:lnTo>
                      <a:pt x="0" y="54592"/>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rme libre 19"/>
              <p:cNvSpPr/>
              <p:nvPr/>
            </p:nvSpPr>
            <p:spPr>
              <a:xfrm>
                <a:off x="3343701" y="3303555"/>
                <a:ext cx="2187545" cy="2810774"/>
              </a:xfrm>
              <a:custGeom>
                <a:avLst/>
                <a:gdLst>
                  <a:gd name="connsiteX0" fmla="*/ 0 w 2398480"/>
                  <a:gd name="connsiteY0" fmla="*/ 2789470 h 3047420"/>
                  <a:gd name="connsiteX1" fmla="*/ 627798 w 2398480"/>
                  <a:gd name="connsiteY1" fmla="*/ 2489220 h 3047420"/>
                  <a:gd name="connsiteX2" fmla="*/ 1446663 w 2398480"/>
                  <a:gd name="connsiteY2" fmla="*/ 1888718 h 3047420"/>
                  <a:gd name="connsiteX3" fmla="*/ 1733266 w 2398480"/>
                  <a:gd name="connsiteY3" fmla="*/ 1574820 h 3047420"/>
                  <a:gd name="connsiteX4" fmla="*/ 2006221 w 2398480"/>
                  <a:gd name="connsiteY4" fmla="*/ 1015261 h 3047420"/>
                  <a:gd name="connsiteX5" fmla="*/ 2074460 w 2398480"/>
                  <a:gd name="connsiteY5" fmla="*/ 510294 h 3047420"/>
                  <a:gd name="connsiteX6" fmla="*/ 2074460 w 2398480"/>
                  <a:gd name="connsiteY6" fmla="*/ 87214 h 3047420"/>
                  <a:gd name="connsiteX7" fmla="*/ 2347415 w 2398480"/>
                  <a:gd name="connsiteY7" fmla="*/ 87214 h 3047420"/>
                  <a:gd name="connsiteX8" fmla="*/ 2388359 w 2398480"/>
                  <a:gd name="connsiteY8" fmla="*/ 1015261 h 3047420"/>
                  <a:gd name="connsiteX9" fmla="*/ 2224586 w 2398480"/>
                  <a:gd name="connsiteY9" fmla="*/ 2803118 h 3047420"/>
                  <a:gd name="connsiteX10" fmla="*/ 1351129 w 2398480"/>
                  <a:gd name="connsiteY10" fmla="*/ 2980539 h 3047420"/>
                  <a:gd name="connsiteX11" fmla="*/ 163774 w 2398480"/>
                  <a:gd name="connsiteY11" fmla="*/ 3035130 h 3047420"/>
                  <a:gd name="connsiteX12" fmla="*/ 54592 w 2398480"/>
                  <a:gd name="connsiteY12" fmla="*/ 2762175 h 3047420"/>
                  <a:gd name="connsiteX0" fmla="*/ 0 w 2397714"/>
                  <a:gd name="connsiteY0" fmla="*/ 2715058 h 2973008"/>
                  <a:gd name="connsiteX1" fmla="*/ 627798 w 2397714"/>
                  <a:gd name="connsiteY1" fmla="*/ 2414808 h 2973008"/>
                  <a:gd name="connsiteX2" fmla="*/ 1446663 w 2397714"/>
                  <a:gd name="connsiteY2" fmla="*/ 1814306 h 2973008"/>
                  <a:gd name="connsiteX3" fmla="*/ 1733266 w 2397714"/>
                  <a:gd name="connsiteY3" fmla="*/ 1500408 h 2973008"/>
                  <a:gd name="connsiteX4" fmla="*/ 2006221 w 2397714"/>
                  <a:gd name="connsiteY4" fmla="*/ 940849 h 2973008"/>
                  <a:gd name="connsiteX5" fmla="*/ 2074460 w 2397714"/>
                  <a:gd name="connsiteY5" fmla="*/ 435882 h 2973008"/>
                  <a:gd name="connsiteX6" fmla="*/ 2074460 w 2397714"/>
                  <a:gd name="connsiteY6" fmla="*/ 12802 h 2973008"/>
                  <a:gd name="connsiteX7" fmla="*/ 2388359 w 2397714"/>
                  <a:gd name="connsiteY7" fmla="*/ 940849 h 2973008"/>
                  <a:gd name="connsiteX8" fmla="*/ 2224586 w 2397714"/>
                  <a:gd name="connsiteY8" fmla="*/ 2728706 h 2973008"/>
                  <a:gd name="connsiteX9" fmla="*/ 1351129 w 2397714"/>
                  <a:gd name="connsiteY9" fmla="*/ 2906127 h 2973008"/>
                  <a:gd name="connsiteX10" fmla="*/ 163774 w 2397714"/>
                  <a:gd name="connsiteY10" fmla="*/ 2960718 h 2973008"/>
                  <a:gd name="connsiteX11" fmla="*/ 54592 w 2397714"/>
                  <a:gd name="connsiteY11" fmla="*/ 2687763 h 2973008"/>
                  <a:gd name="connsiteX0" fmla="*/ 0 w 2257686"/>
                  <a:gd name="connsiteY0" fmla="*/ 2820800 h 3094583"/>
                  <a:gd name="connsiteX1" fmla="*/ 627798 w 2257686"/>
                  <a:gd name="connsiteY1" fmla="*/ 2520550 h 3094583"/>
                  <a:gd name="connsiteX2" fmla="*/ 1446663 w 2257686"/>
                  <a:gd name="connsiteY2" fmla="*/ 1920048 h 3094583"/>
                  <a:gd name="connsiteX3" fmla="*/ 1733266 w 2257686"/>
                  <a:gd name="connsiteY3" fmla="*/ 1606150 h 3094583"/>
                  <a:gd name="connsiteX4" fmla="*/ 2006221 w 2257686"/>
                  <a:gd name="connsiteY4" fmla="*/ 1046591 h 3094583"/>
                  <a:gd name="connsiteX5" fmla="*/ 2074460 w 2257686"/>
                  <a:gd name="connsiteY5" fmla="*/ 541624 h 3094583"/>
                  <a:gd name="connsiteX6" fmla="*/ 2074460 w 2257686"/>
                  <a:gd name="connsiteY6" fmla="*/ 118544 h 3094583"/>
                  <a:gd name="connsiteX7" fmla="*/ 2224586 w 2257686"/>
                  <a:gd name="connsiteY7" fmla="*/ 2834448 h 3094583"/>
                  <a:gd name="connsiteX8" fmla="*/ 1351129 w 2257686"/>
                  <a:gd name="connsiteY8" fmla="*/ 3011869 h 3094583"/>
                  <a:gd name="connsiteX9" fmla="*/ 163774 w 2257686"/>
                  <a:gd name="connsiteY9" fmla="*/ 3066460 h 3094583"/>
                  <a:gd name="connsiteX10" fmla="*/ 54592 w 2257686"/>
                  <a:gd name="connsiteY10" fmla="*/ 2793505 h 3094583"/>
                  <a:gd name="connsiteX0" fmla="*/ 0 w 2130658"/>
                  <a:gd name="connsiteY0" fmla="*/ 2832765 h 3090715"/>
                  <a:gd name="connsiteX1" fmla="*/ 627798 w 2130658"/>
                  <a:gd name="connsiteY1" fmla="*/ 2532515 h 3090715"/>
                  <a:gd name="connsiteX2" fmla="*/ 1446663 w 2130658"/>
                  <a:gd name="connsiteY2" fmla="*/ 1932013 h 3090715"/>
                  <a:gd name="connsiteX3" fmla="*/ 1733266 w 2130658"/>
                  <a:gd name="connsiteY3" fmla="*/ 1618115 h 3090715"/>
                  <a:gd name="connsiteX4" fmla="*/ 2006221 w 2130658"/>
                  <a:gd name="connsiteY4" fmla="*/ 1058556 h 3090715"/>
                  <a:gd name="connsiteX5" fmla="*/ 2074460 w 2130658"/>
                  <a:gd name="connsiteY5" fmla="*/ 553589 h 3090715"/>
                  <a:gd name="connsiteX6" fmla="*/ 2074460 w 2130658"/>
                  <a:gd name="connsiteY6" fmla="*/ 130509 h 3090715"/>
                  <a:gd name="connsiteX7" fmla="*/ 1351129 w 2130658"/>
                  <a:gd name="connsiteY7" fmla="*/ 3023834 h 3090715"/>
                  <a:gd name="connsiteX8" fmla="*/ 163774 w 2130658"/>
                  <a:gd name="connsiteY8" fmla="*/ 3078425 h 3090715"/>
                  <a:gd name="connsiteX9" fmla="*/ 54592 w 2130658"/>
                  <a:gd name="connsiteY9" fmla="*/ 2805470 h 3090715"/>
                  <a:gd name="connsiteX0" fmla="*/ 37159 w 2242605"/>
                  <a:gd name="connsiteY0" fmla="*/ 2823551 h 3070006"/>
                  <a:gd name="connsiteX1" fmla="*/ 664957 w 2242605"/>
                  <a:gd name="connsiteY1" fmla="*/ 2523301 h 3070006"/>
                  <a:gd name="connsiteX2" fmla="*/ 1483822 w 2242605"/>
                  <a:gd name="connsiteY2" fmla="*/ 1922799 h 3070006"/>
                  <a:gd name="connsiteX3" fmla="*/ 1770425 w 2242605"/>
                  <a:gd name="connsiteY3" fmla="*/ 1608901 h 3070006"/>
                  <a:gd name="connsiteX4" fmla="*/ 2043380 w 2242605"/>
                  <a:gd name="connsiteY4" fmla="*/ 1049342 h 3070006"/>
                  <a:gd name="connsiteX5" fmla="*/ 2111619 w 2242605"/>
                  <a:gd name="connsiteY5" fmla="*/ 544375 h 3070006"/>
                  <a:gd name="connsiteX6" fmla="*/ 2111619 w 2242605"/>
                  <a:gd name="connsiteY6" fmla="*/ 121295 h 3070006"/>
                  <a:gd name="connsiteX7" fmla="*/ 2097972 w 2242605"/>
                  <a:gd name="connsiteY7" fmla="*/ 2878142 h 3070006"/>
                  <a:gd name="connsiteX8" fmla="*/ 200933 w 2242605"/>
                  <a:gd name="connsiteY8" fmla="*/ 3069211 h 3070006"/>
                  <a:gd name="connsiteX9" fmla="*/ 91751 w 2242605"/>
                  <a:gd name="connsiteY9" fmla="*/ 2796256 h 3070006"/>
                  <a:gd name="connsiteX0" fmla="*/ 37159 w 2127696"/>
                  <a:gd name="connsiteY0" fmla="*/ 2823551 h 3204024"/>
                  <a:gd name="connsiteX1" fmla="*/ 664957 w 2127696"/>
                  <a:gd name="connsiteY1" fmla="*/ 2523301 h 3204024"/>
                  <a:gd name="connsiteX2" fmla="*/ 1483822 w 2127696"/>
                  <a:gd name="connsiteY2" fmla="*/ 1922799 h 3204024"/>
                  <a:gd name="connsiteX3" fmla="*/ 1770425 w 2127696"/>
                  <a:gd name="connsiteY3" fmla="*/ 1608901 h 3204024"/>
                  <a:gd name="connsiteX4" fmla="*/ 2043380 w 2127696"/>
                  <a:gd name="connsiteY4" fmla="*/ 1049342 h 3204024"/>
                  <a:gd name="connsiteX5" fmla="*/ 2111619 w 2127696"/>
                  <a:gd name="connsiteY5" fmla="*/ 544375 h 3204024"/>
                  <a:gd name="connsiteX6" fmla="*/ 2111619 w 2127696"/>
                  <a:gd name="connsiteY6" fmla="*/ 121295 h 3204024"/>
                  <a:gd name="connsiteX7" fmla="*/ 2097972 w 2127696"/>
                  <a:gd name="connsiteY7" fmla="*/ 2878142 h 3204024"/>
                  <a:gd name="connsiteX8" fmla="*/ 200933 w 2127696"/>
                  <a:gd name="connsiteY8" fmla="*/ 3069211 h 3204024"/>
                  <a:gd name="connsiteX9" fmla="*/ 91751 w 2127696"/>
                  <a:gd name="connsiteY9" fmla="*/ 2796256 h 3204024"/>
                  <a:gd name="connsiteX0" fmla="*/ 37159 w 2133677"/>
                  <a:gd name="connsiteY0" fmla="*/ 2823551 h 3159135"/>
                  <a:gd name="connsiteX1" fmla="*/ 664957 w 2133677"/>
                  <a:gd name="connsiteY1" fmla="*/ 2523301 h 3159135"/>
                  <a:gd name="connsiteX2" fmla="*/ 1483822 w 2133677"/>
                  <a:gd name="connsiteY2" fmla="*/ 1922799 h 3159135"/>
                  <a:gd name="connsiteX3" fmla="*/ 1770425 w 2133677"/>
                  <a:gd name="connsiteY3" fmla="*/ 1608901 h 3159135"/>
                  <a:gd name="connsiteX4" fmla="*/ 2043380 w 2133677"/>
                  <a:gd name="connsiteY4" fmla="*/ 1049342 h 3159135"/>
                  <a:gd name="connsiteX5" fmla="*/ 2111619 w 2133677"/>
                  <a:gd name="connsiteY5" fmla="*/ 544375 h 3159135"/>
                  <a:gd name="connsiteX6" fmla="*/ 2111619 w 2133677"/>
                  <a:gd name="connsiteY6" fmla="*/ 121295 h 3159135"/>
                  <a:gd name="connsiteX7" fmla="*/ 2097972 w 2133677"/>
                  <a:gd name="connsiteY7" fmla="*/ 2878142 h 3159135"/>
                  <a:gd name="connsiteX8" fmla="*/ 200933 w 2133677"/>
                  <a:gd name="connsiteY8" fmla="*/ 3069211 h 3159135"/>
                  <a:gd name="connsiteX9" fmla="*/ 91751 w 2133677"/>
                  <a:gd name="connsiteY9" fmla="*/ 2796256 h 3159135"/>
                  <a:gd name="connsiteX0" fmla="*/ 0 w 2213529"/>
                  <a:gd name="connsiteY0" fmla="*/ 2823551 h 3060297"/>
                  <a:gd name="connsiteX1" fmla="*/ 627798 w 2213529"/>
                  <a:gd name="connsiteY1" fmla="*/ 2523301 h 3060297"/>
                  <a:gd name="connsiteX2" fmla="*/ 1446663 w 2213529"/>
                  <a:gd name="connsiteY2" fmla="*/ 1922799 h 3060297"/>
                  <a:gd name="connsiteX3" fmla="*/ 1733266 w 2213529"/>
                  <a:gd name="connsiteY3" fmla="*/ 1608901 h 3060297"/>
                  <a:gd name="connsiteX4" fmla="*/ 2006221 w 2213529"/>
                  <a:gd name="connsiteY4" fmla="*/ 1049342 h 3060297"/>
                  <a:gd name="connsiteX5" fmla="*/ 2074460 w 2213529"/>
                  <a:gd name="connsiteY5" fmla="*/ 544375 h 3060297"/>
                  <a:gd name="connsiteX6" fmla="*/ 2074460 w 2213529"/>
                  <a:gd name="connsiteY6" fmla="*/ 121295 h 3060297"/>
                  <a:gd name="connsiteX7" fmla="*/ 2060813 w 2213529"/>
                  <a:gd name="connsiteY7" fmla="*/ 2878142 h 3060297"/>
                  <a:gd name="connsiteX8" fmla="*/ 54592 w 2213529"/>
                  <a:gd name="connsiteY8" fmla="*/ 2796256 h 3060297"/>
                  <a:gd name="connsiteX0" fmla="*/ 0 w 2213529"/>
                  <a:gd name="connsiteY0" fmla="*/ 2823551 h 3090922"/>
                  <a:gd name="connsiteX1" fmla="*/ 627798 w 2213529"/>
                  <a:gd name="connsiteY1" fmla="*/ 2523301 h 3090922"/>
                  <a:gd name="connsiteX2" fmla="*/ 1446663 w 2213529"/>
                  <a:gd name="connsiteY2" fmla="*/ 1922799 h 3090922"/>
                  <a:gd name="connsiteX3" fmla="*/ 1733266 w 2213529"/>
                  <a:gd name="connsiteY3" fmla="*/ 1608901 h 3090922"/>
                  <a:gd name="connsiteX4" fmla="*/ 2006221 w 2213529"/>
                  <a:gd name="connsiteY4" fmla="*/ 1049342 h 3090922"/>
                  <a:gd name="connsiteX5" fmla="*/ 2074460 w 2213529"/>
                  <a:gd name="connsiteY5" fmla="*/ 544375 h 3090922"/>
                  <a:gd name="connsiteX6" fmla="*/ 2074460 w 2213529"/>
                  <a:gd name="connsiteY6" fmla="*/ 121295 h 3090922"/>
                  <a:gd name="connsiteX7" fmla="*/ 2060813 w 2213529"/>
                  <a:gd name="connsiteY7" fmla="*/ 2878142 h 3090922"/>
                  <a:gd name="connsiteX8" fmla="*/ 54592 w 2213529"/>
                  <a:gd name="connsiteY8" fmla="*/ 2891790 h 3090922"/>
                  <a:gd name="connsiteX0" fmla="*/ 0 w 2117612"/>
                  <a:gd name="connsiteY0" fmla="*/ 2823551 h 3073013"/>
                  <a:gd name="connsiteX1" fmla="*/ 627798 w 2117612"/>
                  <a:gd name="connsiteY1" fmla="*/ 2523301 h 3073013"/>
                  <a:gd name="connsiteX2" fmla="*/ 1446663 w 2117612"/>
                  <a:gd name="connsiteY2" fmla="*/ 1922799 h 3073013"/>
                  <a:gd name="connsiteX3" fmla="*/ 1733266 w 2117612"/>
                  <a:gd name="connsiteY3" fmla="*/ 1608901 h 3073013"/>
                  <a:gd name="connsiteX4" fmla="*/ 2006221 w 2117612"/>
                  <a:gd name="connsiteY4" fmla="*/ 1049342 h 3073013"/>
                  <a:gd name="connsiteX5" fmla="*/ 2074460 w 2117612"/>
                  <a:gd name="connsiteY5" fmla="*/ 544375 h 3073013"/>
                  <a:gd name="connsiteX6" fmla="*/ 2074460 w 2117612"/>
                  <a:gd name="connsiteY6" fmla="*/ 121295 h 3073013"/>
                  <a:gd name="connsiteX7" fmla="*/ 2060813 w 2117612"/>
                  <a:gd name="connsiteY7" fmla="*/ 2878142 h 3073013"/>
                  <a:gd name="connsiteX8" fmla="*/ 1351129 w 2117612"/>
                  <a:gd name="connsiteY8" fmla="*/ 2850847 h 3073013"/>
                  <a:gd name="connsiteX9" fmla="*/ 54592 w 2117612"/>
                  <a:gd name="connsiteY9" fmla="*/ 2891790 h 3073013"/>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2902475"/>
                  <a:gd name="connsiteX1" fmla="*/ 627798 w 2168066"/>
                  <a:gd name="connsiteY1" fmla="*/ 2523301 h 2902475"/>
                  <a:gd name="connsiteX2" fmla="*/ 1446663 w 2168066"/>
                  <a:gd name="connsiteY2" fmla="*/ 1922799 h 2902475"/>
                  <a:gd name="connsiteX3" fmla="*/ 1733266 w 2168066"/>
                  <a:gd name="connsiteY3" fmla="*/ 1608901 h 2902475"/>
                  <a:gd name="connsiteX4" fmla="*/ 2006221 w 2168066"/>
                  <a:gd name="connsiteY4" fmla="*/ 1049342 h 2902475"/>
                  <a:gd name="connsiteX5" fmla="*/ 2074460 w 2168066"/>
                  <a:gd name="connsiteY5" fmla="*/ 544375 h 2902475"/>
                  <a:gd name="connsiteX6" fmla="*/ 2074460 w 2168066"/>
                  <a:gd name="connsiteY6" fmla="*/ 121295 h 2902475"/>
                  <a:gd name="connsiteX7" fmla="*/ 2060813 w 2168066"/>
                  <a:gd name="connsiteY7" fmla="*/ 2878142 h 2902475"/>
                  <a:gd name="connsiteX8" fmla="*/ 668741 w 2168066"/>
                  <a:gd name="connsiteY8" fmla="*/ 2878143 h 2902475"/>
                  <a:gd name="connsiteX9" fmla="*/ 54592 w 2168066"/>
                  <a:gd name="connsiteY9" fmla="*/ 2891790 h 2902475"/>
                  <a:gd name="connsiteX0" fmla="*/ 0 w 2168066"/>
                  <a:gd name="connsiteY0" fmla="*/ 2823551 h 2878275"/>
                  <a:gd name="connsiteX1" fmla="*/ 627798 w 2168066"/>
                  <a:gd name="connsiteY1" fmla="*/ 2523301 h 2878275"/>
                  <a:gd name="connsiteX2" fmla="*/ 1446663 w 2168066"/>
                  <a:gd name="connsiteY2" fmla="*/ 1922799 h 2878275"/>
                  <a:gd name="connsiteX3" fmla="*/ 1733266 w 2168066"/>
                  <a:gd name="connsiteY3" fmla="*/ 1608901 h 2878275"/>
                  <a:gd name="connsiteX4" fmla="*/ 2006221 w 2168066"/>
                  <a:gd name="connsiteY4" fmla="*/ 1049342 h 2878275"/>
                  <a:gd name="connsiteX5" fmla="*/ 2074460 w 2168066"/>
                  <a:gd name="connsiteY5" fmla="*/ 544375 h 2878275"/>
                  <a:gd name="connsiteX6" fmla="*/ 2074460 w 2168066"/>
                  <a:gd name="connsiteY6" fmla="*/ 121295 h 2878275"/>
                  <a:gd name="connsiteX7" fmla="*/ 2060813 w 2168066"/>
                  <a:gd name="connsiteY7" fmla="*/ 2878142 h 2878275"/>
                  <a:gd name="connsiteX8" fmla="*/ 668741 w 2168066"/>
                  <a:gd name="connsiteY8" fmla="*/ 2878143 h 2878275"/>
                  <a:gd name="connsiteX9" fmla="*/ 40944 w 2168066"/>
                  <a:gd name="connsiteY9" fmla="*/ 2823551 h 2878275"/>
                  <a:gd name="connsiteX0" fmla="*/ 0 w 2187545"/>
                  <a:gd name="connsiteY0" fmla="*/ 2756050 h 2810774"/>
                  <a:gd name="connsiteX1" fmla="*/ 627798 w 2187545"/>
                  <a:gd name="connsiteY1" fmla="*/ 2455800 h 2810774"/>
                  <a:gd name="connsiteX2" fmla="*/ 1446663 w 2187545"/>
                  <a:gd name="connsiteY2" fmla="*/ 1855298 h 2810774"/>
                  <a:gd name="connsiteX3" fmla="*/ 1733266 w 2187545"/>
                  <a:gd name="connsiteY3" fmla="*/ 1541400 h 2810774"/>
                  <a:gd name="connsiteX4" fmla="*/ 2006221 w 2187545"/>
                  <a:gd name="connsiteY4" fmla="*/ 981841 h 2810774"/>
                  <a:gd name="connsiteX5" fmla="*/ 2074460 w 2187545"/>
                  <a:gd name="connsiteY5" fmla="*/ 476874 h 2810774"/>
                  <a:gd name="connsiteX6" fmla="*/ 2074460 w 2187545"/>
                  <a:gd name="connsiteY6" fmla="*/ 53794 h 2810774"/>
                  <a:gd name="connsiteX7" fmla="*/ 2115403 w 2187545"/>
                  <a:gd name="connsiteY7" fmla="*/ 1759765 h 2810774"/>
                  <a:gd name="connsiteX8" fmla="*/ 2060813 w 2187545"/>
                  <a:gd name="connsiteY8" fmla="*/ 2810641 h 2810774"/>
                  <a:gd name="connsiteX9" fmla="*/ 668741 w 2187545"/>
                  <a:gd name="connsiteY9" fmla="*/ 2810642 h 2810774"/>
                  <a:gd name="connsiteX10" fmla="*/ 40944 w 2187545"/>
                  <a:gd name="connsiteY10" fmla="*/ 2756050 h 28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7545" h="2810774">
                    <a:moveTo>
                      <a:pt x="0" y="2756050"/>
                    </a:moveTo>
                    <a:cubicBezTo>
                      <a:pt x="193344" y="2680987"/>
                      <a:pt x="386688" y="2605925"/>
                      <a:pt x="627798" y="2455800"/>
                    </a:cubicBezTo>
                    <a:cubicBezTo>
                      <a:pt x="868908" y="2305675"/>
                      <a:pt x="1262418" y="2007698"/>
                      <a:pt x="1446663" y="1855298"/>
                    </a:cubicBezTo>
                    <a:cubicBezTo>
                      <a:pt x="1630908" y="1702898"/>
                      <a:pt x="1640006" y="1686976"/>
                      <a:pt x="1733266" y="1541400"/>
                    </a:cubicBezTo>
                    <a:cubicBezTo>
                      <a:pt x="1826526" y="1395824"/>
                      <a:pt x="1949355" y="1159262"/>
                      <a:pt x="2006221" y="981841"/>
                    </a:cubicBezTo>
                    <a:cubicBezTo>
                      <a:pt x="2063087" y="804420"/>
                      <a:pt x="2063087" y="631548"/>
                      <a:pt x="2074460" y="476874"/>
                    </a:cubicBezTo>
                    <a:cubicBezTo>
                      <a:pt x="2085833" y="322199"/>
                      <a:pt x="2067636" y="-160021"/>
                      <a:pt x="2074460" y="53794"/>
                    </a:cubicBezTo>
                    <a:cubicBezTo>
                      <a:pt x="2081284" y="267609"/>
                      <a:pt x="2117678" y="1300291"/>
                      <a:pt x="2115403" y="1759765"/>
                    </a:cubicBezTo>
                    <a:cubicBezTo>
                      <a:pt x="2113129" y="2219240"/>
                      <a:pt x="2311022" y="2633220"/>
                      <a:pt x="2060813" y="2810641"/>
                    </a:cubicBezTo>
                    <a:cubicBezTo>
                      <a:pt x="1621811" y="2765149"/>
                      <a:pt x="1003111" y="2808367"/>
                      <a:pt x="668741" y="2810642"/>
                    </a:cubicBezTo>
                    <a:cubicBezTo>
                      <a:pt x="334371" y="2812917"/>
                      <a:pt x="277505" y="2785620"/>
                      <a:pt x="40944" y="275605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e 27"/>
            <p:cNvGrpSpPr/>
            <p:nvPr/>
          </p:nvGrpSpPr>
          <p:grpSpPr>
            <a:xfrm>
              <a:off x="465662" y="949483"/>
              <a:ext cx="1819545" cy="5722824"/>
              <a:chOff x="4282514" y="323850"/>
              <a:chExt cx="1196428" cy="4143747"/>
            </a:xfrm>
            <a:noFill/>
            <a:scene3d>
              <a:camera prst="orthographicFront">
                <a:rot lat="0" lon="10800000" rev="0"/>
              </a:camera>
              <a:lightRig rig="threePt" dir="t"/>
            </a:scene3d>
          </p:grpSpPr>
          <p:sp>
            <p:nvSpPr>
              <p:cNvPr id="29" name="Forme libre 28"/>
              <p:cNvSpPr/>
              <p:nvPr/>
            </p:nvSpPr>
            <p:spPr>
              <a:xfrm>
                <a:off x="4282514" y="323850"/>
                <a:ext cx="213286" cy="809625"/>
              </a:xfrm>
              <a:custGeom>
                <a:avLst/>
                <a:gdLst>
                  <a:gd name="connsiteX0" fmla="*/ 98986 w 213286"/>
                  <a:gd name="connsiteY0" fmla="*/ 0 h 809625"/>
                  <a:gd name="connsiteX1" fmla="*/ 3736 w 213286"/>
                  <a:gd name="connsiteY1" fmla="*/ 533400 h 809625"/>
                  <a:gd name="connsiteX2" fmla="*/ 213286 w 213286"/>
                  <a:gd name="connsiteY2" fmla="*/ 809625 h 809625"/>
                </a:gdLst>
                <a:ahLst/>
                <a:cxnLst>
                  <a:cxn ang="0">
                    <a:pos x="connsiteX0" y="connsiteY0"/>
                  </a:cxn>
                  <a:cxn ang="0">
                    <a:pos x="connsiteX1" y="connsiteY1"/>
                  </a:cxn>
                  <a:cxn ang="0">
                    <a:pos x="connsiteX2" y="connsiteY2"/>
                  </a:cxn>
                </a:cxnLst>
                <a:rect l="l" t="t" r="r" b="b"/>
                <a:pathLst>
                  <a:path w="213286" h="809625">
                    <a:moveTo>
                      <a:pt x="98986" y="0"/>
                    </a:moveTo>
                    <a:cubicBezTo>
                      <a:pt x="41836" y="199231"/>
                      <a:pt x="-15314" y="398463"/>
                      <a:pt x="3736" y="533400"/>
                    </a:cubicBezTo>
                    <a:cubicBezTo>
                      <a:pt x="22786" y="668338"/>
                      <a:pt x="118036" y="738981"/>
                      <a:pt x="213286" y="809625"/>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orme libre 29"/>
              <p:cNvSpPr/>
              <p:nvPr/>
            </p:nvSpPr>
            <p:spPr>
              <a:xfrm>
                <a:off x="4370951" y="567007"/>
                <a:ext cx="1107991" cy="3900590"/>
              </a:xfrm>
              <a:custGeom>
                <a:avLst/>
                <a:gdLst>
                  <a:gd name="connsiteX0" fmla="*/ 80733 w 1121025"/>
                  <a:gd name="connsiteY0" fmla="*/ 590550 h 3952986"/>
                  <a:gd name="connsiteX1" fmla="*/ 90258 w 1121025"/>
                  <a:gd name="connsiteY1" fmla="*/ 1190625 h 3952986"/>
                  <a:gd name="connsiteX2" fmla="*/ 195033 w 1121025"/>
                  <a:gd name="connsiteY2" fmla="*/ 1647825 h 3952986"/>
                  <a:gd name="connsiteX3" fmla="*/ 147408 w 1121025"/>
                  <a:gd name="connsiteY3" fmla="*/ 1800225 h 3952986"/>
                  <a:gd name="connsiteX4" fmla="*/ 147408 w 1121025"/>
                  <a:gd name="connsiteY4" fmla="*/ 1905000 h 3952986"/>
                  <a:gd name="connsiteX5" fmla="*/ 118833 w 1121025"/>
                  <a:gd name="connsiteY5" fmla="*/ 2038350 h 3952986"/>
                  <a:gd name="connsiteX6" fmla="*/ 4533 w 1121025"/>
                  <a:gd name="connsiteY6" fmla="*/ 2276475 h 3952986"/>
                  <a:gd name="connsiteX7" fmla="*/ 33108 w 1121025"/>
                  <a:gd name="connsiteY7" fmla="*/ 2657475 h 3952986"/>
                  <a:gd name="connsiteX8" fmla="*/ 128358 w 1121025"/>
                  <a:gd name="connsiteY8" fmla="*/ 3067050 h 3952986"/>
                  <a:gd name="connsiteX9" fmla="*/ 166458 w 1121025"/>
                  <a:gd name="connsiteY9" fmla="*/ 3533775 h 3952986"/>
                  <a:gd name="connsiteX10" fmla="*/ 52158 w 1121025"/>
                  <a:gd name="connsiteY10" fmla="*/ 3762375 h 3952986"/>
                  <a:gd name="connsiteX11" fmla="*/ 80733 w 1121025"/>
                  <a:gd name="connsiteY11" fmla="*/ 3905250 h 3952986"/>
                  <a:gd name="connsiteX12" fmla="*/ 204558 w 1121025"/>
                  <a:gd name="connsiteY12" fmla="*/ 3943350 h 3952986"/>
                  <a:gd name="connsiteX13" fmla="*/ 318858 w 1121025"/>
                  <a:gd name="connsiteY13" fmla="*/ 3924300 h 3952986"/>
                  <a:gd name="connsiteX14" fmla="*/ 404583 w 1121025"/>
                  <a:gd name="connsiteY14" fmla="*/ 3952875 h 3952986"/>
                  <a:gd name="connsiteX15" fmla="*/ 680808 w 1121025"/>
                  <a:gd name="connsiteY15" fmla="*/ 3933825 h 3952986"/>
                  <a:gd name="connsiteX16" fmla="*/ 880833 w 1121025"/>
                  <a:gd name="connsiteY16" fmla="*/ 3924300 h 3952986"/>
                  <a:gd name="connsiteX17" fmla="*/ 957033 w 1121025"/>
                  <a:gd name="connsiteY17" fmla="*/ 3914775 h 3952986"/>
                  <a:gd name="connsiteX18" fmla="*/ 1090383 w 1121025"/>
                  <a:gd name="connsiteY18" fmla="*/ 3905250 h 3952986"/>
                  <a:gd name="connsiteX19" fmla="*/ 1118958 w 1121025"/>
                  <a:gd name="connsiteY19" fmla="*/ 3848100 h 3952986"/>
                  <a:gd name="connsiteX20" fmla="*/ 1052283 w 1121025"/>
                  <a:gd name="connsiteY20" fmla="*/ 3810000 h 3952986"/>
                  <a:gd name="connsiteX21" fmla="*/ 995133 w 1121025"/>
                  <a:gd name="connsiteY21" fmla="*/ 3800475 h 3952986"/>
                  <a:gd name="connsiteX22" fmla="*/ 614133 w 1121025"/>
                  <a:gd name="connsiteY22" fmla="*/ 3619500 h 3952986"/>
                  <a:gd name="connsiteX23" fmla="*/ 547458 w 1121025"/>
                  <a:gd name="connsiteY23" fmla="*/ 3581400 h 3952986"/>
                  <a:gd name="connsiteX24" fmla="*/ 480783 w 1121025"/>
                  <a:gd name="connsiteY24" fmla="*/ 3438525 h 3952986"/>
                  <a:gd name="connsiteX25" fmla="*/ 499833 w 1121025"/>
                  <a:gd name="connsiteY25" fmla="*/ 3124200 h 3952986"/>
                  <a:gd name="connsiteX26" fmla="*/ 595083 w 1121025"/>
                  <a:gd name="connsiteY26" fmla="*/ 2295525 h 3952986"/>
                  <a:gd name="connsiteX27" fmla="*/ 595083 w 1121025"/>
                  <a:gd name="connsiteY27" fmla="*/ 2238375 h 3952986"/>
                  <a:gd name="connsiteX28" fmla="*/ 652233 w 1121025"/>
                  <a:gd name="connsiteY28" fmla="*/ 2028825 h 3952986"/>
                  <a:gd name="connsiteX29" fmla="*/ 642708 w 1121025"/>
                  <a:gd name="connsiteY29" fmla="*/ 1990725 h 3952986"/>
                  <a:gd name="connsiteX30" fmla="*/ 718908 w 1121025"/>
                  <a:gd name="connsiteY30" fmla="*/ 1714500 h 3952986"/>
                  <a:gd name="connsiteX31" fmla="*/ 680808 w 1121025"/>
                  <a:gd name="connsiteY31" fmla="*/ 1543050 h 3952986"/>
                  <a:gd name="connsiteX32" fmla="*/ 785583 w 1121025"/>
                  <a:gd name="connsiteY32" fmla="*/ 1257300 h 3952986"/>
                  <a:gd name="connsiteX33" fmla="*/ 871308 w 1121025"/>
                  <a:gd name="connsiteY33" fmla="*/ 762000 h 3952986"/>
                  <a:gd name="connsiteX34" fmla="*/ 871308 w 1121025"/>
                  <a:gd name="connsiteY34" fmla="*/ 552450 h 3952986"/>
                  <a:gd name="connsiteX35" fmla="*/ 871308 w 1121025"/>
                  <a:gd name="connsiteY35" fmla="*/ 361950 h 3952986"/>
                  <a:gd name="connsiteX36" fmla="*/ 776058 w 1121025"/>
                  <a:gd name="connsiteY36" fmla="*/ 0 h 3952986"/>
                  <a:gd name="connsiteX0" fmla="*/ 60487 w 1100779"/>
                  <a:gd name="connsiteY0" fmla="*/ 590550 h 3952986"/>
                  <a:gd name="connsiteX1" fmla="*/ 70012 w 1100779"/>
                  <a:gd name="connsiteY1" fmla="*/ 1190625 h 3952986"/>
                  <a:gd name="connsiteX2" fmla="*/ 174787 w 1100779"/>
                  <a:gd name="connsiteY2" fmla="*/ 1647825 h 3952986"/>
                  <a:gd name="connsiteX3" fmla="*/ 127162 w 1100779"/>
                  <a:gd name="connsiteY3" fmla="*/ 1800225 h 3952986"/>
                  <a:gd name="connsiteX4" fmla="*/ 127162 w 1100779"/>
                  <a:gd name="connsiteY4" fmla="*/ 1905000 h 3952986"/>
                  <a:gd name="connsiteX5" fmla="*/ 98587 w 1100779"/>
                  <a:gd name="connsiteY5" fmla="*/ 2038350 h 3952986"/>
                  <a:gd name="connsiteX6" fmla="*/ 10166 w 1100779"/>
                  <a:gd name="connsiteY6" fmla="*/ 2293728 h 3952986"/>
                  <a:gd name="connsiteX7" fmla="*/ 12862 w 1100779"/>
                  <a:gd name="connsiteY7" fmla="*/ 2657475 h 3952986"/>
                  <a:gd name="connsiteX8" fmla="*/ 108112 w 1100779"/>
                  <a:gd name="connsiteY8" fmla="*/ 3067050 h 3952986"/>
                  <a:gd name="connsiteX9" fmla="*/ 146212 w 1100779"/>
                  <a:gd name="connsiteY9" fmla="*/ 3533775 h 3952986"/>
                  <a:gd name="connsiteX10" fmla="*/ 31912 w 1100779"/>
                  <a:gd name="connsiteY10" fmla="*/ 3762375 h 3952986"/>
                  <a:gd name="connsiteX11" fmla="*/ 60487 w 1100779"/>
                  <a:gd name="connsiteY11" fmla="*/ 3905250 h 3952986"/>
                  <a:gd name="connsiteX12" fmla="*/ 184312 w 1100779"/>
                  <a:gd name="connsiteY12" fmla="*/ 3943350 h 3952986"/>
                  <a:gd name="connsiteX13" fmla="*/ 298612 w 1100779"/>
                  <a:gd name="connsiteY13" fmla="*/ 3924300 h 3952986"/>
                  <a:gd name="connsiteX14" fmla="*/ 384337 w 1100779"/>
                  <a:gd name="connsiteY14" fmla="*/ 3952875 h 3952986"/>
                  <a:gd name="connsiteX15" fmla="*/ 660562 w 1100779"/>
                  <a:gd name="connsiteY15" fmla="*/ 3933825 h 3952986"/>
                  <a:gd name="connsiteX16" fmla="*/ 860587 w 1100779"/>
                  <a:gd name="connsiteY16" fmla="*/ 3924300 h 3952986"/>
                  <a:gd name="connsiteX17" fmla="*/ 936787 w 1100779"/>
                  <a:gd name="connsiteY17" fmla="*/ 3914775 h 3952986"/>
                  <a:gd name="connsiteX18" fmla="*/ 1070137 w 1100779"/>
                  <a:gd name="connsiteY18" fmla="*/ 3905250 h 3952986"/>
                  <a:gd name="connsiteX19" fmla="*/ 1098712 w 1100779"/>
                  <a:gd name="connsiteY19" fmla="*/ 3848100 h 3952986"/>
                  <a:gd name="connsiteX20" fmla="*/ 1032037 w 1100779"/>
                  <a:gd name="connsiteY20" fmla="*/ 3810000 h 3952986"/>
                  <a:gd name="connsiteX21" fmla="*/ 974887 w 1100779"/>
                  <a:gd name="connsiteY21" fmla="*/ 3800475 h 3952986"/>
                  <a:gd name="connsiteX22" fmla="*/ 593887 w 1100779"/>
                  <a:gd name="connsiteY22" fmla="*/ 3619500 h 3952986"/>
                  <a:gd name="connsiteX23" fmla="*/ 527212 w 1100779"/>
                  <a:gd name="connsiteY23" fmla="*/ 3581400 h 3952986"/>
                  <a:gd name="connsiteX24" fmla="*/ 460537 w 1100779"/>
                  <a:gd name="connsiteY24" fmla="*/ 3438525 h 3952986"/>
                  <a:gd name="connsiteX25" fmla="*/ 479587 w 1100779"/>
                  <a:gd name="connsiteY25" fmla="*/ 3124200 h 3952986"/>
                  <a:gd name="connsiteX26" fmla="*/ 574837 w 1100779"/>
                  <a:gd name="connsiteY26" fmla="*/ 2295525 h 3952986"/>
                  <a:gd name="connsiteX27" fmla="*/ 574837 w 1100779"/>
                  <a:gd name="connsiteY27" fmla="*/ 2238375 h 3952986"/>
                  <a:gd name="connsiteX28" fmla="*/ 631987 w 1100779"/>
                  <a:gd name="connsiteY28" fmla="*/ 2028825 h 3952986"/>
                  <a:gd name="connsiteX29" fmla="*/ 622462 w 1100779"/>
                  <a:gd name="connsiteY29" fmla="*/ 1990725 h 3952986"/>
                  <a:gd name="connsiteX30" fmla="*/ 698662 w 1100779"/>
                  <a:gd name="connsiteY30" fmla="*/ 1714500 h 3952986"/>
                  <a:gd name="connsiteX31" fmla="*/ 660562 w 1100779"/>
                  <a:gd name="connsiteY31" fmla="*/ 1543050 h 3952986"/>
                  <a:gd name="connsiteX32" fmla="*/ 765337 w 1100779"/>
                  <a:gd name="connsiteY32" fmla="*/ 1257300 h 3952986"/>
                  <a:gd name="connsiteX33" fmla="*/ 851062 w 1100779"/>
                  <a:gd name="connsiteY33" fmla="*/ 762000 h 3952986"/>
                  <a:gd name="connsiteX34" fmla="*/ 851062 w 1100779"/>
                  <a:gd name="connsiteY34" fmla="*/ 552450 h 3952986"/>
                  <a:gd name="connsiteX35" fmla="*/ 851062 w 1100779"/>
                  <a:gd name="connsiteY35" fmla="*/ 361950 h 3952986"/>
                  <a:gd name="connsiteX36" fmla="*/ 755812 w 1100779"/>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72549 w 1107991"/>
                  <a:gd name="connsiteY32" fmla="*/ 1257300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27544 w 1107991"/>
                  <a:gd name="connsiteY9" fmla="*/ 3542401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705874 w 1107991"/>
                  <a:gd name="connsiteY30" fmla="*/ 1714500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32395 w 1107991"/>
                  <a:gd name="connsiteY34" fmla="*/ 561076 h 3943722"/>
                  <a:gd name="connsiteX35" fmla="*/ 858274 w 1107991"/>
                  <a:gd name="connsiteY35" fmla="*/ 361950 h 3943722"/>
                  <a:gd name="connsiteX36" fmla="*/ 763024 w 1107991"/>
                  <a:gd name="connsiteY36" fmla="*/ 0 h 3943722"/>
                  <a:gd name="connsiteX0" fmla="*/ 67699 w 1107991"/>
                  <a:gd name="connsiteY0" fmla="*/ 487033 h 3840205"/>
                  <a:gd name="connsiteX1" fmla="*/ 77224 w 1107991"/>
                  <a:gd name="connsiteY1" fmla="*/ 1087108 h 3840205"/>
                  <a:gd name="connsiteX2" fmla="*/ 181999 w 1107991"/>
                  <a:gd name="connsiteY2" fmla="*/ 1544308 h 3840205"/>
                  <a:gd name="connsiteX3" fmla="*/ 134374 w 1107991"/>
                  <a:gd name="connsiteY3" fmla="*/ 1696708 h 3840205"/>
                  <a:gd name="connsiteX4" fmla="*/ 134374 w 1107991"/>
                  <a:gd name="connsiteY4" fmla="*/ 1801483 h 3840205"/>
                  <a:gd name="connsiteX5" fmla="*/ 105799 w 1107991"/>
                  <a:gd name="connsiteY5" fmla="*/ 1934833 h 3840205"/>
                  <a:gd name="connsiteX6" fmla="*/ 17378 w 1107991"/>
                  <a:gd name="connsiteY6" fmla="*/ 2190211 h 3840205"/>
                  <a:gd name="connsiteX7" fmla="*/ 20074 w 1107991"/>
                  <a:gd name="connsiteY7" fmla="*/ 2553958 h 3840205"/>
                  <a:gd name="connsiteX8" fmla="*/ 115324 w 1107991"/>
                  <a:gd name="connsiteY8" fmla="*/ 2963533 h 3840205"/>
                  <a:gd name="connsiteX9" fmla="*/ 127544 w 1107991"/>
                  <a:gd name="connsiteY9" fmla="*/ 3438884 h 3840205"/>
                  <a:gd name="connsiteX10" fmla="*/ 39124 w 1107991"/>
                  <a:gd name="connsiteY10" fmla="*/ 3658858 h 3840205"/>
                  <a:gd name="connsiteX11" fmla="*/ 67699 w 1107991"/>
                  <a:gd name="connsiteY11" fmla="*/ 3801733 h 3840205"/>
                  <a:gd name="connsiteX12" fmla="*/ 191524 w 1107991"/>
                  <a:gd name="connsiteY12" fmla="*/ 3839833 h 3840205"/>
                  <a:gd name="connsiteX13" fmla="*/ 305824 w 1107991"/>
                  <a:gd name="connsiteY13" fmla="*/ 3820783 h 3840205"/>
                  <a:gd name="connsiteX14" fmla="*/ 400176 w 1107991"/>
                  <a:gd name="connsiteY14" fmla="*/ 3814853 h 3840205"/>
                  <a:gd name="connsiteX15" fmla="*/ 667774 w 1107991"/>
                  <a:gd name="connsiteY15" fmla="*/ 3830308 h 3840205"/>
                  <a:gd name="connsiteX16" fmla="*/ 867799 w 1107991"/>
                  <a:gd name="connsiteY16" fmla="*/ 3820783 h 3840205"/>
                  <a:gd name="connsiteX17" fmla="*/ 943999 w 1107991"/>
                  <a:gd name="connsiteY17" fmla="*/ 3811258 h 3840205"/>
                  <a:gd name="connsiteX18" fmla="*/ 1077349 w 1107991"/>
                  <a:gd name="connsiteY18" fmla="*/ 3801733 h 3840205"/>
                  <a:gd name="connsiteX19" fmla="*/ 1105924 w 1107991"/>
                  <a:gd name="connsiteY19" fmla="*/ 3744583 h 3840205"/>
                  <a:gd name="connsiteX20" fmla="*/ 1039249 w 1107991"/>
                  <a:gd name="connsiteY20" fmla="*/ 3706483 h 3840205"/>
                  <a:gd name="connsiteX21" fmla="*/ 982099 w 1107991"/>
                  <a:gd name="connsiteY21" fmla="*/ 3696958 h 3840205"/>
                  <a:gd name="connsiteX22" fmla="*/ 601099 w 1107991"/>
                  <a:gd name="connsiteY22" fmla="*/ 3515983 h 3840205"/>
                  <a:gd name="connsiteX23" fmla="*/ 534424 w 1107991"/>
                  <a:gd name="connsiteY23" fmla="*/ 3477883 h 3840205"/>
                  <a:gd name="connsiteX24" fmla="*/ 467749 w 1107991"/>
                  <a:gd name="connsiteY24" fmla="*/ 3335008 h 3840205"/>
                  <a:gd name="connsiteX25" fmla="*/ 486799 w 1107991"/>
                  <a:gd name="connsiteY25" fmla="*/ 3020683 h 3840205"/>
                  <a:gd name="connsiteX26" fmla="*/ 582049 w 1107991"/>
                  <a:gd name="connsiteY26" fmla="*/ 2192008 h 3840205"/>
                  <a:gd name="connsiteX27" fmla="*/ 582049 w 1107991"/>
                  <a:gd name="connsiteY27" fmla="*/ 2134858 h 3840205"/>
                  <a:gd name="connsiteX28" fmla="*/ 639199 w 1107991"/>
                  <a:gd name="connsiteY28" fmla="*/ 1925308 h 3840205"/>
                  <a:gd name="connsiteX29" fmla="*/ 629674 w 1107991"/>
                  <a:gd name="connsiteY29" fmla="*/ 1887208 h 3840205"/>
                  <a:gd name="connsiteX30" fmla="*/ 688621 w 1107991"/>
                  <a:gd name="connsiteY30" fmla="*/ 1602356 h 3840205"/>
                  <a:gd name="connsiteX31" fmla="*/ 667774 w 1107991"/>
                  <a:gd name="connsiteY31" fmla="*/ 1439533 h 3840205"/>
                  <a:gd name="connsiteX32" fmla="*/ 746670 w 1107991"/>
                  <a:gd name="connsiteY32" fmla="*/ 1145157 h 3840205"/>
                  <a:gd name="connsiteX33" fmla="*/ 823768 w 1107991"/>
                  <a:gd name="connsiteY33" fmla="*/ 658483 h 3840205"/>
                  <a:gd name="connsiteX34" fmla="*/ 832395 w 1107991"/>
                  <a:gd name="connsiteY34" fmla="*/ 457559 h 3840205"/>
                  <a:gd name="connsiteX35" fmla="*/ 858274 w 1107991"/>
                  <a:gd name="connsiteY35" fmla="*/ 258433 h 3840205"/>
                  <a:gd name="connsiteX36" fmla="*/ 763024 w 1107991"/>
                  <a:gd name="connsiteY36" fmla="*/ 0 h 3840205"/>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82049 w 1107991"/>
                  <a:gd name="connsiteY26" fmla="*/ 2252393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62225 w 1107991"/>
                  <a:gd name="connsiteY30" fmla="*/ 1866092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709933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58228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7991" h="3900590">
                    <a:moveTo>
                      <a:pt x="67699" y="547418"/>
                    </a:moveTo>
                    <a:cubicBezTo>
                      <a:pt x="62936" y="759349"/>
                      <a:pt x="58174" y="971281"/>
                      <a:pt x="77224" y="1147493"/>
                    </a:cubicBezTo>
                    <a:cubicBezTo>
                      <a:pt x="96274" y="1323706"/>
                      <a:pt x="164523" y="1503093"/>
                      <a:pt x="181999" y="1604693"/>
                    </a:cubicBezTo>
                    <a:cubicBezTo>
                      <a:pt x="199475" y="1706293"/>
                      <a:pt x="186043" y="1714231"/>
                      <a:pt x="182081" y="1757093"/>
                    </a:cubicBezTo>
                    <a:cubicBezTo>
                      <a:pt x="178119" y="1799956"/>
                      <a:pt x="170942" y="1822181"/>
                      <a:pt x="158228" y="1861868"/>
                    </a:cubicBezTo>
                    <a:cubicBezTo>
                      <a:pt x="145514" y="1901556"/>
                      <a:pt x="129274" y="1930430"/>
                      <a:pt x="105799" y="1995218"/>
                    </a:cubicBezTo>
                    <a:cubicBezTo>
                      <a:pt x="82324" y="2060006"/>
                      <a:pt x="48918" y="2104277"/>
                      <a:pt x="17378" y="2250596"/>
                    </a:cubicBezTo>
                    <a:cubicBezTo>
                      <a:pt x="-14162" y="2396915"/>
                      <a:pt x="3750" y="2485456"/>
                      <a:pt x="20074" y="2614343"/>
                    </a:cubicBezTo>
                    <a:cubicBezTo>
                      <a:pt x="36398" y="2743230"/>
                      <a:pt x="97412" y="2876430"/>
                      <a:pt x="115324" y="3023918"/>
                    </a:cubicBezTo>
                    <a:cubicBezTo>
                      <a:pt x="133236" y="3171406"/>
                      <a:pt x="140244" y="3383382"/>
                      <a:pt x="127544" y="3499269"/>
                    </a:cubicBezTo>
                    <a:cubicBezTo>
                      <a:pt x="114844" y="3615156"/>
                      <a:pt x="49098" y="3658768"/>
                      <a:pt x="39124" y="3719243"/>
                    </a:cubicBezTo>
                    <a:cubicBezTo>
                      <a:pt x="29150" y="3779718"/>
                      <a:pt x="42299" y="3831955"/>
                      <a:pt x="67699" y="3862118"/>
                    </a:cubicBezTo>
                    <a:cubicBezTo>
                      <a:pt x="93099" y="3892281"/>
                      <a:pt x="151837" y="3897043"/>
                      <a:pt x="191524" y="3900218"/>
                    </a:cubicBezTo>
                    <a:cubicBezTo>
                      <a:pt x="231211" y="3903393"/>
                      <a:pt x="271049" y="3885331"/>
                      <a:pt x="305824" y="3881168"/>
                    </a:cubicBezTo>
                    <a:cubicBezTo>
                      <a:pt x="340599" y="3877005"/>
                      <a:pt x="339851" y="3873651"/>
                      <a:pt x="400176" y="3875238"/>
                    </a:cubicBezTo>
                    <a:cubicBezTo>
                      <a:pt x="460501" y="3876825"/>
                      <a:pt x="589837" y="3889705"/>
                      <a:pt x="667774" y="3890693"/>
                    </a:cubicBezTo>
                    <a:cubicBezTo>
                      <a:pt x="745711" y="3891681"/>
                      <a:pt x="821762" y="3884343"/>
                      <a:pt x="867799" y="3881168"/>
                    </a:cubicBezTo>
                    <a:cubicBezTo>
                      <a:pt x="913836" y="3877993"/>
                      <a:pt x="909074" y="3874818"/>
                      <a:pt x="943999" y="3871643"/>
                    </a:cubicBezTo>
                    <a:cubicBezTo>
                      <a:pt x="978924" y="3868468"/>
                      <a:pt x="1050362" y="3873230"/>
                      <a:pt x="1077349" y="3862118"/>
                    </a:cubicBezTo>
                    <a:cubicBezTo>
                      <a:pt x="1104336" y="3851006"/>
                      <a:pt x="1112274" y="3820843"/>
                      <a:pt x="1105924" y="3804968"/>
                    </a:cubicBezTo>
                    <a:cubicBezTo>
                      <a:pt x="1099574" y="3789093"/>
                      <a:pt x="1059887" y="3774806"/>
                      <a:pt x="1039249" y="3766868"/>
                    </a:cubicBezTo>
                    <a:cubicBezTo>
                      <a:pt x="1018612" y="3758931"/>
                      <a:pt x="1055124" y="3789093"/>
                      <a:pt x="982099" y="3757343"/>
                    </a:cubicBezTo>
                    <a:cubicBezTo>
                      <a:pt x="909074" y="3725593"/>
                      <a:pt x="675711" y="3612880"/>
                      <a:pt x="601099" y="3576368"/>
                    </a:cubicBezTo>
                    <a:cubicBezTo>
                      <a:pt x="526487" y="3539856"/>
                      <a:pt x="556649" y="3568430"/>
                      <a:pt x="534424" y="3538268"/>
                    </a:cubicBezTo>
                    <a:cubicBezTo>
                      <a:pt x="512199" y="3508106"/>
                      <a:pt x="475686" y="3471593"/>
                      <a:pt x="467749" y="3395393"/>
                    </a:cubicBezTo>
                    <a:cubicBezTo>
                      <a:pt x="459812" y="3319193"/>
                      <a:pt x="469521" y="3259163"/>
                      <a:pt x="486799" y="3081068"/>
                    </a:cubicBezTo>
                    <a:cubicBezTo>
                      <a:pt x="504077" y="2902973"/>
                      <a:pt x="555541" y="2474458"/>
                      <a:pt x="571416" y="2326821"/>
                    </a:cubicBezTo>
                    <a:cubicBezTo>
                      <a:pt x="587291" y="2179184"/>
                      <a:pt x="577378" y="2238845"/>
                      <a:pt x="582049" y="2195243"/>
                    </a:cubicBezTo>
                    <a:cubicBezTo>
                      <a:pt x="586720" y="2151641"/>
                      <a:pt x="591505" y="2106481"/>
                      <a:pt x="599442" y="2065206"/>
                    </a:cubicBezTo>
                    <a:cubicBezTo>
                      <a:pt x="607379" y="2023931"/>
                      <a:pt x="616560" y="1983429"/>
                      <a:pt x="629674" y="1947593"/>
                    </a:cubicBezTo>
                    <a:cubicBezTo>
                      <a:pt x="642788" y="1911757"/>
                      <a:pt x="668304" y="1897664"/>
                      <a:pt x="678128" y="1850189"/>
                    </a:cubicBezTo>
                    <a:cubicBezTo>
                      <a:pt x="687952" y="1802714"/>
                      <a:pt x="716835" y="1734387"/>
                      <a:pt x="720426" y="1670692"/>
                    </a:cubicBezTo>
                    <a:cubicBezTo>
                      <a:pt x="724017" y="1606997"/>
                      <a:pt x="695298" y="1545546"/>
                      <a:pt x="699672" y="1468021"/>
                    </a:cubicBezTo>
                    <a:cubicBezTo>
                      <a:pt x="704046" y="1390496"/>
                      <a:pt x="725987" y="1330401"/>
                      <a:pt x="746670" y="1205542"/>
                    </a:cubicBezTo>
                    <a:cubicBezTo>
                      <a:pt x="767353" y="1080683"/>
                      <a:pt x="809481" y="833468"/>
                      <a:pt x="823768" y="718868"/>
                    </a:cubicBezTo>
                    <a:cubicBezTo>
                      <a:pt x="838055" y="604268"/>
                      <a:pt x="826644" y="584619"/>
                      <a:pt x="832395" y="517944"/>
                    </a:cubicBezTo>
                    <a:cubicBezTo>
                      <a:pt x="838146" y="451269"/>
                      <a:pt x="872711" y="405142"/>
                      <a:pt x="858274" y="318818"/>
                    </a:cubicBezTo>
                    <a:cubicBezTo>
                      <a:pt x="843837" y="232494"/>
                      <a:pt x="745772" y="0"/>
                      <a:pt x="745772" y="0"/>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orme libre 30"/>
              <p:cNvSpPr/>
              <p:nvPr/>
            </p:nvSpPr>
            <p:spPr>
              <a:xfrm>
                <a:off x="5175849" y="623340"/>
                <a:ext cx="75651" cy="118532"/>
              </a:xfrm>
              <a:custGeom>
                <a:avLst/>
                <a:gdLst>
                  <a:gd name="connsiteX0" fmla="*/ 0 w 75651"/>
                  <a:gd name="connsiteY0" fmla="*/ 118532 h 118532"/>
                  <a:gd name="connsiteX1" fmla="*/ 69011 w 75651"/>
                  <a:gd name="connsiteY1" fmla="*/ 6388 h 118532"/>
                  <a:gd name="connsiteX2" fmla="*/ 69011 w 75651"/>
                  <a:gd name="connsiteY2" fmla="*/ 23641 h 118532"/>
                </a:gdLst>
                <a:ahLst/>
                <a:cxnLst>
                  <a:cxn ang="0">
                    <a:pos x="connsiteX0" y="connsiteY0"/>
                  </a:cxn>
                  <a:cxn ang="0">
                    <a:pos x="connsiteX1" y="connsiteY1"/>
                  </a:cxn>
                  <a:cxn ang="0">
                    <a:pos x="connsiteX2" y="connsiteY2"/>
                  </a:cxn>
                </a:cxnLst>
                <a:rect l="l" t="t" r="r" b="b"/>
                <a:pathLst>
                  <a:path w="75651" h="118532">
                    <a:moveTo>
                      <a:pt x="0" y="118532"/>
                    </a:moveTo>
                    <a:cubicBezTo>
                      <a:pt x="28754" y="70367"/>
                      <a:pt x="57509" y="22203"/>
                      <a:pt x="69011" y="6388"/>
                    </a:cubicBezTo>
                    <a:cubicBezTo>
                      <a:pt x="80513" y="-9427"/>
                      <a:pt x="74762" y="7107"/>
                      <a:pt x="69011" y="23641"/>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52" name="Connecteur droit avec flèche 51"/>
            <p:cNvCxnSpPr/>
            <p:nvPr/>
          </p:nvCxnSpPr>
          <p:spPr>
            <a:xfrm flipV="1">
              <a:off x="2285207" y="2698608"/>
              <a:ext cx="0" cy="2064410"/>
            </a:xfrm>
            <a:prstGeom prst="straightConnector1">
              <a:avLst/>
            </a:prstGeom>
            <a:ln w="38100">
              <a:solidFill>
                <a:srgbClr val="FF0000"/>
              </a:solidFill>
              <a:headEnd type="triangle"/>
              <a:tailEnd type="oval"/>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flipV="1">
              <a:off x="790030" y="2712949"/>
              <a:ext cx="0" cy="3411541"/>
            </a:xfrm>
            <a:prstGeom prst="straightConnector1">
              <a:avLst/>
            </a:prstGeom>
            <a:ln w="38100">
              <a:solidFill>
                <a:srgbClr val="FF0000"/>
              </a:solidFill>
              <a:headEnd type="triangle"/>
              <a:tailEnd type="oval"/>
            </a:ln>
          </p:spPr>
          <p:style>
            <a:lnRef idx="1">
              <a:schemeClr val="accent1"/>
            </a:lnRef>
            <a:fillRef idx="0">
              <a:schemeClr val="accent1"/>
            </a:fillRef>
            <a:effectRef idx="0">
              <a:schemeClr val="accent1"/>
            </a:effectRef>
            <a:fontRef idx="minor">
              <a:schemeClr val="tx1"/>
            </a:fontRef>
          </p:style>
        </p:cxnSp>
      </p:grpSp>
      <p:grpSp>
        <p:nvGrpSpPr>
          <p:cNvPr id="79" name="Groupe 78"/>
          <p:cNvGrpSpPr/>
          <p:nvPr/>
        </p:nvGrpSpPr>
        <p:grpSpPr>
          <a:xfrm>
            <a:off x="4211960" y="4690084"/>
            <a:ext cx="2360792" cy="1725972"/>
            <a:chOff x="7021142" y="4001343"/>
            <a:chExt cx="536851" cy="363860"/>
          </a:xfrm>
          <a:solidFill>
            <a:schemeClr val="tx2">
              <a:lumMod val="60000"/>
              <a:lumOff val="40000"/>
            </a:schemeClr>
          </a:solidFill>
        </p:grpSpPr>
        <p:pic>
          <p:nvPicPr>
            <p:cNvPr id="80" name="Picture 2" descr="C:\Users\darty\Dropbox\dossiers communs 2 ordinateurs\compression Vasculab\anatomie M Inf\cheville.jpg"/>
            <p:cNvPicPr>
              <a:picLocks noChangeAspect="1" noChangeArrowheads="1"/>
            </p:cNvPicPr>
            <p:nvPr/>
          </p:nvPicPr>
          <p:blipFill rotWithShape="1">
            <a:blip r:embed="rId6" cstate="print">
              <a:extLst>
                <a:ext uri="{BEBA8EAE-BF5A-486C-A8C5-ECC9F3942E4B}">
                  <a14:imgProps xmlns:a14="http://schemas.microsoft.com/office/drawing/2010/main" xmlns="">
                    <a14:imgLayer r:embed="rId7">
                      <a14:imgEffect>
                        <a14:brightnessContrast bright="-15000"/>
                      </a14:imgEffect>
                    </a14:imgLayer>
                  </a14:imgProps>
                </a:ext>
                <a:ext uri="{28A0092B-C50C-407E-A947-70E740481C1C}">
                  <a14:useLocalDpi xmlns:a14="http://schemas.microsoft.com/office/drawing/2010/main" xmlns="" val="0"/>
                </a:ext>
              </a:extLst>
            </a:blip>
            <a:srcRect l="34602" t="14217" r="37260" b="58833"/>
            <a:stretch/>
          </p:blipFill>
          <p:spPr bwMode="auto">
            <a:xfrm rot="16200000">
              <a:off x="7107702" y="3916014"/>
              <a:ext cx="361827" cy="534947"/>
            </a:xfrm>
            <a:prstGeom prst="rect">
              <a:avLst/>
            </a:prstGeom>
            <a:grpFill/>
            <a:scene3d>
              <a:camera prst="orthographicFront">
                <a:rot lat="10800000" lon="0" rev="0"/>
              </a:camera>
              <a:lightRig rig="threePt" dir="t"/>
            </a:scene3d>
            <a:extLst/>
          </p:spPr>
        </p:pic>
        <p:sp>
          <p:nvSpPr>
            <p:cNvPr id="81" name="Forme libre 80"/>
            <p:cNvSpPr/>
            <p:nvPr/>
          </p:nvSpPr>
          <p:spPr>
            <a:xfrm>
              <a:off x="7022012" y="4001343"/>
              <a:ext cx="535981" cy="363860"/>
            </a:xfrm>
            <a:custGeom>
              <a:avLst/>
              <a:gdLst>
                <a:gd name="connsiteX0" fmla="*/ 909976 w 2380688"/>
                <a:gd name="connsiteY0" fmla="*/ 134354 h 2065975"/>
                <a:gd name="connsiteX1" fmla="*/ 548026 w 2380688"/>
                <a:gd name="connsiteY1" fmla="*/ 324854 h 2065975"/>
                <a:gd name="connsiteX2" fmla="*/ 287676 w 2380688"/>
                <a:gd name="connsiteY2" fmla="*/ 712204 h 2065975"/>
                <a:gd name="connsiteX3" fmla="*/ 262276 w 2380688"/>
                <a:gd name="connsiteY3" fmla="*/ 1334504 h 2065975"/>
                <a:gd name="connsiteX4" fmla="*/ 808376 w 2380688"/>
                <a:gd name="connsiteY4" fmla="*/ 1817104 h 2065975"/>
                <a:gd name="connsiteX5" fmla="*/ 1925976 w 2380688"/>
                <a:gd name="connsiteY5" fmla="*/ 1563104 h 2065975"/>
                <a:gd name="connsiteX6" fmla="*/ 2211726 w 2380688"/>
                <a:gd name="connsiteY6" fmla="*/ 858254 h 2065975"/>
                <a:gd name="connsiteX7" fmla="*/ 1938676 w 2380688"/>
                <a:gd name="connsiteY7" fmla="*/ 280404 h 2065975"/>
                <a:gd name="connsiteX8" fmla="*/ 1487826 w 2380688"/>
                <a:gd name="connsiteY8" fmla="*/ 134354 h 2065975"/>
                <a:gd name="connsiteX9" fmla="*/ 1621176 w 2380688"/>
                <a:gd name="connsiteY9" fmla="*/ 140704 h 2065975"/>
                <a:gd name="connsiteX10" fmla="*/ 2218076 w 2380688"/>
                <a:gd name="connsiteY10" fmla="*/ 147054 h 2065975"/>
                <a:gd name="connsiteX11" fmla="*/ 2199026 w 2380688"/>
                <a:gd name="connsiteY11" fmla="*/ 1848854 h 2065975"/>
                <a:gd name="connsiteX12" fmla="*/ 173376 w 2380688"/>
                <a:gd name="connsiteY12" fmla="*/ 1855204 h 2065975"/>
                <a:gd name="connsiteX13" fmla="*/ 192426 w 2380688"/>
                <a:gd name="connsiteY13" fmla="*/ 134354 h 2065975"/>
                <a:gd name="connsiteX14" fmla="*/ 909976 w 2380688"/>
                <a:gd name="connsiteY14" fmla="*/ 134354 h 2065975"/>
                <a:gd name="connsiteX0" fmla="*/ 909976 w 2380688"/>
                <a:gd name="connsiteY0" fmla="*/ 134354 h 1855204"/>
                <a:gd name="connsiteX1" fmla="*/ 548026 w 2380688"/>
                <a:gd name="connsiteY1" fmla="*/ 324854 h 1855204"/>
                <a:gd name="connsiteX2" fmla="*/ 287676 w 2380688"/>
                <a:gd name="connsiteY2" fmla="*/ 712204 h 1855204"/>
                <a:gd name="connsiteX3" fmla="*/ 262276 w 2380688"/>
                <a:gd name="connsiteY3" fmla="*/ 1334504 h 1855204"/>
                <a:gd name="connsiteX4" fmla="*/ 808376 w 2380688"/>
                <a:gd name="connsiteY4" fmla="*/ 1817104 h 1855204"/>
                <a:gd name="connsiteX5" fmla="*/ 1925976 w 2380688"/>
                <a:gd name="connsiteY5" fmla="*/ 1563104 h 1855204"/>
                <a:gd name="connsiteX6" fmla="*/ 2211726 w 2380688"/>
                <a:gd name="connsiteY6" fmla="*/ 858254 h 1855204"/>
                <a:gd name="connsiteX7" fmla="*/ 1938676 w 2380688"/>
                <a:gd name="connsiteY7" fmla="*/ 280404 h 1855204"/>
                <a:gd name="connsiteX8" fmla="*/ 1487826 w 2380688"/>
                <a:gd name="connsiteY8" fmla="*/ 134354 h 1855204"/>
                <a:gd name="connsiteX9" fmla="*/ 1621176 w 2380688"/>
                <a:gd name="connsiteY9" fmla="*/ 140704 h 1855204"/>
                <a:gd name="connsiteX10" fmla="*/ 2218076 w 2380688"/>
                <a:gd name="connsiteY10" fmla="*/ 147054 h 1855204"/>
                <a:gd name="connsiteX11" fmla="*/ 2199026 w 2380688"/>
                <a:gd name="connsiteY11" fmla="*/ 1848854 h 1855204"/>
                <a:gd name="connsiteX12" fmla="*/ 173376 w 2380688"/>
                <a:gd name="connsiteY12" fmla="*/ 1855204 h 1855204"/>
                <a:gd name="connsiteX13" fmla="*/ 192426 w 2380688"/>
                <a:gd name="connsiteY13" fmla="*/ 134354 h 1855204"/>
                <a:gd name="connsiteX14" fmla="*/ 909976 w 2380688"/>
                <a:gd name="connsiteY14" fmla="*/ 134354 h 1855204"/>
                <a:gd name="connsiteX0" fmla="*/ 736600 w 2207312"/>
                <a:gd name="connsiteY0" fmla="*/ 134354 h 1855204"/>
                <a:gd name="connsiteX1" fmla="*/ 374650 w 2207312"/>
                <a:gd name="connsiteY1" fmla="*/ 324854 h 1855204"/>
                <a:gd name="connsiteX2" fmla="*/ 114300 w 2207312"/>
                <a:gd name="connsiteY2" fmla="*/ 712204 h 1855204"/>
                <a:gd name="connsiteX3" fmla="*/ 88900 w 2207312"/>
                <a:gd name="connsiteY3" fmla="*/ 1334504 h 1855204"/>
                <a:gd name="connsiteX4" fmla="*/ 635000 w 2207312"/>
                <a:gd name="connsiteY4" fmla="*/ 1817104 h 1855204"/>
                <a:gd name="connsiteX5" fmla="*/ 1752600 w 2207312"/>
                <a:gd name="connsiteY5" fmla="*/ 1563104 h 1855204"/>
                <a:gd name="connsiteX6" fmla="*/ 2038350 w 2207312"/>
                <a:gd name="connsiteY6" fmla="*/ 858254 h 1855204"/>
                <a:gd name="connsiteX7" fmla="*/ 1765300 w 2207312"/>
                <a:gd name="connsiteY7" fmla="*/ 280404 h 1855204"/>
                <a:gd name="connsiteX8" fmla="*/ 1314450 w 2207312"/>
                <a:gd name="connsiteY8" fmla="*/ 134354 h 1855204"/>
                <a:gd name="connsiteX9" fmla="*/ 1447800 w 2207312"/>
                <a:gd name="connsiteY9" fmla="*/ 140704 h 1855204"/>
                <a:gd name="connsiteX10" fmla="*/ 2044700 w 2207312"/>
                <a:gd name="connsiteY10" fmla="*/ 147054 h 1855204"/>
                <a:gd name="connsiteX11" fmla="*/ 2025650 w 2207312"/>
                <a:gd name="connsiteY11" fmla="*/ 1848854 h 1855204"/>
                <a:gd name="connsiteX12" fmla="*/ 0 w 2207312"/>
                <a:gd name="connsiteY12" fmla="*/ 1855204 h 1855204"/>
                <a:gd name="connsiteX13" fmla="*/ 19050 w 2207312"/>
                <a:gd name="connsiteY13" fmla="*/ 134354 h 1855204"/>
                <a:gd name="connsiteX14" fmla="*/ 736600 w 2207312"/>
                <a:gd name="connsiteY14" fmla="*/ 134354 h 1855204"/>
                <a:gd name="connsiteX0" fmla="*/ 736600 w 2044700"/>
                <a:gd name="connsiteY0" fmla="*/ 134354 h 1855204"/>
                <a:gd name="connsiteX1" fmla="*/ 374650 w 2044700"/>
                <a:gd name="connsiteY1" fmla="*/ 324854 h 1855204"/>
                <a:gd name="connsiteX2" fmla="*/ 114300 w 2044700"/>
                <a:gd name="connsiteY2" fmla="*/ 712204 h 1855204"/>
                <a:gd name="connsiteX3" fmla="*/ 88900 w 2044700"/>
                <a:gd name="connsiteY3" fmla="*/ 1334504 h 1855204"/>
                <a:gd name="connsiteX4" fmla="*/ 635000 w 2044700"/>
                <a:gd name="connsiteY4" fmla="*/ 1817104 h 1855204"/>
                <a:gd name="connsiteX5" fmla="*/ 1752600 w 2044700"/>
                <a:gd name="connsiteY5" fmla="*/ 1563104 h 1855204"/>
                <a:gd name="connsiteX6" fmla="*/ 2038350 w 2044700"/>
                <a:gd name="connsiteY6" fmla="*/ 858254 h 1855204"/>
                <a:gd name="connsiteX7" fmla="*/ 1765300 w 2044700"/>
                <a:gd name="connsiteY7" fmla="*/ 280404 h 1855204"/>
                <a:gd name="connsiteX8" fmla="*/ 1314450 w 2044700"/>
                <a:gd name="connsiteY8" fmla="*/ 134354 h 1855204"/>
                <a:gd name="connsiteX9" fmla="*/ 1447800 w 2044700"/>
                <a:gd name="connsiteY9" fmla="*/ 140704 h 1855204"/>
                <a:gd name="connsiteX10" fmla="*/ 2044700 w 2044700"/>
                <a:gd name="connsiteY10" fmla="*/ 147054 h 1855204"/>
                <a:gd name="connsiteX11" fmla="*/ 2025650 w 2044700"/>
                <a:gd name="connsiteY11" fmla="*/ 1848854 h 1855204"/>
                <a:gd name="connsiteX12" fmla="*/ 0 w 2044700"/>
                <a:gd name="connsiteY12" fmla="*/ 1855204 h 1855204"/>
                <a:gd name="connsiteX13" fmla="*/ 19050 w 2044700"/>
                <a:gd name="connsiteY13" fmla="*/ 134354 h 1855204"/>
                <a:gd name="connsiteX14" fmla="*/ 736600 w 2044700"/>
                <a:gd name="connsiteY14" fmla="*/ 134354 h 1855204"/>
                <a:gd name="connsiteX0" fmla="*/ 736600 w 2044700"/>
                <a:gd name="connsiteY0" fmla="*/ 115018 h 1835868"/>
                <a:gd name="connsiteX1" fmla="*/ 374650 w 2044700"/>
                <a:gd name="connsiteY1" fmla="*/ 305518 h 1835868"/>
                <a:gd name="connsiteX2" fmla="*/ 114300 w 2044700"/>
                <a:gd name="connsiteY2" fmla="*/ 692868 h 1835868"/>
                <a:gd name="connsiteX3" fmla="*/ 88900 w 2044700"/>
                <a:gd name="connsiteY3" fmla="*/ 1315168 h 1835868"/>
                <a:gd name="connsiteX4" fmla="*/ 635000 w 2044700"/>
                <a:gd name="connsiteY4" fmla="*/ 1797768 h 1835868"/>
                <a:gd name="connsiteX5" fmla="*/ 1752600 w 2044700"/>
                <a:gd name="connsiteY5" fmla="*/ 1543768 h 1835868"/>
                <a:gd name="connsiteX6" fmla="*/ 2038350 w 2044700"/>
                <a:gd name="connsiteY6" fmla="*/ 838918 h 1835868"/>
                <a:gd name="connsiteX7" fmla="*/ 1765300 w 2044700"/>
                <a:gd name="connsiteY7" fmla="*/ 261068 h 1835868"/>
                <a:gd name="connsiteX8" fmla="*/ 1314450 w 2044700"/>
                <a:gd name="connsiteY8" fmla="*/ 115018 h 1835868"/>
                <a:gd name="connsiteX9" fmla="*/ 1447800 w 2044700"/>
                <a:gd name="connsiteY9" fmla="*/ 121368 h 1835868"/>
                <a:gd name="connsiteX10" fmla="*/ 2044700 w 2044700"/>
                <a:gd name="connsiteY10" fmla="*/ 127718 h 1835868"/>
                <a:gd name="connsiteX11" fmla="*/ 2025650 w 2044700"/>
                <a:gd name="connsiteY11" fmla="*/ 1829518 h 1835868"/>
                <a:gd name="connsiteX12" fmla="*/ 0 w 2044700"/>
                <a:gd name="connsiteY12" fmla="*/ 1835868 h 1835868"/>
                <a:gd name="connsiteX13" fmla="*/ 19050 w 2044700"/>
                <a:gd name="connsiteY13" fmla="*/ 115018 h 1835868"/>
                <a:gd name="connsiteX14" fmla="*/ 736600 w 2044700"/>
                <a:gd name="connsiteY14" fmla="*/ 115018 h 1835868"/>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52600 w 2044700"/>
                <a:gd name="connsiteY5" fmla="*/ 14376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165100 w 2044700"/>
                <a:gd name="connsiteY3" fmla="*/ 12471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84261"/>
                <a:gd name="connsiteY0" fmla="*/ 116700 h 1837550"/>
                <a:gd name="connsiteX1" fmla="*/ 374650 w 2084261"/>
                <a:gd name="connsiteY1" fmla="*/ 307200 h 1837550"/>
                <a:gd name="connsiteX2" fmla="*/ 114300 w 2084261"/>
                <a:gd name="connsiteY2" fmla="*/ 694550 h 1837550"/>
                <a:gd name="connsiteX3" fmla="*/ 165100 w 2084261"/>
                <a:gd name="connsiteY3" fmla="*/ 1354950 h 1837550"/>
                <a:gd name="connsiteX4" fmla="*/ 635000 w 2084261"/>
                <a:gd name="connsiteY4" fmla="*/ 1799450 h 1837550"/>
                <a:gd name="connsiteX5" fmla="*/ 1733550 w 2084261"/>
                <a:gd name="connsiteY5" fmla="*/ 1507350 h 1837550"/>
                <a:gd name="connsiteX6" fmla="*/ 2038350 w 2084261"/>
                <a:gd name="connsiteY6" fmla="*/ 840600 h 1837550"/>
                <a:gd name="connsiteX7" fmla="*/ 1765300 w 2084261"/>
                <a:gd name="connsiteY7" fmla="*/ 262750 h 1837550"/>
                <a:gd name="connsiteX8" fmla="*/ 1314450 w 2084261"/>
                <a:gd name="connsiteY8" fmla="*/ 116700 h 1837550"/>
                <a:gd name="connsiteX9" fmla="*/ 1447800 w 2084261"/>
                <a:gd name="connsiteY9" fmla="*/ 116700 h 1837550"/>
                <a:gd name="connsiteX10" fmla="*/ 2044700 w 2084261"/>
                <a:gd name="connsiteY10" fmla="*/ 129400 h 1837550"/>
                <a:gd name="connsiteX11" fmla="*/ 2025650 w 2084261"/>
                <a:gd name="connsiteY11" fmla="*/ 1831200 h 1837550"/>
                <a:gd name="connsiteX12" fmla="*/ 0 w 2084261"/>
                <a:gd name="connsiteY12" fmla="*/ 1837550 h 1837550"/>
                <a:gd name="connsiteX13" fmla="*/ 19050 w 2084261"/>
                <a:gd name="connsiteY13" fmla="*/ 116700 h 1837550"/>
                <a:gd name="connsiteX14" fmla="*/ 736600 w 2084261"/>
                <a:gd name="connsiteY14" fmla="*/ 116700 h 1837550"/>
                <a:gd name="connsiteX0" fmla="*/ 736600 w 2084261"/>
                <a:gd name="connsiteY0" fmla="*/ 10819 h 1731669"/>
                <a:gd name="connsiteX1" fmla="*/ 374650 w 2084261"/>
                <a:gd name="connsiteY1" fmla="*/ 201319 h 1731669"/>
                <a:gd name="connsiteX2" fmla="*/ 114300 w 2084261"/>
                <a:gd name="connsiteY2" fmla="*/ 588669 h 1731669"/>
                <a:gd name="connsiteX3" fmla="*/ 165100 w 2084261"/>
                <a:gd name="connsiteY3" fmla="*/ 1249069 h 1731669"/>
                <a:gd name="connsiteX4" fmla="*/ 635000 w 2084261"/>
                <a:gd name="connsiteY4" fmla="*/ 1693569 h 1731669"/>
                <a:gd name="connsiteX5" fmla="*/ 1733550 w 2084261"/>
                <a:gd name="connsiteY5" fmla="*/ 1401469 h 1731669"/>
                <a:gd name="connsiteX6" fmla="*/ 2038350 w 2084261"/>
                <a:gd name="connsiteY6" fmla="*/ 734719 h 1731669"/>
                <a:gd name="connsiteX7" fmla="*/ 1765300 w 2084261"/>
                <a:gd name="connsiteY7" fmla="*/ 156869 h 1731669"/>
                <a:gd name="connsiteX8" fmla="*/ 1314450 w 2084261"/>
                <a:gd name="connsiteY8" fmla="*/ 10819 h 1731669"/>
                <a:gd name="connsiteX9" fmla="*/ 1447800 w 2084261"/>
                <a:gd name="connsiteY9" fmla="*/ 10819 h 1731669"/>
                <a:gd name="connsiteX10" fmla="*/ 2044700 w 2084261"/>
                <a:gd name="connsiteY10" fmla="*/ 23519 h 1731669"/>
                <a:gd name="connsiteX11" fmla="*/ 2025650 w 2084261"/>
                <a:gd name="connsiteY11" fmla="*/ 1725319 h 1731669"/>
                <a:gd name="connsiteX12" fmla="*/ 0 w 2084261"/>
                <a:gd name="connsiteY12" fmla="*/ 1731669 h 1731669"/>
                <a:gd name="connsiteX13" fmla="*/ 19050 w 2084261"/>
                <a:gd name="connsiteY13" fmla="*/ 10819 h 1731669"/>
                <a:gd name="connsiteX14" fmla="*/ 736600 w 2084261"/>
                <a:gd name="connsiteY14" fmla="*/ 10819 h 1731669"/>
                <a:gd name="connsiteX0" fmla="*/ 736600 w 2212758"/>
                <a:gd name="connsiteY0" fmla="*/ 11057 h 1853744"/>
                <a:gd name="connsiteX1" fmla="*/ 374650 w 2212758"/>
                <a:gd name="connsiteY1" fmla="*/ 201557 h 1853744"/>
                <a:gd name="connsiteX2" fmla="*/ 114300 w 2212758"/>
                <a:gd name="connsiteY2" fmla="*/ 588907 h 1853744"/>
                <a:gd name="connsiteX3" fmla="*/ 165100 w 2212758"/>
                <a:gd name="connsiteY3" fmla="*/ 1249307 h 1853744"/>
                <a:gd name="connsiteX4" fmla="*/ 635000 w 2212758"/>
                <a:gd name="connsiteY4" fmla="*/ 1693807 h 1853744"/>
                <a:gd name="connsiteX5" fmla="*/ 1733550 w 2212758"/>
                <a:gd name="connsiteY5" fmla="*/ 1401707 h 1853744"/>
                <a:gd name="connsiteX6" fmla="*/ 2038350 w 2212758"/>
                <a:gd name="connsiteY6" fmla="*/ 734957 h 1853744"/>
                <a:gd name="connsiteX7" fmla="*/ 1765300 w 2212758"/>
                <a:gd name="connsiteY7" fmla="*/ 157107 h 1853744"/>
                <a:gd name="connsiteX8" fmla="*/ 1314450 w 2212758"/>
                <a:gd name="connsiteY8" fmla="*/ 11057 h 1853744"/>
                <a:gd name="connsiteX9" fmla="*/ 1447800 w 2212758"/>
                <a:gd name="connsiteY9" fmla="*/ 11057 h 1853744"/>
                <a:gd name="connsiteX10" fmla="*/ 2057400 w 2212758"/>
                <a:gd name="connsiteY10" fmla="*/ 17407 h 1853744"/>
                <a:gd name="connsiteX11" fmla="*/ 2025650 w 2212758"/>
                <a:gd name="connsiteY11" fmla="*/ 1725557 h 1853744"/>
                <a:gd name="connsiteX12" fmla="*/ 0 w 2212758"/>
                <a:gd name="connsiteY12" fmla="*/ 1731907 h 1853744"/>
                <a:gd name="connsiteX13" fmla="*/ 19050 w 2212758"/>
                <a:gd name="connsiteY13" fmla="*/ 11057 h 1853744"/>
                <a:gd name="connsiteX14" fmla="*/ 736600 w 2212758"/>
                <a:gd name="connsiteY14" fmla="*/ 11057 h 1853744"/>
                <a:gd name="connsiteX0" fmla="*/ 736600 w 2057400"/>
                <a:gd name="connsiteY0" fmla="*/ 11057 h 1853744"/>
                <a:gd name="connsiteX1" fmla="*/ 374650 w 2057400"/>
                <a:gd name="connsiteY1" fmla="*/ 201557 h 1853744"/>
                <a:gd name="connsiteX2" fmla="*/ 114300 w 2057400"/>
                <a:gd name="connsiteY2" fmla="*/ 588907 h 1853744"/>
                <a:gd name="connsiteX3" fmla="*/ 165100 w 2057400"/>
                <a:gd name="connsiteY3" fmla="*/ 1249307 h 1853744"/>
                <a:gd name="connsiteX4" fmla="*/ 635000 w 2057400"/>
                <a:gd name="connsiteY4" fmla="*/ 1693807 h 1853744"/>
                <a:gd name="connsiteX5" fmla="*/ 1733550 w 2057400"/>
                <a:gd name="connsiteY5" fmla="*/ 1401707 h 1853744"/>
                <a:gd name="connsiteX6" fmla="*/ 2038350 w 2057400"/>
                <a:gd name="connsiteY6" fmla="*/ 734957 h 1853744"/>
                <a:gd name="connsiteX7" fmla="*/ 1765300 w 2057400"/>
                <a:gd name="connsiteY7" fmla="*/ 157107 h 1853744"/>
                <a:gd name="connsiteX8" fmla="*/ 1314450 w 2057400"/>
                <a:gd name="connsiteY8" fmla="*/ 11057 h 1853744"/>
                <a:gd name="connsiteX9" fmla="*/ 1447800 w 2057400"/>
                <a:gd name="connsiteY9" fmla="*/ 11057 h 1853744"/>
                <a:gd name="connsiteX10" fmla="*/ 2057400 w 2057400"/>
                <a:gd name="connsiteY10" fmla="*/ 17407 h 1853744"/>
                <a:gd name="connsiteX11" fmla="*/ 2025650 w 2057400"/>
                <a:gd name="connsiteY11" fmla="*/ 1725557 h 1853744"/>
                <a:gd name="connsiteX12" fmla="*/ 0 w 2057400"/>
                <a:gd name="connsiteY12" fmla="*/ 1731907 h 1853744"/>
                <a:gd name="connsiteX13" fmla="*/ 19050 w 2057400"/>
                <a:gd name="connsiteY13" fmla="*/ 11057 h 1853744"/>
                <a:gd name="connsiteX14" fmla="*/ 736600 w 2057400"/>
                <a:gd name="connsiteY14" fmla="*/ 11057 h 1853744"/>
                <a:gd name="connsiteX0" fmla="*/ 736600 w 2057400"/>
                <a:gd name="connsiteY0" fmla="*/ 11057 h 1731907"/>
                <a:gd name="connsiteX1" fmla="*/ 374650 w 2057400"/>
                <a:gd name="connsiteY1" fmla="*/ 201557 h 1731907"/>
                <a:gd name="connsiteX2" fmla="*/ 114300 w 2057400"/>
                <a:gd name="connsiteY2" fmla="*/ 588907 h 1731907"/>
                <a:gd name="connsiteX3" fmla="*/ 165100 w 2057400"/>
                <a:gd name="connsiteY3" fmla="*/ 1249307 h 1731907"/>
                <a:gd name="connsiteX4" fmla="*/ 635000 w 2057400"/>
                <a:gd name="connsiteY4" fmla="*/ 1693807 h 1731907"/>
                <a:gd name="connsiteX5" fmla="*/ 1733550 w 2057400"/>
                <a:gd name="connsiteY5" fmla="*/ 1401707 h 1731907"/>
                <a:gd name="connsiteX6" fmla="*/ 2038350 w 2057400"/>
                <a:gd name="connsiteY6" fmla="*/ 734957 h 1731907"/>
                <a:gd name="connsiteX7" fmla="*/ 1765300 w 2057400"/>
                <a:gd name="connsiteY7" fmla="*/ 157107 h 1731907"/>
                <a:gd name="connsiteX8" fmla="*/ 1314450 w 2057400"/>
                <a:gd name="connsiteY8" fmla="*/ 11057 h 1731907"/>
                <a:gd name="connsiteX9" fmla="*/ 1447800 w 2057400"/>
                <a:gd name="connsiteY9" fmla="*/ 11057 h 1731907"/>
                <a:gd name="connsiteX10" fmla="*/ 2057400 w 2057400"/>
                <a:gd name="connsiteY10" fmla="*/ 17407 h 1731907"/>
                <a:gd name="connsiteX11" fmla="*/ 2025650 w 2057400"/>
                <a:gd name="connsiteY11" fmla="*/ 1725557 h 1731907"/>
                <a:gd name="connsiteX12" fmla="*/ 0 w 2057400"/>
                <a:gd name="connsiteY12" fmla="*/ 1731907 h 1731907"/>
                <a:gd name="connsiteX13" fmla="*/ 19050 w 2057400"/>
                <a:gd name="connsiteY13" fmla="*/ 11057 h 1731907"/>
                <a:gd name="connsiteX14" fmla="*/ 736600 w 2057400"/>
                <a:gd name="connsiteY14" fmla="*/ 11057 h 1731907"/>
                <a:gd name="connsiteX0" fmla="*/ 736600 w 2182446"/>
                <a:gd name="connsiteY0" fmla="*/ 12700 h 1856798"/>
                <a:gd name="connsiteX1" fmla="*/ 374650 w 2182446"/>
                <a:gd name="connsiteY1" fmla="*/ 203200 h 1856798"/>
                <a:gd name="connsiteX2" fmla="*/ 114300 w 2182446"/>
                <a:gd name="connsiteY2" fmla="*/ 590550 h 1856798"/>
                <a:gd name="connsiteX3" fmla="*/ 165100 w 2182446"/>
                <a:gd name="connsiteY3" fmla="*/ 1250950 h 1856798"/>
                <a:gd name="connsiteX4" fmla="*/ 635000 w 2182446"/>
                <a:gd name="connsiteY4" fmla="*/ 1695450 h 1856798"/>
                <a:gd name="connsiteX5" fmla="*/ 1733550 w 2182446"/>
                <a:gd name="connsiteY5" fmla="*/ 1403350 h 1856798"/>
                <a:gd name="connsiteX6" fmla="*/ 2038350 w 2182446"/>
                <a:gd name="connsiteY6" fmla="*/ 736600 h 1856798"/>
                <a:gd name="connsiteX7" fmla="*/ 1765300 w 2182446"/>
                <a:gd name="connsiteY7" fmla="*/ 158750 h 1856798"/>
                <a:gd name="connsiteX8" fmla="*/ 1314450 w 2182446"/>
                <a:gd name="connsiteY8" fmla="*/ 12700 h 1856798"/>
                <a:gd name="connsiteX9" fmla="*/ 1447800 w 2182446"/>
                <a:gd name="connsiteY9" fmla="*/ 12700 h 1856798"/>
                <a:gd name="connsiteX10" fmla="*/ 2051050 w 2182446"/>
                <a:gd name="connsiteY10" fmla="*/ 0 h 1856798"/>
                <a:gd name="connsiteX11" fmla="*/ 2025650 w 2182446"/>
                <a:gd name="connsiteY11" fmla="*/ 1727200 h 1856798"/>
                <a:gd name="connsiteX12" fmla="*/ 0 w 2182446"/>
                <a:gd name="connsiteY12" fmla="*/ 1733550 h 1856798"/>
                <a:gd name="connsiteX13" fmla="*/ 19050 w 2182446"/>
                <a:gd name="connsiteY13" fmla="*/ 12700 h 1856798"/>
                <a:gd name="connsiteX14" fmla="*/ 736600 w 2182446"/>
                <a:gd name="connsiteY14" fmla="*/ 12700 h 1856798"/>
                <a:gd name="connsiteX0" fmla="*/ 736600 w 2051050"/>
                <a:gd name="connsiteY0" fmla="*/ 12700 h 1856798"/>
                <a:gd name="connsiteX1" fmla="*/ 374650 w 2051050"/>
                <a:gd name="connsiteY1" fmla="*/ 203200 h 1856798"/>
                <a:gd name="connsiteX2" fmla="*/ 114300 w 2051050"/>
                <a:gd name="connsiteY2" fmla="*/ 590550 h 1856798"/>
                <a:gd name="connsiteX3" fmla="*/ 165100 w 2051050"/>
                <a:gd name="connsiteY3" fmla="*/ 1250950 h 1856798"/>
                <a:gd name="connsiteX4" fmla="*/ 635000 w 2051050"/>
                <a:gd name="connsiteY4" fmla="*/ 1695450 h 1856798"/>
                <a:gd name="connsiteX5" fmla="*/ 1733550 w 2051050"/>
                <a:gd name="connsiteY5" fmla="*/ 1403350 h 1856798"/>
                <a:gd name="connsiteX6" fmla="*/ 2038350 w 2051050"/>
                <a:gd name="connsiteY6" fmla="*/ 736600 h 1856798"/>
                <a:gd name="connsiteX7" fmla="*/ 1765300 w 2051050"/>
                <a:gd name="connsiteY7" fmla="*/ 158750 h 1856798"/>
                <a:gd name="connsiteX8" fmla="*/ 1314450 w 2051050"/>
                <a:gd name="connsiteY8" fmla="*/ 12700 h 1856798"/>
                <a:gd name="connsiteX9" fmla="*/ 1447800 w 2051050"/>
                <a:gd name="connsiteY9" fmla="*/ 12700 h 1856798"/>
                <a:gd name="connsiteX10" fmla="*/ 2051050 w 2051050"/>
                <a:gd name="connsiteY10" fmla="*/ 0 h 1856798"/>
                <a:gd name="connsiteX11" fmla="*/ 2025650 w 2051050"/>
                <a:gd name="connsiteY11" fmla="*/ 1727200 h 1856798"/>
                <a:gd name="connsiteX12" fmla="*/ 0 w 2051050"/>
                <a:gd name="connsiteY12" fmla="*/ 1733550 h 1856798"/>
                <a:gd name="connsiteX13" fmla="*/ 19050 w 2051050"/>
                <a:gd name="connsiteY13" fmla="*/ 12700 h 1856798"/>
                <a:gd name="connsiteX14" fmla="*/ 736600 w 2051050"/>
                <a:gd name="connsiteY14" fmla="*/ 12700 h 1856798"/>
                <a:gd name="connsiteX0" fmla="*/ 736600 w 2051050"/>
                <a:gd name="connsiteY0" fmla="*/ 12700 h 1733550"/>
                <a:gd name="connsiteX1" fmla="*/ 374650 w 2051050"/>
                <a:gd name="connsiteY1" fmla="*/ 203200 h 1733550"/>
                <a:gd name="connsiteX2" fmla="*/ 114300 w 2051050"/>
                <a:gd name="connsiteY2" fmla="*/ 590550 h 1733550"/>
                <a:gd name="connsiteX3" fmla="*/ 165100 w 2051050"/>
                <a:gd name="connsiteY3" fmla="*/ 1250950 h 1733550"/>
                <a:gd name="connsiteX4" fmla="*/ 635000 w 2051050"/>
                <a:gd name="connsiteY4" fmla="*/ 1695450 h 1733550"/>
                <a:gd name="connsiteX5" fmla="*/ 1733550 w 2051050"/>
                <a:gd name="connsiteY5" fmla="*/ 1403350 h 1733550"/>
                <a:gd name="connsiteX6" fmla="*/ 2038350 w 2051050"/>
                <a:gd name="connsiteY6" fmla="*/ 736600 h 1733550"/>
                <a:gd name="connsiteX7" fmla="*/ 1765300 w 2051050"/>
                <a:gd name="connsiteY7" fmla="*/ 158750 h 1733550"/>
                <a:gd name="connsiteX8" fmla="*/ 1314450 w 2051050"/>
                <a:gd name="connsiteY8" fmla="*/ 12700 h 1733550"/>
                <a:gd name="connsiteX9" fmla="*/ 1447800 w 2051050"/>
                <a:gd name="connsiteY9" fmla="*/ 12700 h 1733550"/>
                <a:gd name="connsiteX10" fmla="*/ 2051050 w 2051050"/>
                <a:gd name="connsiteY10" fmla="*/ 0 h 1733550"/>
                <a:gd name="connsiteX11" fmla="*/ 2025650 w 2051050"/>
                <a:gd name="connsiteY11" fmla="*/ 1727200 h 1733550"/>
                <a:gd name="connsiteX12" fmla="*/ 0 w 2051050"/>
                <a:gd name="connsiteY12" fmla="*/ 1733550 h 1733550"/>
                <a:gd name="connsiteX13" fmla="*/ 19050 w 2051050"/>
                <a:gd name="connsiteY13" fmla="*/ 12700 h 1733550"/>
                <a:gd name="connsiteX14" fmla="*/ 736600 w 2051050"/>
                <a:gd name="connsiteY14" fmla="*/ 1270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1050" h="1733550">
                  <a:moveTo>
                    <a:pt x="736600" y="12700"/>
                  </a:moveTo>
                  <a:cubicBezTo>
                    <a:pt x="795867" y="44450"/>
                    <a:pt x="478367" y="106892"/>
                    <a:pt x="374650" y="203200"/>
                  </a:cubicBezTo>
                  <a:cubicBezTo>
                    <a:pt x="270933" y="299508"/>
                    <a:pt x="149225" y="415925"/>
                    <a:pt x="114300" y="590550"/>
                  </a:cubicBezTo>
                  <a:cubicBezTo>
                    <a:pt x="79375" y="765175"/>
                    <a:pt x="78317" y="1066800"/>
                    <a:pt x="165100" y="1250950"/>
                  </a:cubicBezTo>
                  <a:cubicBezTo>
                    <a:pt x="251883" y="1435100"/>
                    <a:pt x="373592" y="1670050"/>
                    <a:pt x="635000" y="1695450"/>
                  </a:cubicBezTo>
                  <a:cubicBezTo>
                    <a:pt x="896408" y="1720850"/>
                    <a:pt x="1499658" y="1563158"/>
                    <a:pt x="1733550" y="1403350"/>
                  </a:cubicBezTo>
                  <a:cubicBezTo>
                    <a:pt x="1967442" y="1243542"/>
                    <a:pt x="2033058" y="944033"/>
                    <a:pt x="2038350" y="736600"/>
                  </a:cubicBezTo>
                  <a:cubicBezTo>
                    <a:pt x="2043642" y="529167"/>
                    <a:pt x="1885950" y="279400"/>
                    <a:pt x="1765300" y="158750"/>
                  </a:cubicBezTo>
                  <a:cubicBezTo>
                    <a:pt x="1644650" y="38100"/>
                    <a:pt x="1367367" y="37042"/>
                    <a:pt x="1314450" y="12700"/>
                  </a:cubicBezTo>
                  <a:cubicBezTo>
                    <a:pt x="1261533" y="-11642"/>
                    <a:pt x="1325033" y="14817"/>
                    <a:pt x="1447800" y="12700"/>
                  </a:cubicBezTo>
                  <a:lnTo>
                    <a:pt x="2051050" y="0"/>
                  </a:lnTo>
                  <a:lnTo>
                    <a:pt x="2025650" y="1727200"/>
                  </a:lnTo>
                  <a:lnTo>
                    <a:pt x="0" y="1733550"/>
                  </a:lnTo>
                  <a:lnTo>
                    <a:pt x="19050" y="12700"/>
                  </a:lnTo>
                  <a:lnTo>
                    <a:pt x="736600" y="1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3" name="Picture 2" descr="C:\Users\darty\Dropbox\dossiers communs 2 ordinateurs\compression Vasculab\anatomie M Inf\mollet.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28011" t="14300" r="39915" b="60434"/>
          <a:stretch/>
        </p:blipFill>
        <p:spPr bwMode="auto">
          <a:xfrm rot="5210156" flipV="1">
            <a:off x="4574522" y="763036"/>
            <a:ext cx="2684505" cy="3554908"/>
          </a:xfrm>
          <a:prstGeom prst="rect">
            <a:avLst/>
          </a:prstGeom>
          <a:solidFill>
            <a:schemeClr val="accent1">
              <a:lumMod val="40000"/>
              <a:lumOff val="60000"/>
            </a:schemeClr>
          </a:solidFill>
          <a:ln>
            <a:noFill/>
          </a:ln>
          <a:scene3d>
            <a:camera prst="orthographicFront">
              <a:rot lat="10800000" lon="0" rev="0"/>
            </a:camera>
            <a:lightRig rig="threePt" dir="t"/>
          </a:scene3d>
          <a:extLst/>
        </p:spPr>
      </p:pic>
      <p:sp>
        <p:nvSpPr>
          <p:cNvPr id="88" name="Forme libre 87"/>
          <p:cNvSpPr/>
          <p:nvPr/>
        </p:nvSpPr>
        <p:spPr>
          <a:xfrm>
            <a:off x="4049761" y="1213945"/>
            <a:ext cx="2114556" cy="2806262"/>
          </a:xfrm>
          <a:custGeom>
            <a:avLst/>
            <a:gdLst>
              <a:gd name="connsiteX0" fmla="*/ 0 w 2065283"/>
              <a:gd name="connsiteY0" fmla="*/ 63062 h 2806262"/>
              <a:gd name="connsiteX1" fmla="*/ 110359 w 2065283"/>
              <a:gd name="connsiteY1" fmla="*/ 2806262 h 2806262"/>
              <a:gd name="connsiteX2" fmla="*/ 2065283 w 2065283"/>
              <a:gd name="connsiteY2" fmla="*/ 2664372 h 2806262"/>
              <a:gd name="connsiteX3" fmla="*/ 63063 w 2065283"/>
              <a:gd name="connsiteY3" fmla="*/ 1387365 h 2806262"/>
              <a:gd name="connsiteX4" fmla="*/ 1623849 w 2065283"/>
              <a:gd name="connsiteY4" fmla="*/ 0 h 2806262"/>
              <a:gd name="connsiteX5" fmla="*/ 0 w 2065283"/>
              <a:gd name="connsiteY5" fmla="*/ 63062 h 2806262"/>
              <a:gd name="connsiteX0" fmla="*/ 0 w 2065283"/>
              <a:gd name="connsiteY0" fmla="*/ 63062 h 2806262"/>
              <a:gd name="connsiteX1" fmla="*/ 110359 w 2065283"/>
              <a:gd name="connsiteY1" fmla="*/ 2806262 h 2806262"/>
              <a:gd name="connsiteX2" fmla="*/ 2065283 w 2065283"/>
              <a:gd name="connsiteY2" fmla="*/ 2664372 h 2806262"/>
              <a:gd name="connsiteX3" fmla="*/ 63063 w 2065283"/>
              <a:gd name="connsiteY3" fmla="*/ 1387365 h 2806262"/>
              <a:gd name="connsiteX4" fmla="*/ 488732 w 2065283"/>
              <a:gd name="connsiteY4" fmla="*/ 472965 h 2806262"/>
              <a:gd name="connsiteX5" fmla="*/ 1623849 w 2065283"/>
              <a:gd name="connsiteY5" fmla="*/ 0 h 2806262"/>
              <a:gd name="connsiteX6" fmla="*/ 0 w 2065283"/>
              <a:gd name="connsiteY6" fmla="*/ 63062 h 2806262"/>
              <a:gd name="connsiteX0" fmla="*/ 0 w 2065283"/>
              <a:gd name="connsiteY0" fmla="*/ 63062 h 2806262"/>
              <a:gd name="connsiteX1" fmla="*/ 110359 w 2065283"/>
              <a:gd name="connsiteY1" fmla="*/ 2806262 h 2806262"/>
              <a:gd name="connsiteX2" fmla="*/ 2065283 w 2065283"/>
              <a:gd name="connsiteY2" fmla="*/ 2664372 h 2806262"/>
              <a:gd name="connsiteX3" fmla="*/ 63063 w 2065283"/>
              <a:gd name="connsiteY3" fmla="*/ 1387365 h 2806262"/>
              <a:gd name="connsiteX4" fmla="*/ 551794 w 2065283"/>
              <a:gd name="connsiteY4" fmla="*/ 583324 h 2806262"/>
              <a:gd name="connsiteX5" fmla="*/ 1623849 w 2065283"/>
              <a:gd name="connsiteY5" fmla="*/ 0 h 2806262"/>
              <a:gd name="connsiteX6" fmla="*/ 0 w 2065283"/>
              <a:gd name="connsiteY6" fmla="*/ 63062 h 2806262"/>
              <a:gd name="connsiteX0" fmla="*/ 49273 w 2114556"/>
              <a:gd name="connsiteY0" fmla="*/ 63062 h 2806262"/>
              <a:gd name="connsiteX1" fmla="*/ 159632 w 2114556"/>
              <a:gd name="connsiteY1" fmla="*/ 2806262 h 2806262"/>
              <a:gd name="connsiteX2" fmla="*/ 2114556 w 2114556"/>
              <a:gd name="connsiteY2" fmla="*/ 2664372 h 2806262"/>
              <a:gd name="connsiteX3" fmla="*/ 112336 w 2114556"/>
              <a:gd name="connsiteY3" fmla="*/ 1387365 h 2806262"/>
              <a:gd name="connsiteX4" fmla="*/ 285756 w 2114556"/>
              <a:gd name="connsiteY4" fmla="*/ 835572 h 2806262"/>
              <a:gd name="connsiteX5" fmla="*/ 601067 w 2114556"/>
              <a:gd name="connsiteY5" fmla="*/ 583324 h 2806262"/>
              <a:gd name="connsiteX6" fmla="*/ 1673122 w 2114556"/>
              <a:gd name="connsiteY6" fmla="*/ 0 h 2806262"/>
              <a:gd name="connsiteX7" fmla="*/ 49273 w 2114556"/>
              <a:gd name="connsiteY7" fmla="*/ 63062 h 28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4556" h="2806262">
                <a:moveTo>
                  <a:pt x="49273" y="63062"/>
                </a:moveTo>
                <a:lnTo>
                  <a:pt x="159632" y="2806262"/>
                </a:lnTo>
                <a:lnTo>
                  <a:pt x="2114556" y="2664372"/>
                </a:lnTo>
                <a:lnTo>
                  <a:pt x="112336" y="1387365"/>
                </a:lnTo>
                <a:cubicBezTo>
                  <a:pt x="-189836" y="1119351"/>
                  <a:pt x="204301" y="969579"/>
                  <a:pt x="285756" y="835572"/>
                </a:cubicBezTo>
                <a:cubicBezTo>
                  <a:pt x="367211" y="701565"/>
                  <a:pt x="372467" y="759372"/>
                  <a:pt x="601067" y="583324"/>
                </a:cubicBezTo>
                <a:lnTo>
                  <a:pt x="1673122" y="0"/>
                </a:lnTo>
                <a:lnTo>
                  <a:pt x="49273" y="6306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140881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6350778" y="556280"/>
            <a:ext cx="3024336" cy="280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rganigramme : Disque magnétique 4"/>
          <p:cNvSpPr/>
          <p:nvPr/>
        </p:nvSpPr>
        <p:spPr>
          <a:xfrm>
            <a:off x="4932040" y="764704"/>
            <a:ext cx="3168352" cy="3528392"/>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rganigramme : Disque magnétique 5"/>
          <p:cNvSpPr/>
          <p:nvPr/>
        </p:nvSpPr>
        <p:spPr>
          <a:xfrm>
            <a:off x="4907698" y="2211180"/>
            <a:ext cx="3168352" cy="414514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e 13"/>
          <p:cNvGrpSpPr/>
          <p:nvPr/>
        </p:nvGrpSpPr>
        <p:grpSpPr>
          <a:xfrm>
            <a:off x="467544" y="579967"/>
            <a:ext cx="3621008" cy="3261393"/>
            <a:chOff x="256243" y="491000"/>
            <a:chExt cx="5275003" cy="5623329"/>
          </a:xfrm>
          <a:solidFill>
            <a:schemeClr val="tx2">
              <a:lumMod val="60000"/>
              <a:lumOff val="40000"/>
            </a:schemeClr>
          </a:solidFill>
        </p:grpSpPr>
        <p:pic>
          <p:nvPicPr>
            <p:cNvPr id="7"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8011" t="14300" r="39915" b="60434"/>
            <a:stretch/>
          </p:blipFill>
          <p:spPr bwMode="auto">
            <a:xfrm>
              <a:off x="323528" y="556280"/>
              <a:ext cx="5091146" cy="5515410"/>
            </a:xfrm>
            <a:prstGeom prst="rect">
              <a:avLst/>
            </a:prstGeom>
            <a:grpFill/>
            <a:ln>
              <a:noFill/>
            </a:ln>
            <a:extLst/>
          </p:spPr>
        </p:pic>
        <p:sp>
          <p:nvSpPr>
            <p:cNvPr id="9" name="Forme libre 8"/>
            <p:cNvSpPr/>
            <p:nvPr/>
          </p:nvSpPr>
          <p:spPr>
            <a:xfrm>
              <a:off x="256243" y="502427"/>
              <a:ext cx="2205156" cy="3559719"/>
            </a:xfrm>
            <a:custGeom>
              <a:avLst/>
              <a:gdLst>
                <a:gd name="connsiteX0" fmla="*/ 285835 w 1322321"/>
                <a:gd name="connsiteY0" fmla="*/ 2391580 h 2583568"/>
                <a:gd name="connsiteX1" fmla="*/ 463256 w 1322321"/>
                <a:gd name="connsiteY1" fmla="*/ 1832022 h 2583568"/>
                <a:gd name="connsiteX2" fmla="*/ 504199 w 1322321"/>
                <a:gd name="connsiteY2" fmla="*/ 1791079 h 2583568"/>
                <a:gd name="connsiteX3" fmla="*/ 586086 w 1322321"/>
                <a:gd name="connsiteY3" fmla="*/ 1422589 h 2583568"/>
                <a:gd name="connsiteX4" fmla="*/ 654325 w 1322321"/>
                <a:gd name="connsiteY4" fmla="*/ 999509 h 2583568"/>
                <a:gd name="connsiteX5" fmla="*/ 872689 w 1322321"/>
                <a:gd name="connsiteY5" fmla="*/ 644667 h 2583568"/>
                <a:gd name="connsiteX6" fmla="*/ 1295769 w 1322321"/>
                <a:gd name="connsiteY6" fmla="*/ 221586 h 2583568"/>
                <a:gd name="connsiteX7" fmla="*/ 1254826 w 1322321"/>
                <a:gd name="connsiteY7" fmla="*/ 221586 h 2583568"/>
                <a:gd name="connsiteX8" fmla="*/ 1063757 w 1322321"/>
                <a:gd name="connsiteY8" fmla="*/ 3222 h 2583568"/>
                <a:gd name="connsiteX9" fmla="*/ 449608 w 1322321"/>
                <a:gd name="connsiteY9" fmla="*/ 412655 h 2583568"/>
                <a:gd name="connsiteX10" fmla="*/ 272187 w 1322321"/>
                <a:gd name="connsiteY10" fmla="*/ 876679 h 2583568"/>
                <a:gd name="connsiteX11" fmla="*/ 81119 w 1322321"/>
                <a:gd name="connsiteY11" fmla="*/ 1695544 h 2583568"/>
                <a:gd name="connsiteX12" fmla="*/ 12880 w 1322321"/>
                <a:gd name="connsiteY12" fmla="*/ 2487115 h 2583568"/>
                <a:gd name="connsiteX13" fmla="*/ 326778 w 1322321"/>
                <a:gd name="connsiteY13" fmla="*/ 2541706 h 2583568"/>
                <a:gd name="connsiteX0" fmla="*/ 285835 w 2347933"/>
                <a:gd name="connsiteY0" fmla="*/ 3058898 h 3250886"/>
                <a:gd name="connsiteX1" fmla="*/ 463256 w 2347933"/>
                <a:gd name="connsiteY1" fmla="*/ 2499340 h 3250886"/>
                <a:gd name="connsiteX2" fmla="*/ 504199 w 2347933"/>
                <a:gd name="connsiteY2" fmla="*/ 2458397 h 3250886"/>
                <a:gd name="connsiteX3" fmla="*/ 586086 w 2347933"/>
                <a:gd name="connsiteY3" fmla="*/ 2089907 h 3250886"/>
                <a:gd name="connsiteX4" fmla="*/ 654325 w 2347933"/>
                <a:gd name="connsiteY4" fmla="*/ 1666827 h 3250886"/>
                <a:gd name="connsiteX5" fmla="*/ 872689 w 2347933"/>
                <a:gd name="connsiteY5" fmla="*/ 1311985 h 3250886"/>
                <a:gd name="connsiteX6" fmla="*/ 1295769 w 2347933"/>
                <a:gd name="connsiteY6" fmla="*/ 888904 h 3250886"/>
                <a:gd name="connsiteX7" fmla="*/ 2346647 w 2347933"/>
                <a:gd name="connsiteY7" fmla="*/ 1800 h 3250886"/>
                <a:gd name="connsiteX8" fmla="*/ 1063757 w 2347933"/>
                <a:gd name="connsiteY8" fmla="*/ 670540 h 3250886"/>
                <a:gd name="connsiteX9" fmla="*/ 449608 w 2347933"/>
                <a:gd name="connsiteY9" fmla="*/ 1079973 h 3250886"/>
                <a:gd name="connsiteX10" fmla="*/ 272187 w 2347933"/>
                <a:gd name="connsiteY10" fmla="*/ 1543997 h 3250886"/>
                <a:gd name="connsiteX11" fmla="*/ 81119 w 2347933"/>
                <a:gd name="connsiteY11" fmla="*/ 2362862 h 3250886"/>
                <a:gd name="connsiteX12" fmla="*/ 12880 w 2347933"/>
                <a:gd name="connsiteY12" fmla="*/ 3154433 h 3250886"/>
                <a:gd name="connsiteX13" fmla="*/ 326778 w 2347933"/>
                <a:gd name="connsiteY13" fmla="*/ 3209024 h 3250886"/>
                <a:gd name="connsiteX0" fmla="*/ 285835 w 2347933"/>
                <a:gd name="connsiteY0" fmla="*/ 3303478 h 3495466"/>
                <a:gd name="connsiteX1" fmla="*/ 463256 w 2347933"/>
                <a:gd name="connsiteY1" fmla="*/ 2743920 h 3495466"/>
                <a:gd name="connsiteX2" fmla="*/ 504199 w 2347933"/>
                <a:gd name="connsiteY2" fmla="*/ 2702977 h 3495466"/>
                <a:gd name="connsiteX3" fmla="*/ 586086 w 2347933"/>
                <a:gd name="connsiteY3" fmla="*/ 2334487 h 3495466"/>
                <a:gd name="connsiteX4" fmla="*/ 654325 w 2347933"/>
                <a:gd name="connsiteY4" fmla="*/ 1911407 h 3495466"/>
                <a:gd name="connsiteX5" fmla="*/ 872689 w 2347933"/>
                <a:gd name="connsiteY5" fmla="*/ 1556565 h 3495466"/>
                <a:gd name="connsiteX6" fmla="*/ 1295769 w 2347933"/>
                <a:gd name="connsiteY6" fmla="*/ 1133484 h 3495466"/>
                <a:gd name="connsiteX7" fmla="*/ 2346647 w 2347933"/>
                <a:gd name="connsiteY7" fmla="*/ 246380 h 3495466"/>
                <a:gd name="connsiteX8" fmla="*/ 1063757 w 2347933"/>
                <a:gd name="connsiteY8" fmla="*/ 915120 h 3495466"/>
                <a:gd name="connsiteX9" fmla="*/ 244892 w 2347933"/>
                <a:gd name="connsiteY9" fmla="*/ 14368 h 3495466"/>
                <a:gd name="connsiteX10" fmla="*/ 272187 w 2347933"/>
                <a:gd name="connsiteY10" fmla="*/ 1788577 h 3495466"/>
                <a:gd name="connsiteX11" fmla="*/ 81119 w 2347933"/>
                <a:gd name="connsiteY11" fmla="*/ 2607442 h 3495466"/>
                <a:gd name="connsiteX12" fmla="*/ 12880 w 2347933"/>
                <a:gd name="connsiteY12" fmla="*/ 3399013 h 3495466"/>
                <a:gd name="connsiteX13" fmla="*/ 326778 w 2347933"/>
                <a:gd name="connsiteY13" fmla="*/ 3453604 h 3495466"/>
                <a:gd name="connsiteX0" fmla="*/ 284638 w 2346736"/>
                <a:gd name="connsiteY0" fmla="*/ 3303478 h 3495466"/>
                <a:gd name="connsiteX1" fmla="*/ 462059 w 2346736"/>
                <a:gd name="connsiteY1" fmla="*/ 2743920 h 3495466"/>
                <a:gd name="connsiteX2" fmla="*/ 503002 w 2346736"/>
                <a:gd name="connsiteY2" fmla="*/ 2702977 h 3495466"/>
                <a:gd name="connsiteX3" fmla="*/ 584889 w 2346736"/>
                <a:gd name="connsiteY3" fmla="*/ 2334487 h 3495466"/>
                <a:gd name="connsiteX4" fmla="*/ 653128 w 2346736"/>
                <a:gd name="connsiteY4" fmla="*/ 1911407 h 3495466"/>
                <a:gd name="connsiteX5" fmla="*/ 871492 w 2346736"/>
                <a:gd name="connsiteY5" fmla="*/ 1556565 h 3495466"/>
                <a:gd name="connsiteX6" fmla="*/ 1294572 w 2346736"/>
                <a:gd name="connsiteY6" fmla="*/ 1133484 h 3495466"/>
                <a:gd name="connsiteX7" fmla="*/ 2345450 w 2346736"/>
                <a:gd name="connsiteY7" fmla="*/ 246380 h 3495466"/>
                <a:gd name="connsiteX8" fmla="*/ 1062560 w 2346736"/>
                <a:gd name="connsiteY8" fmla="*/ 915120 h 3495466"/>
                <a:gd name="connsiteX9" fmla="*/ 243695 w 2346736"/>
                <a:gd name="connsiteY9" fmla="*/ 14368 h 3495466"/>
                <a:gd name="connsiteX10" fmla="*/ 270990 w 2346736"/>
                <a:gd name="connsiteY10" fmla="*/ 1788577 h 3495466"/>
                <a:gd name="connsiteX11" fmla="*/ 202752 w 2346736"/>
                <a:gd name="connsiteY11" fmla="*/ 2075180 h 3495466"/>
                <a:gd name="connsiteX12" fmla="*/ 79922 w 2346736"/>
                <a:gd name="connsiteY12" fmla="*/ 2607442 h 3495466"/>
                <a:gd name="connsiteX13" fmla="*/ 11683 w 2346736"/>
                <a:gd name="connsiteY13" fmla="*/ 3399013 h 3495466"/>
                <a:gd name="connsiteX14" fmla="*/ 325581 w 2346736"/>
                <a:gd name="connsiteY14" fmla="*/ 3453604 h 3495466"/>
                <a:gd name="connsiteX0" fmla="*/ 284638 w 2346736"/>
                <a:gd name="connsiteY0" fmla="*/ 3312741 h 3504729"/>
                <a:gd name="connsiteX1" fmla="*/ 462059 w 2346736"/>
                <a:gd name="connsiteY1" fmla="*/ 2753183 h 3504729"/>
                <a:gd name="connsiteX2" fmla="*/ 503002 w 2346736"/>
                <a:gd name="connsiteY2" fmla="*/ 2712240 h 3504729"/>
                <a:gd name="connsiteX3" fmla="*/ 584889 w 2346736"/>
                <a:gd name="connsiteY3" fmla="*/ 2343750 h 3504729"/>
                <a:gd name="connsiteX4" fmla="*/ 653128 w 2346736"/>
                <a:gd name="connsiteY4" fmla="*/ 1920670 h 3504729"/>
                <a:gd name="connsiteX5" fmla="*/ 871492 w 2346736"/>
                <a:gd name="connsiteY5" fmla="*/ 1565828 h 3504729"/>
                <a:gd name="connsiteX6" fmla="*/ 1294572 w 2346736"/>
                <a:gd name="connsiteY6" fmla="*/ 1142747 h 3504729"/>
                <a:gd name="connsiteX7" fmla="*/ 2345450 w 2346736"/>
                <a:gd name="connsiteY7" fmla="*/ 255643 h 3504729"/>
                <a:gd name="connsiteX8" fmla="*/ 1062560 w 2346736"/>
                <a:gd name="connsiteY8" fmla="*/ 924383 h 3504729"/>
                <a:gd name="connsiteX9" fmla="*/ 243695 w 2346736"/>
                <a:gd name="connsiteY9" fmla="*/ 23631 h 3504729"/>
                <a:gd name="connsiteX10" fmla="*/ 202752 w 2346736"/>
                <a:gd name="connsiteY10" fmla="*/ 2084443 h 3504729"/>
                <a:gd name="connsiteX11" fmla="*/ 79922 w 2346736"/>
                <a:gd name="connsiteY11" fmla="*/ 2616705 h 3504729"/>
                <a:gd name="connsiteX12" fmla="*/ 11683 w 2346736"/>
                <a:gd name="connsiteY12" fmla="*/ 3408276 h 3504729"/>
                <a:gd name="connsiteX13" fmla="*/ 325581 w 2346736"/>
                <a:gd name="connsiteY13" fmla="*/ 3462867 h 3504729"/>
                <a:gd name="connsiteX0" fmla="*/ 284638 w 2346736"/>
                <a:gd name="connsiteY0" fmla="*/ 3333787 h 3525775"/>
                <a:gd name="connsiteX1" fmla="*/ 462059 w 2346736"/>
                <a:gd name="connsiteY1" fmla="*/ 2774229 h 3525775"/>
                <a:gd name="connsiteX2" fmla="*/ 503002 w 2346736"/>
                <a:gd name="connsiteY2" fmla="*/ 2733286 h 3525775"/>
                <a:gd name="connsiteX3" fmla="*/ 584889 w 2346736"/>
                <a:gd name="connsiteY3" fmla="*/ 2364796 h 3525775"/>
                <a:gd name="connsiteX4" fmla="*/ 653128 w 2346736"/>
                <a:gd name="connsiteY4" fmla="*/ 1941716 h 3525775"/>
                <a:gd name="connsiteX5" fmla="*/ 871492 w 2346736"/>
                <a:gd name="connsiteY5" fmla="*/ 1586874 h 3525775"/>
                <a:gd name="connsiteX6" fmla="*/ 1294572 w 2346736"/>
                <a:gd name="connsiteY6" fmla="*/ 1163793 h 3525775"/>
                <a:gd name="connsiteX7" fmla="*/ 2345450 w 2346736"/>
                <a:gd name="connsiteY7" fmla="*/ 276689 h 3525775"/>
                <a:gd name="connsiteX8" fmla="*/ 1062560 w 2346736"/>
                <a:gd name="connsiteY8" fmla="*/ 945429 h 3525775"/>
                <a:gd name="connsiteX9" fmla="*/ 243695 w 2346736"/>
                <a:gd name="connsiteY9" fmla="*/ 44677 h 3525775"/>
                <a:gd name="connsiteX10" fmla="*/ 79922 w 2346736"/>
                <a:gd name="connsiteY10" fmla="*/ 2637751 h 3525775"/>
                <a:gd name="connsiteX11" fmla="*/ 11683 w 2346736"/>
                <a:gd name="connsiteY11" fmla="*/ 3429322 h 3525775"/>
                <a:gd name="connsiteX12" fmla="*/ 325581 w 2346736"/>
                <a:gd name="connsiteY12" fmla="*/ 3483913 h 3525775"/>
                <a:gd name="connsiteX0" fmla="*/ 274605 w 2336703"/>
                <a:gd name="connsiteY0" fmla="*/ 3371642 h 3563630"/>
                <a:gd name="connsiteX1" fmla="*/ 452026 w 2336703"/>
                <a:gd name="connsiteY1" fmla="*/ 2812084 h 3563630"/>
                <a:gd name="connsiteX2" fmla="*/ 492969 w 2336703"/>
                <a:gd name="connsiteY2" fmla="*/ 2771141 h 3563630"/>
                <a:gd name="connsiteX3" fmla="*/ 574856 w 2336703"/>
                <a:gd name="connsiteY3" fmla="*/ 2402651 h 3563630"/>
                <a:gd name="connsiteX4" fmla="*/ 643095 w 2336703"/>
                <a:gd name="connsiteY4" fmla="*/ 1979571 h 3563630"/>
                <a:gd name="connsiteX5" fmla="*/ 861459 w 2336703"/>
                <a:gd name="connsiteY5" fmla="*/ 1624729 h 3563630"/>
                <a:gd name="connsiteX6" fmla="*/ 1284539 w 2336703"/>
                <a:gd name="connsiteY6" fmla="*/ 1201648 h 3563630"/>
                <a:gd name="connsiteX7" fmla="*/ 2335417 w 2336703"/>
                <a:gd name="connsiteY7" fmla="*/ 314544 h 3563630"/>
                <a:gd name="connsiteX8" fmla="*/ 1052527 w 2336703"/>
                <a:gd name="connsiteY8" fmla="*/ 983284 h 3563630"/>
                <a:gd name="connsiteX9" fmla="*/ 233662 w 2336703"/>
                <a:gd name="connsiteY9" fmla="*/ 82532 h 3563630"/>
                <a:gd name="connsiteX10" fmla="*/ 1650 w 2336703"/>
                <a:gd name="connsiteY10" fmla="*/ 3467177 h 3563630"/>
                <a:gd name="connsiteX11" fmla="*/ 315548 w 2336703"/>
                <a:gd name="connsiteY11" fmla="*/ 3521768 h 3563630"/>
                <a:gd name="connsiteX0" fmla="*/ 285785 w 2347883"/>
                <a:gd name="connsiteY0" fmla="*/ 3410805 h 3789950"/>
                <a:gd name="connsiteX1" fmla="*/ 463206 w 2347883"/>
                <a:gd name="connsiteY1" fmla="*/ 2851247 h 3789950"/>
                <a:gd name="connsiteX2" fmla="*/ 504149 w 2347883"/>
                <a:gd name="connsiteY2" fmla="*/ 2810304 h 3789950"/>
                <a:gd name="connsiteX3" fmla="*/ 586036 w 2347883"/>
                <a:gd name="connsiteY3" fmla="*/ 2441814 h 3789950"/>
                <a:gd name="connsiteX4" fmla="*/ 654275 w 2347883"/>
                <a:gd name="connsiteY4" fmla="*/ 2018734 h 3789950"/>
                <a:gd name="connsiteX5" fmla="*/ 872639 w 2347883"/>
                <a:gd name="connsiteY5" fmla="*/ 1663892 h 3789950"/>
                <a:gd name="connsiteX6" fmla="*/ 1295719 w 2347883"/>
                <a:gd name="connsiteY6" fmla="*/ 1240811 h 3789950"/>
                <a:gd name="connsiteX7" fmla="*/ 2346597 w 2347883"/>
                <a:gd name="connsiteY7" fmla="*/ 353707 h 3789950"/>
                <a:gd name="connsiteX8" fmla="*/ 1063707 w 2347883"/>
                <a:gd name="connsiteY8" fmla="*/ 1022447 h 3789950"/>
                <a:gd name="connsiteX9" fmla="*/ 162955 w 2347883"/>
                <a:gd name="connsiteY9" fmla="*/ 80752 h 3789950"/>
                <a:gd name="connsiteX10" fmla="*/ 12830 w 2347883"/>
                <a:gd name="connsiteY10" fmla="*/ 3506340 h 3789950"/>
                <a:gd name="connsiteX11" fmla="*/ 326728 w 2347883"/>
                <a:gd name="connsiteY11" fmla="*/ 3560931 h 3789950"/>
                <a:gd name="connsiteX0" fmla="*/ 302730 w 2364918"/>
                <a:gd name="connsiteY0" fmla="*/ 3584823 h 3963968"/>
                <a:gd name="connsiteX1" fmla="*/ 480151 w 2364918"/>
                <a:gd name="connsiteY1" fmla="*/ 3025265 h 3963968"/>
                <a:gd name="connsiteX2" fmla="*/ 521094 w 2364918"/>
                <a:gd name="connsiteY2" fmla="*/ 2984322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480151 w 2364918"/>
                <a:gd name="connsiteY1" fmla="*/ 3025265 h 3963968"/>
                <a:gd name="connsiteX2" fmla="*/ 602981 w 2364918"/>
                <a:gd name="connsiteY2" fmla="*/ 2615832 h 3963968"/>
                <a:gd name="connsiteX3" fmla="*/ 671220 w 2364918"/>
                <a:gd name="connsiteY3" fmla="*/ 2192752 h 3963968"/>
                <a:gd name="connsiteX4" fmla="*/ 889584 w 2364918"/>
                <a:gd name="connsiteY4" fmla="*/ 1837910 h 3963968"/>
                <a:gd name="connsiteX5" fmla="*/ 1312664 w 2364918"/>
                <a:gd name="connsiteY5" fmla="*/ 1414829 h 3963968"/>
                <a:gd name="connsiteX6" fmla="*/ 2363542 w 2364918"/>
                <a:gd name="connsiteY6" fmla="*/ 527725 h 3963968"/>
                <a:gd name="connsiteX7" fmla="*/ 1503733 w 2364918"/>
                <a:gd name="connsiteY7" fmla="*/ 282065 h 3963968"/>
                <a:gd name="connsiteX8" fmla="*/ 179900 w 2364918"/>
                <a:gd name="connsiteY8" fmla="*/ 254770 h 3963968"/>
                <a:gd name="connsiteX9" fmla="*/ 29775 w 2364918"/>
                <a:gd name="connsiteY9" fmla="*/ 3680358 h 3963968"/>
                <a:gd name="connsiteX10" fmla="*/ 343673 w 2364918"/>
                <a:gd name="connsiteY10" fmla="*/ 3734949 h 3963968"/>
                <a:gd name="connsiteX0" fmla="*/ 302730 w 2364918"/>
                <a:gd name="connsiteY0" fmla="*/ 3584823 h 3963968"/>
                <a:gd name="connsiteX1" fmla="*/ 302729 w 2364918"/>
                <a:gd name="connsiteY1" fmla="*/ 3352812 h 3963968"/>
                <a:gd name="connsiteX2" fmla="*/ 480151 w 2364918"/>
                <a:gd name="connsiteY2" fmla="*/ 3025265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302729 w 2364918"/>
                <a:gd name="connsiteY1" fmla="*/ 3352812 h 3963968"/>
                <a:gd name="connsiteX2" fmla="*/ 493799 w 2364918"/>
                <a:gd name="connsiteY2" fmla="*/ 3066209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671220 w 2367988"/>
                <a:gd name="connsiteY4" fmla="*/ 2192752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712163 w 2367988"/>
                <a:gd name="connsiteY4" fmla="*/ 2233695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65736 w 2430994"/>
                <a:gd name="connsiteY0" fmla="*/ 3340406 h 3692517"/>
                <a:gd name="connsiteX1" fmla="*/ 365735 w 2430994"/>
                <a:gd name="connsiteY1" fmla="*/ 3108395 h 3692517"/>
                <a:gd name="connsiteX2" fmla="*/ 556805 w 2430994"/>
                <a:gd name="connsiteY2" fmla="*/ 2821792 h 3692517"/>
                <a:gd name="connsiteX3" fmla="*/ 665987 w 2430994"/>
                <a:gd name="connsiteY3" fmla="*/ 2371415 h 3692517"/>
                <a:gd name="connsiteX4" fmla="*/ 775169 w 2430994"/>
                <a:gd name="connsiteY4" fmla="*/ 1989278 h 3692517"/>
                <a:gd name="connsiteX5" fmla="*/ 952590 w 2430994"/>
                <a:gd name="connsiteY5" fmla="*/ 1593493 h 3692517"/>
                <a:gd name="connsiteX6" fmla="*/ 1375670 w 2430994"/>
                <a:gd name="connsiteY6" fmla="*/ 1170412 h 3692517"/>
                <a:gd name="connsiteX7" fmla="*/ 1880637 w 2430994"/>
                <a:gd name="connsiteY7" fmla="*/ 774628 h 3692517"/>
                <a:gd name="connsiteX8" fmla="*/ 2426548 w 2430994"/>
                <a:gd name="connsiteY8" fmla="*/ 283308 h 3692517"/>
                <a:gd name="connsiteX9" fmla="*/ 1566739 w 2430994"/>
                <a:gd name="connsiteY9" fmla="*/ 37648 h 3692517"/>
                <a:gd name="connsiteX10" fmla="*/ 133724 w 2430994"/>
                <a:gd name="connsiteY10" fmla="*/ 378842 h 3692517"/>
                <a:gd name="connsiteX11" fmla="*/ 92781 w 2430994"/>
                <a:gd name="connsiteY11" fmla="*/ 3435941 h 3692517"/>
                <a:gd name="connsiteX12" fmla="*/ 406679 w 2430994"/>
                <a:gd name="connsiteY12" fmla="*/ 3490532 h 3692517"/>
                <a:gd name="connsiteX0" fmla="*/ 364766 w 2430378"/>
                <a:gd name="connsiteY0" fmla="*/ 3265451 h 3617562"/>
                <a:gd name="connsiteX1" fmla="*/ 364765 w 2430378"/>
                <a:gd name="connsiteY1" fmla="*/ 3033440 h 3617562"/>
                <a:gd name="connsiteX2" fmla="*/ 555835 w 2430378"/>
                <a:gd name="connsiteY2" fmla="*/ 2746837 h 3617562"/>
                <a:gd name="connsiteX3" fmla="*/ 665017 w 2430378"/>
                <a:gd name="connsiteY3" fmla="*/ 2296460 h 3617562"/>
                <a:gd name="connsiteX4" fmla="*/ 774199 w 2430378"/>
                <a:gd name="connsiteY4" fmla="*/ 1914323 h 3617562"/>
                <a:gd name="connsiteX5" fmla="*/ 951620 w 2430378"/>
                <a:gd name="connsiteY5" fmla="*/ 1518538 h 3617562"/>
                <a:gd name="connsiteX6" fmla="*/ 1374700 w 2430378"/>
                <a:gd name="connsiteY6" fmla="*/ 1095457 h 3617562"/>
                <a:gd name="connsiteX7" fmla="*/ 1879667 w 2430378"/>
                <a:gd name="connsiteY7" fmla="*/ 699673 h 3617562"/>
                <a:gd name="connsiteX8" fmla="*/ 2425578 w 2430378"/>
                <a:gd name="connsiteY8" fmla="*/ 208353 h 3617562"/>
                <a:gd name="connsiteX9" fmla="*/ 1552121 w 2430378"/>
                <a:gd name="connsiteY9" fmla="*/ 99171 h 3617562"/>
                <a:gd name="connsiteX10" fmla="*/ 132754 w 2430378"/>
                <a:gd name="connsiteY10" fmla="*/ 303887 h 3617562"/>
                <a:gd name="connsiteX11" fmla="*/ 91811 w 2430378"/>
                <a:gd name="connsiteY11" fmla="*/ 3360986 h 3617562"/>
                <a:gd name="connsiteX12" fmla="*/ 405709 w 2430378"/>
                <a:gd name="connsiteY12" fmla="*/ 3415577 h 3617562"/>
                <a:gd name="connsiteX0" fmla="*/ 292343 w 2357955"/>
                <a:gd name="connsiteY0" fmla="*/ 3266071 h 3618182"/>
                <a:gd name="connsiteX1" fmla="*/ 292342 w 2357955"/>
                <a:gd name="connsiteY1" fmla="*/ 3034060 h 3618182"/>
                <a:gd name="connsiteX2" fmla="*/ 483412 w 2357955"/>
                <a:gd name="connsiteY2" fmla="*/ 2747457 h 3618182"/>
                <a:gd name="connsiteX3" fmla="*/ 592594 w 2357955"/>
                <a:gd name="connsiteY3" fmla="*/ 2297080 h 3618182"/>
                <a:gd name="connsiteX4" fmla="*/ 701776 w 2357955"/>
                <a:gd name="connsiteY4" fmla="*/ 1914943 h 3618182"/>
                <a:gd name="connsiteX5" fmla="*/ 879197 w 2357955"/>
                <a:gd name="connsiteY5" fmla="*/ 1519158 h 3618182"/>
                <a:gd name="connsiteX6" fmla="*/ 1302277 w 2357955"/>
                <a:gd name="connsiteY6" fmla="*/ 1096077 h 3618182"/>
                <a:gd name="connsiteX7" fmla="*/ 1807244 w 2357955"/>
                <a:gd name="connsiteY7" fmla="*/ 700293 h 3618182"/>
                <a:gd name="connsiteX8" fmla="*/ 2353155 w 2357955"/>
                <a:gd name="connsiteY8" fmla="*/ 208973 h 3618182"/>
                <a:gd name="connsiteX9" fmla="*/ 1479698 w 2357955"/>
                <a:gd name="connsiteY9" fmla="*/ 99791 h 3618182"/>
                <a:gd name="connsiteX10" fmla="*/ 278694 w 2357955"/>
                <a:gd name="connsiteY10" fmla="*/ 86143 h 3618182"/>
                <a:gd name="connsiteX11" fmla="*/ 60331 w 2357955"/>
                <a:gd name="connsiteY11" fmla="*/ 304507 h 3618182"/>
                <a:gd name="connsiteX12" fmla="*/ 19388 w 2357955"/>
                <a:gd name="connsiteY12" fmla="*/ 3361606 h 3618182"/>
                <a:gd name="connsiteX13" fmla="*/ 333286 w 2357955"/>
                <a:gd name="connsiteY13" fmla="*/ 3416197 h 3618182"/>
                <a:gd name="connsiteX0" fmla="*/ 275196 w 2340808"/>
                <a:gd name="connsiteY0" fmla="*/ 3196115 h 3531241"/>
                <a:gd name="connsiteX1" fmla="*/ 275195 w 2340808"/>
                <a:gd name="connsiteY1" fmla="*/ 2964104 h 3531241"/>
                <a:gd name="connsiteX2" fmla="*/ 466265 w 2340808"/>
                <a:gd name="connsiteY2" fmla="*/ 2677501 h 3531241"/>
                <a:gd name="connsiteX3" fmla="*/ 575447 w 2340808"/>
                <a:gd name="connsiteY3" fmla="*/ 2227124 h 3531241"/>
                <a:gd name="connsiteX4" fmla="*/ 684629 w 2340808"/>
                <a:gd name="connsiteY4" fmla="*/ 1844987 h 3531241"/>
                <a:gd name="connsiteX5" fmla="*/ 862050 w 2340808"/>
                <a:gd name="connsiteY5" fmla="*/ 1449202 h 3531241"/>
                <a:gd name="connsiteX6" fmla="*/ 1285130 w 2340808"/>
                <a:gd name="connsiteY6" fmla="*/ 1026121 h 3531241"/>
                <a:gd name="connsiteX7" fmla="*/ 1790097 w 2340808"/>
                <a:gd name="connsiteY7" fmla="*/ 630337 h 3531241"/>
                <a:gd name="connsiteX8" fmla="*/ 2336008 w 2340808"/>
                <a:gd name="connsiteY8" fmla="*/ 139017 h 3531241"/>
                <a:gd name="connsiteX9" fmla="*/ 1462551 w 2340808"/>
                <a:gd name="connsiteY9" fmla="*/ 29835 h 3531241"/>
                <a:gd name="connsiteX10" fmla="*/ 261547 w 2340808"/>
                <a:gd name="connsiteY10" fmla="*/ 16187 h 3531241"/>
                <a:gd name="connsiteX11" fmla="*/ 179662 w 2340808"/>
                <a:gd name="connsiteY11" fmla="*/ 466563 h 3531241"/>
                <a:gd name="connsiteX12" fmla="*/ 2241 w 2340808"/>
                <a:gd name="connsiteY12" fmla="*/ 3291650 h 3531241"/>
                <a:gd name="connsiteX13" fmla="*/ 316139 w 2340808"/>
                <a:gd name="connsiteY13" fmla="*/ 3346241 h 3531241"/>
                <a:gd name="connsiteX0" fmla="*/ 139544 w 2205156"/>
                <a:gd name="connsiteY0" fmla="*/ 3196115 h 3559719"/>
                <a:gd name="connsiteX1" fmla="*/ 139543 w 2205156"/>
                <a:gd name="connsiteY1" fmla="*/ 2964104 h 3559719"/>
                <a:gd name="connsiteX2" fmla="*/ 330613 w 2205156"/>
                <a:gd name="connsiteY2" fmla="*/ 2677501 h 3559719"/>
                <a:gd name="connsiteX3" fmla="*/ 439795 w 2205156"/>
                <a:gd name="connsiteY3" fmla="*/ 2227124 h 3559719"/>
                <a:gd name="connsiteX4" fmla="*/ 548977 w 2205156"/>
                <a:gd name="connsiteY4" fmla="*/ 1844987 h 3559719"/>
                <a:gd name="connsiteX5" fmla="*/ 726398 w 2205156"/>
                <a:gd name="connsiteY5" fmla="*/ 1449202 h 3559719"/>
                <a:gd name="connsiteX6" fmla="*/ 1149478 w 2205156"/>
                <a:gd name="connsiteY6" fmla="*/ 1026121 h 3559719"/>
                <a:gd name="connsiteX7" fmla="*/ 1654445 w 2205156"/>
                <a:gd name="connsiteY7" fmla="*/ 630337 h 3559719"/>
                <a:gd name="connsiteX8" fmla="*/ 2200356 w 2205156"/>
                <a:gd name="connsiteY8" fmla="*/ 139017 h 3559719"/>
                <a:gd name="connsiteX9" fmla="*/ 1326899 w 2205156"/>
                <a:gd name="connsiteY9" fmla="*/ 29835 h 3559719"/>
                <a:gd name="connsiteX10" fmla="*/ 125895 w 2205156"/>
                <a:gd name="connsiteY10" fmla="*/ 16187 h 3559719"/>
                <a:gd name="connsiteX11" fmla="*/ 44010 w 2205156"/>
                <a:gd name="connsiteY11" fmla="*/ 466563 h 3559719"/>
                <a:gd name="connsiteX12" fmla="*/ 16714 w 2205156"/>
                <a:gd name="connsiteY12" fmla="*/ 3332593 h 3559719"/>
                <a:gd name="connsiteX13" fmla="*/ 180487 w 2205156"/>
                <a:gd name="connsiteY13" fmla="*/ 3346241 h 355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5156" h="3559719">
                  <a:moveTo>
                    <a:pt x="139544" y="3196115"/>
                  </a:moveTo>
                  <a:cubicBezTo>
                    <a:pt x="153192" y="3155172"/>
                    <a:pt x="109973" y="3057364"/>
                    <a:pt x="139543" y="2964104"/>
                  </a:cubicBezTo>
                  <a:cubicBezTo>
                    <a:pt x="169113" y="2870844"/>
                    <a:pt x="280571" y="2800331"/>
                    <a:pt x="330613" y="2677501"/>
                  </a:cubicBezTo>
                  <a:cubicBezTo>
                    <a:pt x="380655" y="2554671"/>
                    <a:pt x="403401" y="2365876"/>
                    <a:pt x="439795" y="2227124"/>
                  </a:cubicBezTo>
                  <a:cubicBezTo>
                    <a:pt x="476189" y="2088372"/>
                    <a:pt x="501210" y="1974641"/>
                    <a:pt x="548977" y="1844987"/>
                  </a:cubicBezTo>
                  <a:cubicBezTo>
                    <a:pt x="596744" y="1715333"/>
                    <a:pt x="626314" y="1585680"/>
                    <a:pt x="726398" y="1449202"/>
                  </a:cubicBezTo>
                  <a:cubicBezTo>
                    <a:pt x="826482" y="1312724"/>
                    <a:pt x="994804" y="1162598"/>
                    <a:pt x="1149478" y="1026121"/>
                  </a:cubicBezTo>
                  <a:cubicBezTo>
                    <a:pt x="1304152" y="889644"/>
                    <a:pt x="1479299" y="778188"/>
                    <a:pt x="1654445" y="630337"/>
                  </a:cubicBezTo>
                  <a:cubicBezTo>
                    <a:pt x="1829591" y="482486"/>
                    <a:pt x="2254947" y="239101"/>
                    <a:pt x="2200356" y="139017"/>
                  </a:cubicBezTo>
                  <a:cubicBezTo>
                    <a:pt x="2145765" y="38933"/>
                    <a:pt x="1672643" y="50307"/>
                    <a:pt x="1326899" y="29835"/>
                  </a:cubicBezTo>
                  <a:cubicBezTo>
                    <a:pt x="981156" y="9363"/>
                    <a:pt x="362456" y="-17932"/>
                    <a:pt x="125895" y="16187"/>
                  </a:cubicBezTo>
                  <a:cubicBezTo>
                    <a:pt x="-110666" y="50306"/>
                    <a:pt x="62207" y="-86171"/>
                    <a:pt x="44010" y="466563"/>
                  </a:cubicBezTo>
                  <a:cubicBezTo>
                    <a:pt x="25813" y="1019297"/>
                    <a:pt x="-6032" y="2852647"/>
                    <a:pt x="16714" y="3332593"/>
                  </a:cubicBezTo>
                  <a:cubicBezTo>
                    <a:pt x="39460" y="3812539"/>
                    <a:pt x="44009" y="3389459"/>
                    <a:pt x="180487" y="334624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rme libre 9"/>
            <p:cNvSpPr/>
            <p:nvPr/>
          </p:nvSpPr>
          <p:spPr>
            <a:xfrm>
              <a:off x="2307519" y="491000"/>
              <a:ext cx="3139465" cy="2934320"/>
            </a:xfrm>
            <a:custGeom>
              <a:avLst/>
              <a:gdLst>
                <a:gd name="connsiteX0" fmla="*/ 133597 w 3740354"/>
                <a:gd name="connsiteY0" fmla="*/ 436728 h 3094410"/>
                <a:gd name="connsiteX1" fmla="*/ 406552 w 3740354"/>
                <a:gd name="connsiteY1" fmla="*/ 341194 h 3094410"/>
                <a:gd name="connsiteX2" fmla="*/ 966111 w 3740354"/>
                <a:gd name="connsiteY2" fmla="*/ 300250 h 3094410"/>
                <a:gd name="connsiteX3" fmla="*/ 1252714 w 3740354"/>
                <a:gd name="connsiteY3" fmla="*/ 354841 h 3094410"/>
                <a:gd name="connsiteX4" fmla="*/ 1853215 w 3740354"/>
                <a:gd name="connsiteY4" fmla="*/ 859808 h 3094410"/>
                <a:gd name="connsiteX5" fmla="*/ 2508308 w 3740354"/>
                <a:gd name="connsiteY5" fmla="*/ 1801504 h 3094410"/>
                <a:gd name="connsiteX6" fmla="*/ 2999627 w 3740354"/>
                <a:gd name="connsiteY6" fmla="*/ 2661313 h 3094410"/>
                <a:gd name="connsiteX7" fmla="*/ 3108809 w 3740354"/>
                <a:gd name="connsiteY7" fmla="*/ 3016155 h 3094410"/>
                <a:gd name="connsiteX8" fmla="*/ 3654720 w 3740354"/>
                <a:gd name="connsiteY8" fmla="*/ 2961564 h 3094410"/>
                <a:gd name="connsiteX9" fmla="*/ 3722958 w 3740354"/>
                <a:gd name="connsiteY9" fmla="*/ 1651379 h 3094410"/>
                <a:gd name="connsiteX10" fmla="*/ 3490947 w 3740354"/>
                <a:gd name="connsiteY10" fmla="*/ 464023 h 3094410"/>
                <a:gd name="connsiteX11" fmla="*/ 2945036 w 3740354"/>
                <a:gd name="connsiteY11" fmla="*/ 122829 h 3094410"/>
                <a:gd name="connsiteX12" fmla="*/ 652212 w 3740354"/>
                <a:gd name="connsiteY12" fmla="*/ 0 h 3094410"/>
                <a:gd name="connsiteX13" fmla="*/ 24415 w 3740354"/>
                <a:gd name="connsiteY13" fmla="*/ 122829 h 3094410"/>
                <a:gd name="connsiteX14" fmla="*/ 188188 w 3740354"/>
                <a:gd name="connsiteY14" fmla="*/ 504967 h 3094410"/>
                <a:gd name="connsiteX0" fmla="*/ 133597 w 3740354"/>
                <a:gd name="connsiteY0" fmla="*/ 438178 h 3095860"/>
                <a:gd name="connsiteX1" fmla="*/ 406552 w 3740354"/>
                <a:gd name="connsiteY1" fmla="*/ 342644 h 3095860"/>
                <a:gd name="connsiteX2" fmla="*/ 966111 w 3740354"/>
                <a:gd name="connsiteY2" fmla="*/ 301700 h 3095860"/>
                <a:gd name="connsiteX3" fmla="*/ 1252714 w 3740354"/>
                <a:gd name="connsiteY3" fmla="*/ 356291 h 3095860"/>
                <a:gd name="connsiteX4" fmla="*/ 1853215 w 3740354"/>
                <a:gd name="connsiteY4" fmla="*/ 861258 h 3095860"/>
                <a:gd name="connsiteX5" fmla="*/ 2508308 w 3740354"/>
                <a:gd name="connsiteY5" fmla="*/ 1802954 h 3095860"/>
                <a:gd name="connsiteX6" fmla="*/ 2999627 w 3740354"/>
                <a:gd name="connsiteY6" fmla="*/ 2662763 h 3095860"/>
                <a:gd name="connsiteX7" fmla="*/ 3108809 w 3740354"/>
                <a:gd name="connsiteY7" fmla="*/ 3017605 h 3095860"/>
                <a:gd name="connsiteX8" fmla="*/ 3654720 w 3740354"/>
                <a:gd name="connsiteY8" fmla="*/ 2963014 h 3095860"/>
                <a:gd name="connsiteX9" fmla="*/ 3722958 w 3740354"/>
                <a:gd name="connsiteY9" fmla="*/ 1652829 h 3095860"/>
                <a:gd name="connsiteX10" fmla="*/ 3490947 w 3740354"/>
                <a:gd name="connsiteY10" fmla="*/ 465473 h 3095860"/>
                <a:gd name="connsiteX11" fmla="*/ 2945036 w 3740354"/>
                <a:gd name="connsiteY11" fmla="*/ 124279 h 3095860"/>
                <a:gd name="connsiteX12" fmla="*/ 652212 w 3740354"/>
                <a:gd name="connsiteY12" fmla="*/ 1450 h 3095860"/>
                <a:gd name="connsiteX13" fmla="*/ 24415 w 3740354"/>
                <a:gd name="connsiteY13" fmla="*/ 192518 h 3095860"/>
                <a:gd name="connsiteX14" fmla="*/ 188188 w 3740354"/>
                <a:gd name="connsiteY14" fmla="*/ 506417 h 3095860"/>
                <a:gd name="connsiteX0" fmla="*/ 135429 w 3742186"/>
                <a:gd name="connsiteY0" fmla="*/ 320777 h 2978459"/>
                <a:gd name="connsiteX1" fmla="*/ 408384 w 3742186"/>
                <a:gd name="connsiteY1" fmla="*/ 225243 h 2978459"/>
                <a:gd name="connsiteX2" fmla="*/ 967943 w 3742186"/>
                <a:gd name="connsiteY2" fmla="*/ 184299 h 2978459"/>
                <a:gd name="connsiteX3" fmla="*/ 1254546 w 3742186"/>
                <a:gd name="connsiteY3" fmla="*/ 238890 h 2978459"/>
                <a:gd name="connsiteX4" fmla="*/ 1855047 w 3742186"/>
                <a:gd name="connsiteY4" fmla="*/ 743857 h 2978459"/>
                <a:gd name="connsiteX5" fmla="*/ 2510140 w 3742186"/>
                <a:gd name="connsiteY5" fmla="*/ 1685553 h 2978459"/>
                <a:gd name="connsiteX6" fmla="*/ 3001459 w 3742186"/>
                <a:gd name="connsiteY6" fmla="*/ 2545362 h 2978459"/>
                <a:gd name="connsiteX7" fmla="*/ 3110641 w 3742186"/>
                <a:gd name="connsiteY7" fmla="*/ 2900204 h 2978459"/>
                <a:gd name="connsiteX8" fmla="*/ 3656552 w 3742186"/>
                <a:gd name="connsiteY8" fmla="*/ 2845613 h 2978459"/>
                <a:gd name="connsiteX9" fmla="*/ 3724790 w 3742186"/>
                <a:gd name="connsiteY9" fmla="*/ 1535428 h 2978459"/>
                <a:gd name="connsiteX10" fmla="*/ 3492779 w 3742186"/>
                <a:gd name="connsiteY10" fmla="*/ 348072 h 2978459"/>
                <a:gd name="connsiteX11" fmla="*/ 2946868 w 3742186"/>
                <a:gd name="connsiteY11" fmla="*/ 6878 h 2978459"/>
                <a:gd name="connsiteX12" fmla="*/ 681339 w 3742186"/>
                <a:gd name="connsiteY12" fmla="*/ 116061 h 2978459"/>
                <a:gd name="connsiteX13" fmla="*/ 26247 w 3742186"/>
                <a:gd name="connsiteY13" fmla="*/ 75117 h 2978459"/>
                <a:gd name="connsiteX14" fmla="*/ 190020 w 3742186"/>
                <a:gd name="connsiteY14" fmla="*/ 389016 h 297845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3492779 w 3769368"/>
                <a:gd name="connsiteY11" fmla="*/ 286922 h 2917309"/>
                <a:gd name="connsiteX12" fmla="*/ 2919572 w 3769368"/>
                <a:gd name="connsiteY12" fmla="*/ 54910 h 2917309"/>
                <a:gd name="connsiteX13" fmla="*/ 681339 w 3769368"/>
                <a:gd name="connsiteY13" fmla="*/ 54911 h 2917309"/>
                <a:gd name="connsiteX14" fmla="*/ 26247 w 3769368"/>
                <a:gd name="connsiteY14" fmla="*/ 13967 h 2917309"/>
                <a:gd name="connsiteX15" fmla="*/ 190020 w 3769368"/>
                <a:gd name="connsiteY15"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2919572 w 3769368"/>
                <a:gd name="connsiteY11" fmla="*/ 54910 h 2917309"/>
                <a:gd name="connsiteX12" fmla="*/ 681339 w 3769368"/>
                <a:gd name="connsiteY12" fmla="*/ 54911 h 2917309"/>
                <a:gd name="connsiteX13" fmla="*/ 26247 w 3769368"/>
                <a:gd name="connsiteY13" fmla="*/ 13967 h 2917309"/>
                <a:gd name="connsiteX14" fmla="*/ 190020 w 3769368"/>
                <a:gd name="connsiteY14" fmla="*/ 327866 h 2917309"/>
                <a:gd name="connsiteX0" fmla="*/ 135429 w 3656561"/>
                <a:gd name="connsiteY0" fmla="*/ 259627 h 2968435"/>
                <a:gd name="connsiteX1" fmla="*/ 408384 w 3656561"/>
                <a:gd name="connsiteY1" fmla="*/ 164093 h 2968435"/>
                <a:gd name="connsiteX2" fmla="*/ 967943 w 3656561"/>
                <a:gd name="connsiteY2" fmla="*/ 123149 h 2968435"/>
                <a:gd name="connsiteX3" fmla="*/ 1254546 w 3656561"/>
                <a:gd name="connsiteY3" fmla="*/ 177740 h 2968435"/>
                <a:gd name="connsiteX4" fmla="*/ 1855047 w 3656561"/>
                <a:gd name="connsiteY4" fmla="*/ 682707 h 2968435"/>
                <a:gd name="connsiteX5" fmla="*/ 2510140 w 3656561"/>
                <a:gd name="connsiteY5" fmla="*/ 1624403 h 2968435"/>
                <a:gd name="connsiteX6" fmla="*/ 3001459 w 3656561"/>
                <a:gd name="connsiteY6" fmla="*/ 2484212 h 2968435"/>
                <a:gd name="connsiteX7" fmla="*/ 3110641 w 3656561"/>
                <a:gd name="connsiteY7" fmla="*/ 2839054 h 2968435"/>
                <a:gd name="connsiteX8" fmla="*/ 3656552 w 3656561"/>
                <a:gd name="connsiteY8" fmla="*/ 2784463 h 2968435"/>
                <a:gd name="connsiteX9" fmla="*/ 3124289 w 3656561"/>
                <a:gd name="connsiteY9" fmla="*/ 750946 h 2968435"/>
                <a:gd name="connsiteX10" fmla="*/ 2919572 w 3656561"/>
                <a:gd name="connsiteY10" fmla="*/ 54910 h 2968435"/>
                <a:gd name="connsiteX11" fmla="*/ 681339 w 3656561"/>
                <a:gd name="connsiteY11" fmla="*/ 54911 h 2968435"/>
                <a:gd name="connsiteX12" fmla="*/ 26247 w 3656561"/>
                <a:gd name="connsiteY12" fmla="*/ 13967 h 2968435"/>
                <a:gd name="connsiteX13" fmla="*/ 190020 w 3656561"/>
                <a:gd name="connsiteY13" fmla="*/ 327866 h 2968435"/>
                <a:gd name="connsiteX0" fmla="*/ 135429 w 3139465"/>
                <a:gd name="connsiteY0" fmla="*/ 259627 h 2934320"/>
                <a:gd name="connsiteX1" fmla="*/ 408384 w 3139465"/>
                <a:gd name="connsiteY1" fmla="*/ 164093 h 2934320"/>
                <a:gd name="connsiteX2" fmla="*/ 967943 w 3139465"/>
                <a:gd name="connsiteY2" fmla="*/ 123149 h 2934320"/>
                <a:gd name="connsiteX3" fmla="*/ 1254546 w 3139465"/>
                <a:gd name="connsiteY3" fmla="*/ 177740 h 2934320"/>
                <a:gd name="connsiteX4" fmla="*/ 1855047 w 3139465"/>
                <a:gd name="connsiteY4" fmla="*/ 682707 h 2934320"/>
                <a:gd name="connsiteX5" fmla="*/ 2510140 w 3139465"/>
                <a:gd name="connsiteY5" fmla="*/ 1624403 h 2934320"/>
                <a:gd name="connsiteX6" fmla="*/ 3001459 w 3139465"/>
                <a:gd name="connsiteY6" fmla="*/ 2484212 h 2934320"/>
                <a:gd name="connsiteX7" fmla="*/ 3110641 w 3139465"/>
                <a:gd name="connsiteY7" fmla="*/ 2839054 h 2934320"/>
                <a:gd name="connsiteX8" fmla="*/ 3124289 w 3139465"/>
                <a:gd name="connsiteY8" fmla="*/ 750946 h 2934320"/>
                <a:gd name="connsiteX9" fmla="*/ 2919572 w 3139465"/>
                <a:gd name="connsiteY9" fmla="*/ 54910 h 2934320"/>
                <a:gd name="connsiteX10" fmla="*/ 681339 w 3139465"/>
                <a:gd name="connsiteY10" fmla="*/ 54911 h 2934320"/>
                <a:gd name="connsiteX11" fmla="*/ 26247 w 3139465"/>
                <a:gd name="connsiteY11" fmla="*/ 13967 h 2934320"/>
                <a:gd name="connsiteX12" fmla="*/ 190020 w 3139465"/>
                <a:gd name="connsiteY12" fmla="*/ 327866 h 293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9465" h="2934320">
                  <a:moveTo>
                    <a:pt x="135429" y="259627"/>
                  </a:moveTo>
                  <a:cubicBezTo>
                    <a:pt x="202530" y="223233"/>
                    <a:pt x="269632" y="186839"/>
                    <a:pt x="408384" y="164093"/>
                  </a:cubicBezTo>
                  <a:cubicBezTo>
                    <a:pt x="547136" y="141347"/>
                    <a:pt x="826916" y="120874"/>
                    <a:pt x="967943" y="123149"/>
                  </a:cubicBezTo>
                  <a:cubicBezTo>
                    <a:pt x="1108970" y="125423"/>
                    <a:pt x="1106695" y="84480"/>
                    <a:pt x="1254546" y="177740"/>
                  </a:cubicBezTo>
                  <a:cubicBezTo>
                    <a:pt x="1402397" y="271000"/>
                    <a:pt x="1645781" y="441597"/>
                    <a:pt x="1855047" y="682707"/>
                  </a:cubicBezTo>
                  <a:cubicBezTo>
                    <a:pt x="2064313" y="923818"/>
                    <a:pt x="2319071" y="1324152"/>
                    <a:pt x="2510140" y="1624403"/>
                  </a:cubicBezTo>
                  <a:cubicBezTo>
                    <a:pt x="2701209" y="1924654"/>
                    <a:pt x="2901376" y="2281770"/>
                    <a:pt x="3001459" y="2484212"/>
                  </a:cubicBezTo>
                  <a:cubicBezTo>
                    <a:pt x="3101542" y="2686654"/>
                    <a:pt x="3090169" y="3127932"/>
                    <a:pt x="3110641" y="2839054"/>
                  </a:cubicBezTo>
                  <a:cubicBezTo>
                    <a:pt x="3131113" y="2550176"/>
                    <a:pt x="3156134" y="1214970"/>
                    <a:pt x="3124289" y="750946"/>
                  </a:cubicBezTo>
                  <a:cubicBezTo>
                    <a:pt x="2990086" y="514385"/>
                    <a:pt x="3326730" y="170916"/>
                    <a:pt x="2919572" y="54910"/>
                  </a:cubicBezTo>
                  <a:lnTo>
                    <a:pt x="681339" y="54911"/>
                  </a:lnTo>
                  <a:cubicBezTo>
                    <a:pt x="199118" y="48087"/>
                    <a:pt x="108133" y="-31525"/>
                    <a:pt x="26247" y="13967"/>
                  </a:cubicBezTo>
                  <a:cubicBezTo>
                    <a:pt x="-55639" y="59459"/>
                    <a:pt x="69465" y="178877"/>
                    <a:pt x="190020" y="327866"/>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rme libre 10"/>
            <p:cNvSpPr/>
            <p:nvPr/>
          </p:nvSpPr>
          <p:spPr>
            <a:xfrm>
              <a:off x="327546" y="3807726"/>
              <a:ext cx="3157616" cy="2279288"/>
            </a:xfrm>
            <a:custGeom>
              <a:avLst/>
              <a:gdLst>
                <a:gd name="connsiteX0" fmla="*/ 269255 w 3467399"/>
                <a:gd name="connsiteY0" fmla="*/ 54193 h 2581819"/>
                <a:gd name="connsiteX1" fmla="*/ 460324 w 3467399"/>
                <a:gd name="connsiteY1" fmla="*/ 327149 h 2581819"/>
                <a:gd name="connsiteX2" fmla="*/ 760575 w 3467399"/>
                <a:gd name="connsiteY2" fmla="*/ 559161 h 2581819"/>
                <a:gd name="connsiteX3" fmla="*/ 1047178 w 3467399"/>
                <a:gd name="connsiteY3" fmla="*/ 859411 h 2581819"/>
                <a:gd name="connsiteX4" fmla="*/ 1552145 w 3467399"/>
                <a:gd name="connsiteY4" fmla="*/ 1378026 h 2581819"/>
                <a:gd name="connsiteX5" fmla="*/ 2043464 w 3467399"/>
                <a:gd name="connsiteY5" fmla="*/ 1855698 h 2581819"/>
                <a:gd name="connsiteX6" fmla="*/ 2766796 w 3467399"/>
                <a:gd name="connsiteY6" fmla="*/ 2210540 h 2581819"/>
                <a:gd name="connsiteX7" fmla="*/ 3285411 w 3467399"/>
                <a:gd name="connsiteY7" fmla="*/ 2306074 h 2581819"/>
                <a:gd name="connsiteX8" fmla="*/ 3258115 w 3467399"/>
                <a:gd name="connsiteY8" fmla="*/ 2524438 h 2581819"/>
                <a:gd name="connsiteX9" fmla="*/ 842461 w 3467399"/>
                <a:gd name="connsiteY9" fmla="*/ 2415256 h 2581819"/>
                <a:gd name="connsiteX10" fmla="*/ 132778 w 3467399"/>
                <a:gd name="connsiteY10" fmla="*/ 2428904 h 2581819"/>
                <a:gd name="connsiteX11" fmla="*/ 9948 w 3467399"/>
                <a:gd name="connsiteY11" fmla="*/ 258910 h 2581819"/>
                <a:gd name="connsiteX12" fmla="*/ 269255 w 3467399"/>
                <a:gd name="connsiteY12" fmla="*/ 122432 h 2581819"/>
                <a:gd name="connsiteX0" fmla="*/ 161795 w 3359939"/>
                <a:gd name="connsiteY0" fmla="*/ 0 h 2537720"/>
                <a:gd name="connsiteX1" fmla="*/ 352864 w 3359939"/>
                <a:gd name="connsiteY1" fmla="*/ 272956 h 2537720"/>
                <a:gd name="connsiteX2" fmla="*/ 653115 w 3359939"/>
                <a:gd name="connsiteY2" fmla="*/ 504968 h 2537720"/>
                <a:gd name="connsiteX3" fmla="*/ 939718 w 3359939"/>
                <a:gd name="connsiteY3" fmla="*/ 805218 h 2537720"/>
                <a:gd name="connsiteX4" fmla="*/ 1444685 w 3359939"/>
                <a:gd name="connsiteY4" fmla="*/ 1323833 h 2537720"/>
                <a:gd name="connsiteX5" fmla="*/ 1936004 w 3359939"/>
                <a:gd name="connsiteY5" fmla="*/ 1801505 h 2537720"/>
                <a:gd name="connsiteX6" fmla="*/ 2659336 w 3359939"/>
                <a:gd name="connsiteY6" fmla="*/ 2156347 h 2537720"/>
                <a:gd name="connsiteX7" fmla="*/ 3177951 w 3359939"/>
                <a:gd name="connsiteY7" fmla="*/ 2251881 h 2537720"/>
                <a:gd name="connsiteX8" fmla="*/ 3150655 w 3359939"/>
                <a:gd name="connsiteY8" fmla="*/ 2470245 h 2537720"/>
                <a:gd name="connsiteX9" fmla="*/ 735001 w 3359939"/>
                <a:gd name="connsiteY9" fmla="*/ 2361063 h 2537720"/>
                <a:gd name="connsiteX10" fmla="*/ 25318 w 3359939"/>
                <a:gd name="connsiteY10" fmla="*/ 2374711 h 2537720"/>
                <a:gd name="connsiteX11" fmla="*/ 161795 w 3359939"/>
                <a:gd name="connsiteY11" fmla="*/ 68239 h 2537720"/>
                <a:gd name="connsiteX0" fmla="*/ 186308 w 3384452"/>
                <a:gd name="connsiteY0" fmla="*/ 0 h 2538729"/>
                <a:gd name="connsiteX1" fmla="*/ 377377 w 3384452"/>
                <a:gd name="connsiteY1" fmla="*/ 272956 h 2538729"/>
                <a:gd name="connsiteX2" fmla="*/ 677628 w 3384452"/>
                <a:gd name="connsiteY2" fmla="*/ 504968 h 2538729"/>
                <a:gd name="connsiteX3" fmla="*/ 964231 w 3384452"/>
                <a:gd name="connsiteY3" fmla="*/ 805218 h 2538729"/>
                <a:gd name="connsiteX4" fmla="*/ 1469198 w 3384452"/>
                <a:gd name="connsiteY4" fmla="*/ 1323833 h 2538729"/>
                <a:gd name="connsiteX5" fmla="*/ 1960517 w 3384452"/>
                <a:gd name="connsiteY5" fmla="*/ 1801505 h 2538729"/>
                <a:gd name="connsiteX6" fmla="*/ 2683849 w 3384452"/>
                <a:gd name="connsiteY6" fmla="*/ 2156347 h 2538729"/>
                <a:gd name="connsiteX7" fmla="*/ 3202464 w 3384452"/>
                <a:gd name="connsiteY7" fmla="*/ 2251881 h 2538729"/>
                <a:gd name="connsiteX8" fmla="*/ 3175168 w 3384452"/>
                <a:gd name="connsiteY8" fmla="*/ 2470245 h 2538729"/>
                <a:gd name="connsiteX9" fmla="*/ 759514 w 3384452"/>
                <a:gd name="connsiteY9" fmla="*/ 2361063 h 2538729"/>
                <a:gd name="connsiteX10" fmla="*/ 49831 w 3384452"/>
                <a:gd name="connsiteY10" fmla="*/ 2374711 h 2538729"/>
                <a:gd name="connsiteX11" fmla="*/ 77126 w 3384452"/>
                <a:gd name="connsiteY11" fmla="*/ 54592 h 2538729"/>
                <a:gd name="connsiteX0" fmla="*/ 157691 w 3355835"/>
                <a:gd name="connsiteY0" fmla="*/ 0 h 2517254"/>
                <a:gd name="connsiteX1" fmla="*/ 348760 w 3355835"/>
                <a:gd name="connsiteY1" fmla="*/ 272956 h 2517254"/>
                <a:gd name="connsiteX2" fmla="*/ 649011 w 3355835"/>
                <a:gd name="connsiteY2" fmla="*/ 504968 h 2517254"/>
                <a:gd name="connsiteX3" fmla="*/ 935614 w 3355835"/>
                <a:gd name="connsiteY3" fmla="*/ 805218 h 2517254"/>
                <a:gd name="connsiteX4" fmla="*/ 1440581 w 3355835"/>
                <a:gd name="connsiteY4" fmla="*/ 1323833 h 2517254"/>
                <a:gd name="connsiteX5" fmla="*/ 1931900 w 3355835"/>
                <a:gd name="connsiteY5" fmla="*/ 1801505 h 2517254"/>
                <a:gd name="connsiteX6" fmla="*/ 2655232 w 3355835"/>
                <a:gd name="connsiteY6" fmla="*/ 2156347 h 2517254"/>
                <a:gd name="connsiteX7" fmla="*/ 3173847 w 3355835"/>
                <a:gd name="connsiteY7" fmla="*/ 2251881 h 2517254"/>
                <a:gd name="connsiteX8" fmla="*/ 3146551 w 3355835"/>
                <a:gd name="connsiteY8" fmla="*/ 2470245 h 2517254"/>
                <a:gd name="connsiteX9" fmla="*/ 730897 w 3355835"/>
                <a:gd name="connsiteY9" fmla="*/ 2361063 h 2517254"/>
                <a:gd name="connsiteX10" fmla="*/ 62157 w 3355835"/>
                <a:gd name="connsiteY10" fmla="*/ 2347415 h 2517254"/>
                <a:gd name="connsiteX11" fmla="*/ 48509 w 3355835"/>
                <a:gd name="connsiteY11" fmla="*/ 54592 h 2517254"/>
                <a:gd name="connsiteX0" fmla="*/ 157691 w 3355835"/>
                <a:gd name="connsiteY0" fmla="*/ 0 h 2470245"/>
                <a:gd name="connsiteX1" fmla="*/ 348760 w 3355835"/>
                <a:gd name="connsiteY1" fmla="*/ 272956 h 2470245"/>
                <a:gd name="connsiteX2" fmla="*/ 649011 w 3355835"/>
                <a:gd name="connsiteY2" fmla="*/ 504968 h 2470245"/>
                <a:gd name="connsiteX3" fmla="*/ 935614 w 3355835"/>
                <a:gd name="connsiteY3" fmla="*/ 805218 h 2470245"/>
                <a:gd name="connsiteX4" fmla="*/ 1440581 w 3355835"/>
                <a:gd name="connsiteY4" fmla="*/ 1323833 h 2470245"/>
                <a:gd name="connsiteX5" fmla="*/ 1931900 w 3355835"/>
                <a:gd name="connsiteY5" fmla="*/ 1801505 h 2470245"/>
                <a:gd name="connsiteX6" fmla="*/ 2655232 w 3355835"/>
                <a:gd name="connsiteY6" fmla="*/ 2156347 h 2470245"/>
                <a:gd name="connsiteX7" fmla="*/ 3173847 w 3355835"/>
                <a:gd name="connsiteY7" fmla="*/ 2251881 h 2470245"/>
                <a:gd name="connsiteX8" fmla="*/ 3146551 w 3355835"/>
                <a:gd name="connsiteY8" fmla="*/ 2470245 h 2470245"/>
                <a:gd name="connsiteX9" fmla="*/ 62157 w 3355835"/>
                <a:gd name="connsiteY9" fmla="*/ 2347415 h 2470245"/>
                <a:gd name="connsiteX10" fmla="*/ 48509 w 3355835"/>
                <a:gd name="connsiteY10" fmla="*/ 54592 h 2470245"/>
                <a:gd name="connsiteX0" fmla="*/ 157691 w 3306575"/>
                <a:gd name="connsiteY0" fmla="*/ 0 h 2494326"/>
                <a:gd name="connsiteX1" fmla="*/ 348760 w 3306575"/>
                <a:gd name="connsiteY1" fmla="*/ 272956 h 2494326"/>
                <a:gd name="connsiteX2" fmla="*/ 649011 w 3306575"/>
                <a:gd name="connsiteY2" fmla="*/ 504968 h 2494326"/>
                <a:gd name="connsiteX3" fmla="*/ 935614 w 3306575"/>
                <a:gd name="connsiteY3" fmla="*/ 805218 h 2494326"/>
                <a:gd name="connsiteX4" fmla="*/ 1440581 w 3306575"/>
                <a:gd name="connsiteY4" fmla="*/ 1323833 h 2494326"/>
                <a:gd name="connsiteX5" fmla="*/ 1931900 w 3306575"/>
                <a:gd name="connsiteY5" fmla="*/ 1801505 h 2494326"/>
                <a:gd name="connsiteX6" fmla="*/ 2655232 w 3306575"/>
                <a:gd name="connsiteY6" fmla="*/ 2156347 h 2494326"/>
                <a:gd name="connsiteX7" fmla="*/ 3173847 w 3306575"/>
                <a:gd name="connsiteY7" fmla="*/ 2251881 h 2494326"/>
                <a:gd name="connsiteX8" fmla="*/ 62157 w 3306575"/>
                <a:gd name="connsiteY8" fmla="*/ 2347415 h 2494326"/>
                <a:gd name="connsiteX9" fmla="*/ 48509 w 3306575"/>
                <a:gd name="connsiteY9" fmla="*/ 54592 h 2494326"/>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347415"/>
                <a:gd name="connsiteX1" fmla="*/ 419471 w 3276836"/>
                <a:gd name="connsiteY1" fmla="*/ 272956 h 2347415"/>
                <a:gd name="connsiteX2" fmla="*/ 719722 w 3276836"/>
                <a:gd name="connsiteY2" fmla="*/ 504968 h 2347415"/>
                <a:gd name="connsiteX3" fmla="*/ 1006325 w 3276836"/>
                <a:gd name="connsiteY3" fmla="*/ 805218 h 2347415"/>
                <a:gd name="connsiteX4" fmla="*/ 1511292 w 3276836"/>
                <a:gd name="connsiteY4" fmla="*/ 1323833 h 2347415"/>
                <a:gd name="connsiteX5" fmla="*/ 2002611 w 3276836"/>
                <a:gd name="connsiteY5" fmla="*/ 1801505 h 2347415"/>
                <a:gd name="connsiteX6" fmla="*/ 2725943 w 3276836"/>
                <a:gd name="connsiteY6" fmla="*/ 2156347 h 2347415"/>
                <a:gd name="connsiteX7" fmla="*/ 3244558 w 3276836"/>
                <a:gd name="connsiteY7" fmla="*/ 2251881 h 2347415"/>
                <a:gd name="connsiteX8" fmla="*/ 1770599 w 3276836"/>
                <a:gd name="connsiteY8" fmla="*/ 2265528 h 2347415"/>
                <a:gd name="connsiteX9" fmla="*/ 132868 w 3276836"/>
                <a:gd name="connsiteY9" fmla="*/ 2347415 h 2347415"/>
                <a:gd name="connsiteX10" fmla="*/ 119220 w 3276836"/>
                <a:gd name="connsiteY10" fmla="*/ 54592 h 2347415"/>
                <a:gd name="connsiteX0" fmla="*/ 218972 w 3267406"/>
                <a:gd name="connsiteY0" fmla="*/ 0 h 2279288"/>
                <a:gd name="connsiteX1" fmla="*/ 410041 w 3267406"/>
                <a:gd name="connsiteY1" fmla="*/ 272956 h 2279288"/>
                <a:gd name="connsiteX2" fmla="*/ 710292 w 3267406"/>
                <a:gd name="connsiteY2" fmla="*/ 504968 h 2279288"/>
                <a:gd name="connsiteX3" fmla="*/ 996895 w 3267406"/>
                <a:gd name="connsiteY3" fmla="*/ 805218 h 2279288"/>
                <a:gd name="connsiteX4" fmla="*/ 1501862 w 3267406"/>
                <a:gd name="connsiteY4" fmla="*/ 1323833 h 2279288"/>
                <a:gd name="connsiteX5" fmla="*/ 1993181 w 3267406"/>
                <a:gd name="connsiteY5" fmla="*/ 1801505 h 2279288"/>
                <a:gd name="connsiteX6" fmla="*/ 2716513 w 3267406"/>
                <a:gd name="connsiteY6" fmla="*/ 2156347 h 2279288"/>
                <a:gd name="connsiteX7" fmla="*/ 3235128 w 3267406"/>
                <a:gd name="connsiteY7" fmla="*/ 2251881 h 2279288"/>
                <a:gd name="connsiteX8" fmla="*/ 1761169 w 3267406"/>
                <a:gd name="connsiteY8" fmla="*/ 2265528 h 2279288"/>
                <a:gd name="connsiteX9" fmla="*/ 137086 w 3267406"/>
                <a:gd name="connsiteY9" fmla="*/ 2279176 h 2279288"/>
                <a:gd name="connsiteX10" fmla="*/ 109790 w 326740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392072 w 3157616"/>
                <a:gd name="connsiteY4" fmla="*/ 1323833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7616" h="2279288">
                  <a:moveTo>
                    <a:pt x="109182" y="0"/>
                  </a:moveTo>
                  <a:cubicBezTo>
                    <a:pt x="163773" y="94397"/>
                    <a:pt x="218364" y="188795"/>
                    <a:pt x="300251" y="272956"/>
                  </a:cubicBezTo>
                  <a:cubicBezTo>
                    <a:pt x="382138" y="357117"/>
                    <a:pt x="502693" y="416258"/>
                    <a:pt x="600502" y="504968"/>
                  </a:cubicBezTo>
                  <a:cubicBezTo>
                    <a:pt x="698311" y="593678"/>
                    <a:pt x="887105" y="805218"/>
                    <a:pt x="887105" y="805218"/>
                  </a:cubicBezTo>
                  <a:cubicBezTo>
                    <a:pt x="1019033" y="941696"/>
                    <a:pt x="1226024" y="1157785"/>
                    <a:pt x="1392072" y="1323833"/>
                  </a:cubicBezTo>
                  <a:cubicBezTo>
                    <a:pt x="1558120" y="1489881"/>
                    <a:pt x="1680949" y="1662753"/>
                    <a:pt x="1883391" y="1801505"/>
                  </a:cubicBezTo>
                  <a:cubicBezTo>
                    <a:pt x="2085833" y="1940257"/>
                    <a:pt x="2399732" y="2081284"/>
                    <a:pt x="2606723" y="2156347"/>
                  </a:cubicBezTo>
                  <a:cubicBezTo>
                    <a:pt x="2813714" y="2231410"/>
                    <a:pt x="3284562" y="2233684"/>
                    <a:pt x="3125338" y="2251881"/>
                  </a:cubicBezTo>
                  <a:cubicBezTo>
                    <a:pt x="2966114" y="2270078"/>
                    <a:pt x="2169994" y="2249606"/>
                    <a:pt x="1651379" y="2265528"/>
                  </a:cubicBezTo>
                  <a:cubicBezTo>
                    <a:pt x="1132764" y="2281450"/>
                    <a:pt x="520890" y="2279176"/>
                    <a:pt x="27296" y="2279176"/>
                  </a:cubicBezTo>
                  <a:lnTo>
                    <a:pt x="0" y="54592"/>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rme libre 11"/>
            <p:cNvSpPr/>
            <p:nvPr/>
          </p:nvSpPr>
          <p:spPr>
            <a:xfrm>
              <a:off x="3343701" y="3303555"/>
              <a:ext cx="2187545" cy="2810774"/>
            </a:xfrm>
            <a:custGeom>
              <a:avLst/>
              <a:gdLst>
                <a:gd name="connsiteX0" fmla="*/ 0 w 2398480"/>
                <a:gd name="connsiteY0" fmla="*/ 2789470 h 3047420"/>
                <a:gd name="connsiteX1" fmla="*/ 627798 w 2398480"/>
                <a:gd name="connsiteY1" fmla="*/ 2489220 h 3047420"/>
                <a:gd name="connsiteX2" fmla="*/ 1446663 w 2398480"/>
                <a:gd name="connsiteY2" fmla="*/ 1888718 h 3047420"/>
                <a:gd name="connsiteX3" fmla="*/ 1733266 w 2398480"/>
                <a:gd name="connsiteY3" fmla="*/ 1574820 h 3047420"/>
                <a:gd name="connsiteX4" fmla="*/ 2006221 w 2398480"/>
                <a:gd name="connsiteY4" fmla="*/ 1015261 h 3047420"/>
                <a:gd name="connsiteX5" fmla="*/ 2074460 w 2398480"/>
                <a:gd name="connsiteY5" fmla="*/ 510294 h 3047420"/>
                <a:gd name="connsiteX6" fmla="*/ 2074460 w 2398480"/>
                <a:gd name="connsiteY6" fmla="*/ 87214 h 3047420"/>
                <a:gd name="connsiteX7" fmla="*/ 2347415 w 2398480"/>
                <a:gd name="connsiteY7" fmla="*/ 87214 h 3047420"/>
                <a:gd name="connsiteX8" fmla="*/ 2388359 w 2398480"/>
                <a:gd name="connsiteY8" fmla="*/ 1015261 h 3047420"/>
                <a:gd name="connsiteX9" fmla="*/ 2224586 w 2398480"/>
                <a:gd name="connsiteY9" fmla="*/ 2803118 h 3047420"/>
                <a:gd name="connsiteX10" fmla="*/ 1351129 w 2398480"/>
                <a:gd name="connsiteY10" fmla="*/ 2980539 h 3047420"/>
                <a:gd name="connsiteX11" fmla="*/ 163774 w 2398480"/>
                <a:gd name="connsiteY11" fmla="*/ 3035130 h 3047420"/>
                <a:gd name="connsiteX12" fmla="*/ 54592 w 2398480"/>
                <a:gd name="connsiteY12" fmla="*/ 2762175 h 3047420"/>
                <a:gd name="connsiteX0" fmla="*/ 0 w 2397714"/>
                <a:gd name="connsiteY0" fmla="*/ 2715058 h 2973008"/>
                <a:gd name="connsiteX1" fmla="*/ 627798 w 2397714"/>
                <a:gd name="connsiteY1" fmla="*/ 2414808 h 2973008"/>
                <a:gd name="connsiteX2" fmla="*/ 1446663 w 2397714"/>
                <a:gd name="connsiteY2" fmla="*/ 1814306 h 2973008"/>
                <a:gd name="connsiteX3" fmla="*/ 1733266 w 2397714"/>
                <a:gd name="connsiteY3" fmla="*/ 1500408 h 2973008"/>
                <a:gd name="connsiteX4" fmla="*/ 2006221 w 2397714"/>
                <a:gd name="connsiteY4" fmla="*/ 940849 h 2973008"/>
                <a:gd name="connsiteX5" fmla="*/ 2074460 w 2397714"/>
                <a:gd name="connsiteY5" fmla="*/ 435882 h 2973008"/>
                <a:gd name="connsiteX6" fmla="*/ 2074460 w 2397714"/>
                <a:gd name="connsiteY6" fmla="*/ 12802 h 2973008"/>
                <a:gd name="connsiteX7" fmla="*/ 2388359 w 2397714"/>
                <a:gd name="connsiteY7" fmla="*/ 940849 h 2973008"/>
                <a:gd name="connsiteX8" fmla="*/ 2224586 w 2397714"/>
                <a:gd name="connsiteY8" fmla="*/ 2728706 h 2973008"/>
                <a:gd name="connsiteX9" fmla="*/ 1351129 w 2397714"/>
                <a:gd name="connsiteY9" fmla="*/ 2906127 h 2973008"/>
                <a:gd name="connsiteX10" fmla="*/ 163774 w 2397714"/>
                <a:gd name="connsiteY10" fmla="*/ 2960718 h 2973008"/>
                <a:gd name="connsiteX11" fmla="*/ 54592 w 2397714"/>
                <a:gd name="connsiteY11" fmla="*/ 2687763 h 2973008"/>
                <a:gd name="connsiteX0" fmla="*/ 0 w 2257686"/>
                <a:gd name="connsiteY0" fmla="*/ 2820800 h 3094583"/>
                <a:gd name="connsiteX1" fmla="*/ 627798 w 2257686"/>
                <a:gd name="connsiteY1" fmla="*/ 2520550 h 3094583"/>
                <a:gd name="connsiteX2" fmla="*/ 1446663 w 2257686"/>
                <a:gd name="connsiteY2" fmla="*/ 1920048 h 3094583"/>
                <a:gd name="connsiteX3" fmla="*/ 1733266 w 2257686"/>
                <a:gd name="connsiteY3" fmla="*/ 1606150 h 3094583"/>
                <a:gd name="connsiteX4" fmla="*/ 2006221 w 2257686"/>
                <a:gd name="connsiteY4" fmla="*/ 1046591 h 3094583"/>
                <a:gd name="connsiteX5" fmla="*/ 2074460 w 2257686"/>
                <a:gd name="connsiteY5" fmla="*/ 541624 h 3094583"/>
                <a:gd name="connsiteX6" fmla="*/ 2074460 w 2257686"/>
                <a:gd name="connsiteY6" fmla="*/ 118544 h 3094583"/>
                <a:gd name="connsiteX7" fmla="*/ 2224586 w 2257686"/>
                <a:gd name="connsiteY7" fmla="*/ 2834448 h 3094583"/>
                <a:gd name="connsiteX8" fmla="*/ 1351129 w 2257686"/>
                <a:gd name="connsiteY8" fmla="*/ 3011869 h 3094583"/>
                <a:gd name="connsiteX9" fmla="*/ 163774 w 2257686"/>
                <a:gd name="connsiteY9" fmla="*/ 3066460 h 3094583"/>
                <a:gd name="connsiteX10" fmla="*/ 54592 w 2257686"/>
                <a:gd name="connsiteY10" fmla="*/ 2793505 h 3094583"/>
                <a:gd name="connsiteX0" fmla="*/ 0 w 2130658"/>
                <a:gd name="connsiteY0" fmla="*/ 2832765 h 3090715"/>
                <a:gd name="connsiteX1" fmla="*/ 627798 w 2130658"/>
                <a:gd name="connsiteY1" fmla="*/ 2532515 h 3090715"/>
                <a:gd name="connsiteX2" fmla="*/ 1446663 w 2130658"/>
                <a:gd name="connsiteY2" fmla="*/ 1932013 h 3090715"/>
                <a:gd name="connsiteX3" fmla="*/ 1733266 w 2130658"/>
                <a:gd name="connsiteY3" fmla="*/ 1618115 h 3090715"/>
                <a:gd name="connsiteX4" fmla="*/ 2006221 w 2130658"/>
                <a:gd name="connsiteY4" fmla="*/ 1058556 h 3090715"/>
                <a:gd name="connsiteX5" fmla="*/ 2074460 w 2130658"/>
                <a:gd name="connsiteY5" fmla="*/ 553589 h 3090715"/>
                <a:gd name="connsiteX6" fmla="*/ 2074460 w 2130658"/>
                <a:gd name="connsiteY6" fmla="*/ 130509 h 3090715"/>
                <a:gd name="connsiteX7" fmla="*/ 1351129 w 2130658"/>
                <a:gd name="connsiteY7" fmla="*/ 3023834 h 3090715"/>
                <a:gd name="connsiteX8" fmla="*/ 163774 w 2130658"/>
                <a:gd name="connsiteY8" fmla="*/ 3078425 h 3090715"/>
                <a:gd name="connsiteX9" fmla="*/ 54592 w 2130658"/>
                <a:gd name="connsiteY9" fmla="*/ 2805470 h 3090715"/>
                <a:gd name="connsiteX0" fmla="*/ 37159 w 2242605"/>
                <a:gd name="connsiteY0" fmla="*/ 2823551 h 3070006"/>
                <a:gd name="connsiteX1" fmla="*/ 664957 w 2242605"/>
                <a:gd name="connsiteY1" fmla="*/ 2523301 h 3070006"/>
                <a:gd name="connsiteX2" fmla="*/ 1483822 w 2242605"/>
                <a:gd name="connsiteY2" fmla="*/ 1922799 h 3070006"/>
                <a:gd name="connsiteX3" fmla="*/ 1770425 w 2242605"/>
                <a:gd name="connsiteY3" fmla="*/ 1608901 h 3070006"/>
                <a:gd name="connsiteX4" fmla="*/ 2043380 w 2242605"/>
                <a:gd name="connsiteY4" fmla="*/ 1049342 h 3070006"/>
                <a:gd name="connsiteX5" fmla="*/ 2111619 w 2242605"/>
                <a:gd name="connsiteY5" fmla="*/ 544375 h 3070006"/>
                <a:gd name="connsiteX6" fmla="*/ 2111619 w 2242605"/>
                <a:gd name="connsiteY6" fmla="*/ 121295 h 3070006"/>
                <a:gd name="connsiteX7" fmla="*/ 2097972 w 2242605"/>
                <a:gd name="connsiteY7" fmla="*/ 2878142 h 3070006"/>
                <a:gd name="connsiteX8" fmla="*/ 200933 w 2242605"/>
                <a:gd name="connsiteY8" fmla="*/ 3069211 h 3070006"/>
                <a:gd name="connsiteX9" fmla="*/ 91751 w 2242605"/>
                <a:gd name="connsiteY9" fmla="*/ 2796256 h 3070006"/>
                <a:gd name="connsiteX0" fmla="*/ 37159 w 2127696"/>
                <a:gd name="connsiteY0" fmla="*/ 2823551 h 3204024"/>
                <a:gd name="connsiteX1" fmla="*/ 664957 w 2127696"/>
                <a:gd name="connsiteY1" fmla="*/ 2523301 h 3204024"/>
                <a:gd name="connsiteX2" fmla="*/ 1483822 w 2127696"/>
                <a:gd name="connsiteY2" fmla="*/ 1922799 h 3204024"/>
                <a:gd name="connsiteX3" fmla="*/ 1770425 w 2127696"/>
                <a:gd name="connsiteY3" fmla="*/ 1608901 h 3204024"/>
                <a:gd name="connsiteX4" fmla="*/ 2043380 w 2127696"/>
                <a:gd name="connsiteY4" fmla="*/ 1049342 h 3204024"/>
                <a:gd name="connsiteX5" fmla="*/ 2111619 w 2127696"/>
                <a:gd name="connsiteY5" fmla="*/ 544375 h 3204024"/>
                <a:gd name="connsiteX6" fmla="*/ 2111619 w 2127696"/>
                <a:gd name="connsiteY6" fmla="*/ 121295 h 3204024"/>
                <a:gd name="connsiteX7" fmla="*/ 2097972 w 2127696"/>
                <a:gd name="connsiteY7" fmla="*/ 2878142 h 3204024"/>
                <a:gd name="connsiteX8" fmla="*/ 200933 w 2127696"/>
                <a:gd name="connsiteY8" fmla="*/ 3069211 h 3204024"/>
                <a:gd name="connsiteX9" fmla="*/ 91751 w 2127696"/>
                <a:gd name="connsiteY9" fmla="*/ 2796256 h 3204024"/>
                <a:gd name="connsiteX0" fmla="*/ 37159 w 2133677"/>
                <a:gd name="connsiteY0" fmla="*/ 2823551 h 3159135"/>
                <a:gd name="connsiteX1" fmla="*/ 664957 w 2133677"/>
                <a:gd name="connsiteY1" fmla="*/ 2523301 h 3159135"/>
                <a:gd name="connsiteX2" fmla="*/ 1483822 w 2133677"/>
                <a:gd name="connsiteY2" fmla="*/ 1922799 h 3159135"/>
                <a:gd name="connsiteX3" fmla="*/ 1770425 w 2133677"/>
                <a:gd name="connsiteY3" fmla="*/ 1608901 h 3159135"/>
                <a:gd name="connsiteX4" fmla="*/ 2043380 w 2133677"/>
                <a:gd name="connsiteY4" fmla="*/ 1049342 h 3159135"/>
                <a:gd name="connsiteX5" fmla="*/ 2111619 w 2133677"/>
                <a:gd name="connsiteY5" fmla="*/ 544375 h 3159135"/>
                <a:gd name="connsiteX6" fmla="*/ 2111619 w 2133677"/>
                <a:gd name="connsiteY6" fmla="*/ 121295 h 3159135"/>
                <a:gd name="connsiteX7" fmla="*/ 2097972 w 2133677"/>
                <a:gd name="connsiteY7" fmla="*/ 2878142 h 3159135"/>
                <a:gd name="connsiteX8" fmla="*/ 200933 w 2133677"/>
                <a:gd name="connsiteY8" fmla="*/ 3069211 h 3159135"/>
                <a:gd name="connsiteX9" fmla="*/ 91751 w 2133677"/>
                <a:gd name="connsiteY9" fmla="*/ 2796256 h 3159135"/>
                <a:gd name="connsiteX0" fmla="*/ 0 w 2213529"/>
                <a:gd name="connsiteY0" fmla="*/ 2823551 h 3060297"/>
                <a:gd name="connsiteX1" fmla="*/ 627798 w 2213529"/>
                <a:gd name="connsiteY1" fmla="*/ 2523301 h 3060297"/>
                <a:gd name="connsiteX2" fmla="*/ 1446663 w 2213529"/>
                <a:gd name="connsiteY2" fmla="*/ 1922799 h 3060297"/>
                <a:gd name="connsiteX3" fmla="*/ 1733266 w 2213529"/>
                <a:gd name="connsiteY3" fmla="*/ 1608901 h 3060297"/>
                <a:gd name="connsiteX4" fmla="*/ 2006221 w 2213529"/>
                <a:gd name="connsiteY4" fmla="*/ 1049342 h 3060297"/>
                <a:gd name="connsiteX5" fmla="*/ 2074460 w 2213529"/>
                <a:gd name="connsiteY5" fmla="*/ 544375 h 3060297"/>
                <a:gd name="connsiteX6" fmla="*/ 2074460 w 2213529"/>
                <a:gd name="connsiteY6" fmla="*/ 121295 h 3060297"/>
                <a:gd name="connsiteX7" fmla="*/ 2060813 w 2213529"/>
                <a:gd name="connsiteY7" fmla="*/ 2878142 h 3060297"/>
                <a:gd name="connsiteX8" fmla="*/ 54592 w 2213529"/>
                <a:gd name="connsiteY8" fmla="*/ 2796256 h 3060297"/>
                <a:gd name="connsiteX0" fmla="*/ 0 w 2213529"/>
                <a:gd name="connsiteY0" fmla="*/ 2823551 h 3090922"/>
                <a:gd name="connsiteX1" fmla="*/ 627798 w 2213529"/>
                <a:gd name="connsiteY1" fmla="*/ 2523301 h 3090922"/>
                <a:gd name="connsiteX2" fmla="*/ 1446663 w 2213529"/>
                <a:gd name="connsiteY2" fmla="*/ 1922799 h 3090922"/>
                <a:gd name="connsiteX3" fmla="*/ 1733266 w 2213529"/>
                <a:gd name="connsiteY3" fmla="*/ 1608901 h 3090922"/>
                <a:gd name="connsiteX4" fmla="*/ 2006221 w 2213529"/>
                <a:gd name="connsiteY4" fmla="*/ 1049342 h 3090922"/>
                <a:gd name="connsiteX5" fmla="*/ 2074460 w 2213529"/>
                <a:gd name="connsiteY5" fmla="*/ 544375 h 3090922"/>
                <a:gd name="connsiteX6" fmla="*/ 2074460 w 2213529"/>
                <a:gd name="connsiteY6" fmla="*/ 121295 h 3090922"/>
                <a:gd name="connsiteX7" fmla="*/ 2060813 w 2213529"/>
                <a:gd name="connsiteY7" fmla="*/ 2878142 h 3090922"/>
                <a:gd name="connsiteX8" fmla="*/ 54592 w 2213529"/>
                <a:gd name="connsiteY8" fmla="*/ 2891790 h 3090922"/>
                <a:gd name="connsiteX0" fmla="*/ 0 w 2117612"/>
                <a:gd name="connsiteY0" fmla="*/ 2823551 h 3073013"/>
                <a:gd name="connsiteX1" fmla="*/ 627798 w 2117612"/>
                <a:gd name="connsiteY1" fmla="*/ 2523301 h 3073013"/>
                <a:gd name="connsiteX2" fmla="*/ 1446663 w 2117612"/>
                <a:gd name="connsiteY2" fmla="*/ 1922799 h 3073013"/>
                <a:gd name="connsiteX3" fmla="*/ 1733266 w 2117612"/>
                <a:gd name="connsiteY3" fmla="*/ 1608901 h 3073013"/>
                <a:gd name="connsiteX4" fmla="*/ 2006221 w 2117612"/>
                <a:gd name="connsiteY4" fmla="*/ 1049342 h 3073013"/>
                <a:gd name="connsiteX5" fmla="*/ 2074460 w 2117612"/>
                <a:gd name="connsiteY5" fmla="*/ 544375 h 3073013"/>
                <a:gd name="connsiteX6" fmla="*/ 2074460 w 2117612"/>
                <a:gd name="connsiteY6" fmla="*/ 121295 h 3073013"/>
                <a:gd name="connsiteX7" fmla="*/ 2060813 w 2117612"/>
                <a:gd name="connsiteY7" fmla="*/ 2878142 h 3073013"/>
                <a:gd name="connsiteX8" fmla="*/ 1351129 w 2117612"/>
                <a:gd name="connsiteY8" fmla="*/ 2850847 h 3073013"/>
                <a:gd name="connsiteX9" fmla="*/ 54592 w 2117612"/>
                <a:gd name="connsiteY9" fmla="*/ 2891790 h 3073013"/>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2902475"/>
                <a:gd name="connsiteX1" fmla="*/ 627798 w 2168066"/>
                <a:gd name="connsiteY1" fmla="*/ 2523301 h 2902475"/>
                <a:gd name="connsiteX2" fmla="*/ 1446663 w 2168066"/>
                <a:gd name="connsiteY2" fmla="*/ 1922799 h 2902475"/>
                <a:gd name="connsiteX3" fmla="*/ 1733266 w 2168066"/>
                <a:gd name="connsiteY3" fmla="*/ 1608901 h 2902475"/>
                <a:gd name="connsiteX4" fmla="*/ 2006221 w 2168066"/>
                <a:gd name="connsiteY4" fmla="*/ 1049342 h 2902475"/>
                <a:gd name="connsiteX5" fmla="*/ 2074460 w 2168066"/>
                <a:gd name="connsiteY5" fmla="*/ 544375 h 2902475"/>
                <a:gd name="connsiteX6" fmla="*/ 2074460 w 2168066"/>
                <a:gd name="connsiteY6" fmla="*/ 121295 h 2902475"/>
                <a:gd name="connsiteX7" fmla="*/ 2060813 w 2168066"/>
                <a:gd name="connsiteY7" fmla="*/ 2878142 h 2902475"/>
                <a:gd name="connsiteX8" fmla="*/ 668741 w 2168066"/>
                <a:gd name="connsiteY8" fmla="*/ 2878143 h 2902475"/>
                <a:gd name="connsiteX9" fmla="*/ 54592 w 2168066"/>
                <a:gd name="connsiteY9" fmla="*/ 2891790 h 2902475"/>
                <a:gd name="connsiteX0" fmla="*/ 0 w 2168066"/>
                <a:gd name="connsiteY0" fmla="*/ 2823551 h 2878275"/>
                <a:gd name="connsiteX1" fmla="*/ 627798 w 2168066"/>
                <a:gd name="connsiteY1" fmla="*/ 2523301 h 2878275"/>
                <a:gd name="connsiteX2" fmla="*/ 1446663 w 2168066"/>
                <a:gd name="connsiteY2" fmla="*/ 1922799 h 2878275"/>
                <a:gd name="connsiteX3" fmla="*/ 1733266 w 2168066"/>
                <a:gd name="connsiteY3" fmla="*/ 1608901 h 2878275"/>
                <a:gd name="connsiteX4" fmla="*/ 2006221 w 2168066"/>
                <a:gd name="connsiteY4" fmla="*/ 1049342 h 2878275"/>
                <a:gd name="connsiteX5" fmla="*/ 2074460 w 2168066"/>
                <a:gd name="connsiteY5" fmla="*/ 544375 h 2878275"/>
                <a:gd name="connsiteX6" fmla="*/ 2074460 w 2168066"/>
                <a:gd name="connsiteY6" fmla="*/ 121295 h 2878275"/>
                <a:gd name="connsiteX7" fmla="*/ 2060813 w 2168066"/>
                <a:gd name="connsiteY7" fmla="*/ 2878142 h 2878275"/>
                <a:gd name="connsiteX8" fmla="*/ 668741 w 2168066"/>
                <a:gd name="connsiteY8" fmla="*/ 2878143 h 2878275"/>
                <a:gd name="connsiteX9" fmla="*/ 40944 w 2168066"/>
                <a:gd name="connsiteY9" fmla="*/ 2823551 h 2878275"/>
                <a:gd name="connsiteX0" fmla="*/ 0 w 2187545"/>
                <a:gd name="connsiteY0" fmla="*/ 2756050 h 2810774"/>
                <a:gd name="connsiteX1" fmla="*/ 627798 w 2187545"/>
                <a:gd name="connsiteY1" fmla="*/ 2455800 h 2810774"/>
                <a:gd name="connsiteX2" fmla="*/ 1446663 w 2187545"/>
                <a:gd name="connsiteY2" fmla="*/ 1855298 h 2810774"/>
                <a:gd name="connsiteX3" fmla="*/ 1733266 w 2187545"/>
                <a:gd name="connsiteY3" fmla="*/ 1541400 h 2810774"/>
                <a:gd name="connsiteX4" fmla="*/ 2006221 w 2187545"/>
                <a:gd name="connsiteY4" fmla="*/ 981841 h 2810774"/>
                <a:gd name="connsiteX5" fmla="*/ 2074460 w 2187545"/>
                <a:gd name="connsiteY5" fmla="*/ 476874 h 2810774"/>
                <a:gd name="connsiteX6" fmla="*/ 2074460 w 2187545"/>
                <a:gd name="connsiteY6" fmla="*/ 53794 h 2810774"/>
                <a:gd name="connsiteX7" fmla="*/ 2115403 w 2187545"/>
                <a:gd name="connsiteY7" fmla="*/ 1759765 h 2810774"/>
                <a:gd name="connsiteX8" fmla="*/ 2060813 w 2187545"/>
                <a:gd name="connsiteY8" fmla="*/ 2810641 h 2810774"/>
                <a:gd name="connsiteX9" fmla="*/ 668741 w 2187545"/>
                <a:gd name="connsiteY9" fmla="*/ 2810642 h 2810774"/>
                <a:gd name="connsiteX10" fmla="*/ 40944 w 2187545"/>
                <a:gd name="connsiteY10" fmla="*/ 2756050 h 28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7545" h="2810774">
                  <a:moveTo>
                    <a:pt x="0" y="2756050"/>
                  </a:moveTo>
                  <a:cubicBezTo>
                    <a:pt x="193344" y="2680987"/>
                    <a:pt x="386688" y="2605925"/>
                    <a:pt x="627798" y="2455800"/>
                  </a:cubicBezTo>
                  <a:cubicBezTo>
                    <a:pt x="868908" y="2305675"/>
                    <a:pt x="1262418" y="2007698"/>
                    <a:pt x="1446663" y="1855298"/>
                  </a:cubicBezTo>
                  <a:cubicBezTo>
                    <a:pt x="1630908" y="1702898"/>
                    <a:pt x="1640006" y="1686976"/>
                    <a:pt x="1733266" y="1541400"/>
                  </a:cubicBezTo>
                  <a:cubicBezTo>
                    <a:pt x="1826526" y="1395824"/>
                    <a:pt x="1949355" y="1159262"/>
                    <a:pt x="2006221" y="981841"/>
                  </a:cubicBezTo>
                  <a:cubicBezTo>
                    <a:pt x="2063087" y="804420"/>
                    <a:pt x="2063087" y="631548"/>
                    <a:pt x="2074460" y="476874"/>
                  </a:cubicBezTo>
                  <a:cubicBezTo>
                    <a:pt x="2085833" y="322199"/>
                    <a:pt x="2067636" y="-160021"/>
                    <a:pt x="2074460" y="53794"/>
                  </a:cubicBezTo>
                  <a:cubicBezTo>
                    <a:pt x="2081284" y="267609"/>
                    <a:pt x="2117678" y="1300291"/>
                    <a:pt x="2115403" y="1759765"/>
                  </a:cubicBezTo>
                  <a:cubicBezTo>
                    <a:pt x="2113129" y="2219240"/>
                    <a:pt x="2311022" y="2633220"/>
                    <a:pt x="2060813" y="2810641"/>
                  </a:cubicBezTo>
                  <a:cubicBezTo>
                    <a:pt x="1621811" y="2765149"/>
                    <a:pt x="1003111" y="2808367"/>
                    <a:pt x="668741" y="2810642"/>
                  </a:cubicBezTo>
                  <a:cubicBezTo>
                    <a:pt x="334371" y="2812917"/>
                    <a:pt x="277505" y="2785620"/>
                    <a:pt x="40944" y="275605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e 14"/>
          <p:cNvGrpSpPr/>
          <p:nvPr/>
        </p:nvGrpSpPr>
        <p:grpSpPr>
          <a:xfrm>
            <a:off x="5146478" y="2492817"/>
            <a:ext cx="2690792" cy="1012507"/>
            <a:chOff x="256243" y="491000"/>
            <a:chExt cx="5275003" cy="5623329"/>
          </a:xfrm>
          <a:solidFill>
            <a:schemeClr val="tx2">
              <a:lumMod val="60000"/>
              <a:lumOff val="40000"/>
            </a:schemeClr>
          </a:solidFill>
        </p:grpSpPr>
        <p:pic>
          <p:nvPicPr>
            <p:cNvPr id="16"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8011" t="14300" r="39915" b="60434"/>
            <a:stretch/>
          </p:blipFill>
          <p:spPr bwMode="auto">
            <a:xfrm>
              <a:off x="323528" y="556280"/>
              <a:ext cx="5091146" cy="5515410"/>
            </a:xfrm>
            <a:prstGeom prst="rect">
              <a:avLst/>
            </a:prstGeom>
            <a:grpFill/>
            <a:ln>
              <a:noFill/>
            </a:ln>
            <a:extLst/>
          </p:spPr>
        </p:pic>
        <p:sp>
          <p:nvSpPr>
            <p:cNvPr id="17" name="Forme libre 16"/>
            <p:cNvSpPr/>
            <p:nvPr/>
          </p:nvSpPr>
          <p:spPr>
            <a:xfrm>
              <a:off x="256243" y="502427"/>
              <a:ext cx="2205156" cy="3559719"/>
            </a:xfrm>
            <a:custGeom>
              <a:avLst/>
              <a:gdLst>
                <a:gd name="connsiteX0" fmla="*/ 285835 w 1322321"/>
                <a:gd name="connsiteY0" fmla="*/ 2391580 h 2583568"/>
                <a:gd name="connsiteX1" fmla="*/ 463256 w 1322321"/>
                <a:gd name="connsiteY1" fmla="*/ 1832022 h 2583568"/>
                <a:gd name="connsiteX2" fmla="*/ 504199 w 1322321"/>
                <a:gd name="connsiteY2" fmla="*/ 1791079 h 2583568"/>
                <a:gd name="connsiteX3" fmla="*/ 586086 w 1322321"/>
                <a:gd name="connsiteY3" fmla="*/ 1422589 h 2583568"/>
                <a:gd name="connsiteX4" fmla="*/ 654325 w 1322321"/>
                <a:gd name="connsiteY4" fmla="*/ 999509 h 2583568"/>
                <a:gd name="connsiteX5" fmla="*/ 872689 w 1322321"/>
                <a:gd name="connsiteY5" fmla="*/ 644667 h 2583568"/>
                <a:gd name="connsiteX6" fmla="*/ 1295769 w 1322321"/>
                <a:gd name="connsiteY6" fmla="*/ 221586 h 2583568"/>
                <a:gd name="connsiteX7" fmla="*/ 1254826 w 1322321"/>
                <a:gd name="connsiteY7" fmla="*/ 221586 h 2583568"/>
                <a:gd name="connsiteX8" fmla="*/ 1063757 w 1322321"/>
                <a:gd name="connsiteY8" fmla="*/ 3222 h 2583568"/>
                <a:gd name="connsiteX9" fmla="*/ 449608 w 1322321"/>
                <a:gd name="connsiteY9" fmla="*/ 412655 h 2583568"/>
                <a:gd name="connsiteX10" fmla="*/ 272187 w 1322321"/>
                <a:gd name="connsiteY10" fmla="*/ 876679 h 2583568"/>
                <a:gd name="connsiteX11" fmla="*/ 81119 w 1322321"/>
                <a:gd name="connsiteY11" fmla="*/ 1695544 h 2583568"/>
                <a:gd name="connsiteX12" fmla="*/ 12880 w 1322321"/>
                <a:gd name="connsiteY12" fmla="*/ 2487115 h 2583568"/>
                <a:gd name="connsiteX13" fmla="*/ 326778 w 1322321"/>
                <a:gd name="connsiteY13" fmla="*/ 2541706 h 2583568"/>
                <a:gd name="connsiteX0" fmla="*/ 285835 w 2347933"/>
                <a:gd name="connsiteY0" fmla="*/ 3058898 h 3250886"/>
                <a:gd name="connsiteX1" fmla="*/ 463256 w 2347933"/>
                <a:gd name="connsiteY1" fmla="*/ 2499340 h 3250886"/>
                <a:gd name="connsiteX2" fmla="*/ 504199 w 2347933"/>
                <a:gd name="connsiteY2" fmla="*/ 2458397 h 3250886"/>
                <a:gd name="connsiteX3" fmla="*/ 586086 w 2347933"/>
                <a:gd name="connsiteY3" fmla="*/ 2089907 h 3250886"/>
                <a:gd name="connsiteX4" fmla="*/ 654325 w 2347933"/>
                <a:gd name="connsiteY4" fmla="*/ 1666827 h 3250886"/>
                <a:gd name="connsiteX5" fmla="*/ 872689 w 2347933"/>
                <a:gd name="connsiteY5" fmla="*/ 1311985 h 3250886"/>
                <a:gd name="connsiteX6" fmla="*/ 1295769 w 2347933"/>
                <a:gd name="connsiteY6" fmla="*/ 888904 h 3250886"/>
                <a:gd name="connsiteX7" fmla="*/ 2346647 w 2347933"/>
                <a:gd name="connsiteY7" fmla="*/ 1800 h 3250886"/>
                <a:gd name="connsiteX8" fmla="*/ 1063757 w 2347933"/>
                <a:gd name="connsiteY8" fmla="*/ 670540 h 3250886"/>
                <a:gd name="connsiteX9" fmla="*/ 449608 w 2347933"/>
                <a:gd name="connsiteY9" fmla="*/ 1079973 h 3250886"/>
                <a:gd name="connsiteX10" fmla="*/ 272187 w 2347933"/>
                <a:gd name="connsiteY10" fmla="*/ 1543997 h 3250886"/>
                <a:gd name="connsiteX11" fmla="*/ 81119 w 2347933"/>
                <a:gd name="connsiteY11" fmla="*/ 2362862 h 3250886"/>
                <a:gd name="connsiteX12" fmla="*/ 12880 w 2347933"/>
                <a:gd name="connsiteY12" fmla="*/ 3154433 h 3250886"/>
                <a:gd name="connsiteX13" fmla="*/ 326778 w 2347933"/>
                <a:gd name="connsiteY13" fmla="*/ 3209024 h 3250886"/>
                <a:gd name="connsiteX0" fmla="*/ 285835 w 2347933"/>
                <a:gd name="connsiteY0" fmla="*/ 3303478 h 3495466"/>
                <a:gd name="connsiteX1" fmla="*/ 463256 w 2347933"/>
                <a:gd name="connsiteY1" fmla="*/ 2743920 h 3495466"/>
                <a:gd name="connsiteX2" fmla="*/ 504199 w 2347933"/>
                <a:gd name="connsiteY2" fmla="*/ 2702977 h 3495466"/>
                <a:gd name="connsiteX3" fmla="*/ 586086 w 2347933"/>
                <a:gd name="connsiteY3" fmla="*/ 2334487 h 3495466"/>
                <a:gd name="connsiteX4" fmla="*/ 654325 w 2347933"/>
                <a:gd name="connsiteY4" fmla="*/ 1911407 h 3495466"/>
                <a:gd name="connsiteX5" fmla="*/ 872689 w 2347933"/>
                <a:gd name="connsiteY5" fmla="*/ 1556565 h 3495466"/>
                <a:gd name="connsiteX6" fmla="*/ 1295769 w 2347933"/>
                <a:gd name="connsiteY6" fmla="*/ 1133484 h 3495466"/>
                <a:gd name="connsiteX7" fmla="*/ 2346647 w 2347933"/>
                <a:gd name="connsiteY7" fmla="*/ 246380 h 3495466"/>
                <a:gd name="connsiteX8" fmla="*/ 1063757 w 2347933"/>
                <a:gd name="connsiteY8" fmla="*/ 915120 h 3495466"/>
                <a:gd name="connsiteX9" fmla="*/ 244892 w 2347933"/>
                <a:gd name="connsiteY9" fmla="*/ 14368 h 3495466"/>
                <a:gd name="connsiteX10" fmla="*/ 272187 w 2347933"/>
                <a:gd name="connsiteY10" fmla="*/ 1788577 h 3495466"/>
                <a:gd name="connsiteX11" fmla="*/ 81119 w 2347933"/>
                <a:gd name="connsiteY11" fmla="*/ 2607442 h 3495466"/>
                <a:gd name="connsiteX12" fmla="*/ 12880 w 2347933"/>
                <a:gd name="connsiteY12" fmla="*/ 3399013 h 3495466"/>
                <a:gd name="connsiteX13" fmla="*/ 326778 w 2347933"/>
                <a:gd name="connsiteY13" fmla="*/ 3453604 h 3495466"/>
                <a:gd name="connsiteX0" fmla="*/ 284638 w 2346736"/>
                <a:gd name="connsiteY0" fmla="*/ 3303478 h 3495466"/>
                <a:gd name="connsiteX1" fmla="*/ 462059 w 2346736"/>
                <a:gd name="connsiteY1" fmla="*/ 2743920 h 3495466"/>
                <a:gd name="connsiteX2" fmla="*/ 503002 w 2346736"/>
                <a:gd name="connsiteY2" fmla="*/ 2702977 h 3495466"/>
                <a:gd name="connsiteX3" fmla="*/ 584889 w 2346736"/>
                <a:gd name="connsiteY3" fmla="*/ 2334487 h 3495466"/>
                <a:gd name="connsiteX4" fmla="*/ 653128 w 2346736"/>
                <a:gd name="connsiteY4" fmla="*/ 1911407 h 3495466"/>
                <a:gd name="connsiteX5" fmla="*/ 871492 w 2346736"/>
                <a:gd name="connsiteY5" fmla="*/ 1556565 h 3495466"/>
                <a:gd name="connsiteX6" fmla="*/ 1294572 w 2346736"/>
                <a:gd name="connsiteY6" fmla="*/ 1133484 h 3495466"/>
                <a:gd name="connsiteX7" fmla="*/ 2345450 w 2346736"/>
                <a:gd name="connsiteY7" fmla="*/ 246380 h 3495466"/>
                <a:gd name="connsiteX8" fmla="*/ 1062560 w 2346736"/>
                <a:gd name="connsiteY8" fmla="*/ 915120 h 3495466"/>
                <a:gd name="connsiteX9" fmla="*/ 243695 w 2346736"/>
                <a:gd name="connsiteY9" fmla="*/ 14368 h 3495466"/>
                <a:gd name="connsiteX10" fmla="*/ 270990 w 2346736"/>
                <a:gd name="connsiteY10" fmla="*/ 1788577 h 3495466"/>
                <a:gd name="connsiteX11" fmla="*/ 202752 w 2346736"/>
                <a:gd name="connsiteY11" fmla="*/ 2075180 h 3495466"/>
                <a:gd name="connsiteX12" fmla="*/ 79922 w 2346736"/>
                <a:gd name="connsiteY12" fmla="*/ 2607442 h 3495466"/>
                <a:gd name="connsiteX13" fmla="*/ 11683 w 2346736"/>
                <a:gd name="connsiteY13" fmla="*/ 3399013 h 3495466"/>
                <a:gd name="connsiteX14" fmla="*/ 325581 w 2346736"/>
                <a:gd name="connsiteY14" fmla="*/ 3453604 h 3495466"/>
                <a:gd name="connsiteX0" fmla="*/ 284638 w 2346736"/>
                <a:gd name="connsiteY0" fmla="*/ 3312741 h 3504729"/>
                <a:gd name="connsiteX1" fmla="*/ 462059 w 2346736"/>
                <a:gd name="connsiteY1" fmla="*/ 2753183 h 3504729"/>
                <a:gd name="connsiteX2" fmla="*/ 503002 w 2346736"/>
                <a:gd name="connsiteY2" fmla="*/ 2712240 h 3504729"/>
                <a:gd name="connsiteX3" fmla="*/ 584889 w 2346736"/>
                <a:gd name="connsiteY3" fmla="*/ 2343750 h 3504729"/>
                <a:gd name="connsiteX4" fmla="*/ 653128 w 2346736"/>
                <a:gd name="connsiteY4" fmla="*/ 1920670 h 3504729"/>
                <a:gd name="connsiteX5" fmla="*/ 871492 w 2346736"/>
                <a:gd name="connsiteY5" fmla="*/ 1565828 h 3504729"/>
                <a:gd name="connsiteX6" fmla="*/ 1294572 w 2346736"/>
                <a:gd name="connsiteY6" fmla="*/ 1142747 h 3504729"/>
                <a:gd name="connsiteX7" fmla="*/ 2345450 w 2346736"/>
                <a:gd name="connsiteY7" fmla="*/ 255643 h 3504729"/>
                <a:gd name="connsiteX8" fmla="*/ 1062560 w 2346736"/>
                <a:gd name="connsiteY8" fmla="*/ 924383 h 3504729"/>
                <a:gd name="connsiteX9" fmla="*/ 243695 w 2346736"/>
                <a:gd name="connsiteY9" fmla="*/ 23631 h 3504729"/>
                <a:gd name="connsiteX10" fmla="*/ 202752 w 2346736"/>
                <a:gd name="connsiteY10" fmla="*/ 2084443 h 3504729"/>
                <a:gd name="connsiteX11" fmla="*/ 79922 w 2346736"/>
                <a:gd name="connsiteY11" fmla="*/ 2616705 h 3504729"/>
                <a:gd name="connsiteX12" fmla="*/ 11683 w 2346736"/>
                <a:gd name="connsiteY12" fmla="*/ 3408276 h 3504729"/>
                <a:gd name="connsiteX13" fmla="*/ 325581 w 2346736"/>
                <a:gd name="connsiteY13" fmla="*/ 3462867 h 3504729"/>
                <a:gd name="connsiteX0" fmla="*/ 284638 w 2346736"/>
                <a:gd name="connsiteY0" fmla="*/ 3333787 h 3525775"/>
                <a:gd name="connsiteX1" fmla="*/ 462059 w 2346736"/>
                <a:gd name="connsiteY1" fmla="*/ 2774229 h 3525775"/>
                <a:gd name="connsiteX2" fmla="*/ 503002 w 2346736"/>
                <a:gd name="connsiteY2" fmla="*/ 2733286 h 3525775"/>
                <a:gd name="connsiteX3" fmla="*/ 584889 w 2346736"/>
                <a:gd name="connsiteY3" fmla="*/ 2364796 h 3525775"/>
                <a:gd name="connsiteX4" fmla="*/ 653128 w 2346736"/>
                <a:gd name="connsiteY4" fmla="*/ 1941716 h 3525775"/>
                <a:gd name="connsiteX5" fmla="*/ 871492 w 2346736"/>
                <a:gd name="connsiteY5" fmla="*/ 1586874 h 3525775"/>
                <a:gd name="connsiteX6" fmla="*/ 1294572 w 2346736"/>
                <a:gd name="connsiteY6" fmla="*/ 1163793 h 3525775"/>
                <a:gd name="connsiteX7" fmla="*/ 2345450 w 2346736"/>
                <a:gd name="connsiteY7" fmla="*/ 276689 h 3525775"/>
                <a:gd name="connsiteX8" fmla="*/ 1062560 w 2346736"/>
                <a:gd name="connsiteY8" fmla="*/ 945429 h 3525775"/>
                <a:gd name="connsiteX9" fmla="*/ 243695 w 2346736"/>
                <a:gd name="connsiteY9" fmla="*/ 44677 h 3525775"/>
                <a:gd name="connsiteX10" fmla="*/ 79922 w 2346736"/>
                <a:gd name="connsiteY10" fmla="*/ 2637751 h 3525775"/>
                <a:gd name="connsiteX11" fmla="*/ 11683 w 2346736"/>
                <a:gd name="connsiteY11" fmla="*/ 3429322 h 3525775"/>
                <a:gd name="connsiteX12" fmla="*/ 325581 w 2346736"/>
                <a:gd name="connsiteY12" fmla="*/ 3483913 h 3525775"/>
                <a:gd name="connsiteX0" fmla="*/ 274605 w 2336703"/>
                <a:gd name="connsiteY0" fmla="*/ 3371642 h 3563630"/>
                <a:gd name="connsiteX1" fmla="*/ 452026 w 2336703"/>
                <a:gd name="connsiteY1" fmla="*/ 2812084 h 3563630"/>
                <a:gd name="connsiteX2" fmla="*/ 492969 w 2336703"/>
                <a:gd name="connsiteY2" fmla="*/ 2771141 h 3563630"/>
                <a:gd name="connsiteX3" fmla="*/ 574856 w 2336703"/>
                <a:gd name="connsiteY3" fmla="*/ 2402651 h 3563630"/>
                <a:gd name="connsiteX4" fmla="*/ 643095 w 2336703"/>
                <a:gd name="connsiteY4" fmla="*/ 1979571 h 3563630"/>
                <a:gd name="connsiteX5" fmla="*/ 861459 w 2336703"/>
                <a:gd name="connsiteY5" fmla="*/ 1624729 h 3563630"/>
                <a:gd name="connsiteX6" fmla="*/ 1284539 w 2336703"/>
                <a:gd name="connsiteY6" fmla="*/ 1201648 h 3563630"/>
                <a:gd name="connsiteX7" fmla="*/ 2335417 w 2336703"/>
                <a:gd name="connsiteY7" fmla="*/ 314544 h 3563630"/>
                <a:gd name="connsiteX8" fmla="*/ 1052527 w 2336703"/>
                <a:gd name="connsiteY8" fmla="*/ 983284 h 3563630"/>
                <a:gd name="connsiteX9" fmla="*/ 233662 w 2336703"/>
                <a:gd name="connsiteY9" fmla="*/ 82532 h 3563630"/>
                <a:gd name="connsiteX10" fmla="*/ 1650 w 2336703"/>
                <a:gd name="connsiteY10" fmla="*/ 3467177 h 3563630"/>
                <a:gd name="connsiteX11" fmla="*/ 315548 w 2336703"/>
                <a:gd name="connsiteY11" fmla="*/ 3521768 h 3563630"/>
                <a:gd name="connsiteX0" fmla="*/ 285785 w 2347883"/>
                <a:gd name="connsiteY0" fmla="*/ 3410805 h 3789950"/>
                <a:gd name="connsiteX1" fmla="*/ 463206 w 2347883"/>
                <a:gd name="connsiteY1" fmla="*/ 2851247 h 3789950"/>
                <a:gd name="connsiteX2" fmla="*/ 504149 w 2347883"/>
                <a:gd name="connsiteY2" fmla="*/ 2810304 h 3789950"/>
                <a:gd name="connsiteX3" fmla="*/ 586036 w 2347883"/>
                <a:gd name="connsiteY3" fmla="*/ 2441814 h 3789950"/>
                <a:gd name="connsiteX4" fmla="*/ 654275 w 2347883"/>
                <a:gd name="connsiteY4" fmla="*/ 2018734 h 3789950"/>
                <a:gd name="connsiteX5" fmla="*/ 872639 w 2347883"/>
                <a:gd name="connsiteY5" fmla="*/ 1663892 h 3789950"/>
                <a:gd name="connsiteX6" fmla="*/ 1295719 w 2347883"/>
                <a:gd name="connsiteY6" fmla="*/ 1240811 h 3789950"/>
                <a:gd name="connsiteX7" fmla="*/ 2346597 w 2347883"/>
                <a:gd name="connsiteY7" fmla="*/ 353707 h 3789950"/>
                <a:gd name="connsiteX8" fmla="*/ 1063707 w 2347883"/>
                <a:gd name="connsiteY8" fmla="*/ 1022447 h 3789950"/>
                <a:gd name="connsiteX9" fmla="*/ 162955 w 2347883"/>
                <a:gd name="connsiteY9" fmla="*/ 80752 h 3789950"/>
                <a:gd name="connsiteX10" fmla="*/ 12830 w 2347883"/>
                <a:gd name="connsiteY10" fmla="*/ 3506340 h 3789950"/>
                <a:gd name="connsiteX11" fmla="*/ 326728 w 2347883"/>
                <a:gd name="connsiteY11" fmla="*/ 3560931 h 3789950"/>
                <a:gd name="connsiteX0" fmla="*/ 302730 w 2364918"/>
                <a:gd name="connsiteY0" fmla="*/ 3584823 h 3963968"/>
                <a:gd name="connsiteX1" fmla="*/ 480151 w 2364918"/>
                <a:gd name="connsiteY1" fmla="*/ 3025265 h 3963968"/>
                <a:gd name="connsiteX2" fmla="*/ 521094 w 2364918"/>
                <a:gd name="connsiteY2" fmla="*/ 2984322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480151 w 2364918"/>
                <a:gd name="connsiteY1" fmla="*/ 3025265 h 3963968"/>
                <a:gd name="connsiteX2" fmla="*/ 602981 w 2364918"/>
                <a:gd name="connsiteY2" fmla="*/ 2615832 h 3963968"/>
                <a:gd name="connsiteX3" fmla="*/ 671220 w 2364918"/>
                <a:gd name="connsiteY3" fmla="*/ 2192752 h 3963968"/>
                <a:gd name="connsiteX4" fmla="*/ 889584 w 2364918"/>
                <a:gd name="connsiteY4" fmla="*/ 1837910 h 3963968"/>
                <a:gd name="connsiteX5" fmla="*/ 1312664 w 2364918"/>
                <a:gd name="connsiteY5" fmla="*/ 1414829 h 3963968"/>
                <a:gd name="connsiteX6" fmla="*/ 2363542 w 2364918"/>
                <a:gd name="connsiteY6" fmla="*/ 527725 h 3963968"/>
                <a:gd name="connsiteX7" fmla="*/ 1503733 w 2364918"/>
                <a:gd name="connsiteY7" fmla="*/ 282065 h 3963968"/>
                <a:gd name="connsiteX8" fmla="*/ 179900 w 2364918"/>
                <a:gd name="connsiteY8" fmla="*/ 254770 h 3963968"/>
                <a:gd name="connsiteX9" fmla="*/ 29775 w 2364918"/>
                <a:gd name="connsiteY9" fmla="*/ 3680358 h 3963968"/>
                <a:gd name="connsiteX10" fmla="*/ 343673 w 2364918"/>
                <a:gd name="connsiteY10" fmla="*/ 3734949 h 3963968"/>
                <a:gd name="connsiteX0" fmla="*/ 302730 w 2364918"/>
                <a:gd name="connsiteY0" fmla="*/ 3584823 h 3963968"/>
                <a:gd name="connsiteX1" fmla="*/ 302729 w 2364918"/>
                <a:gd name="connsiteY1" fmla="*/ 3352812 h 3963968"/>
                <a:gd name="connsiteX2" fmla="*/ 480151 w 2364918"/>
                <a:gd name="connsiteY2" fmla="*/ 3025265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302729 w 2364918"/>
                <a:gd name="connsiteY1" fmla="*/ 3352812 h 3963968"/>
                <a:gd name="connsiteX2" fmla="*/ 493799 w 2364918"/>
                <a:gd name="connsiteY2" fmla="*/ 3066209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671220 w 2367988"/>
                <a:gd name="connsiteY4" fmla="*/ 2192752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712163 w 2367988"/>
                <a:gd name="connsiteY4" fmla="*/ 2233695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65736 w 2430994"/>
                <a:gd name="connsiteY0" fmla="*/ 3340406 h 3692517"/>
                <a:gd name="connsiteX1" fmla="*/ 365735 w 2430994"/>
                <a:gd name="connsiteY1" fmla="*/ 3108395 h 3692517"/>
                <a:gd name="connsiteX2" fmla="*/ 556805 w 2430994"/>
                <a:gd name="connsiteY2" fmla="*/ 2821792 h 3692517"/>
                <a:gd name="connsiteX3" fmla="*/ 665987 w 2430994"/>
                <a:gd name="connsiteY3" fmla="*/ 2371415 h 3692517"/>
                <a:gd name="connsiteX4" fmla="*/ 775169 w 2430994"/>
                <a:gd name="connsiteY4" fmla="*/ 1989278 h 3692517"/>
                <a:gd name="connsiteX5" fmla="*/ 952590 w 2430994"/>
                <a:gd name="connsiteY5" fmla="*/ 1593493 h 3692517"/>
                <a:gd name="connsiteX6" fmla="*/ 1375670 w 2430994"/>
                <a:gd name="connsiteY6" fmla="*/ 1170412 h 3692517"/>
                <a:gd name="connsiteX7" fmla="*/ 1880637 w 2430994"/>
                <a:gd name="connsiteY7" fmla="*/ 774628 h 3692517"/>
                <a:gd name="connsiteX8" fmla="*/ 2426548 w 2430994"/>
                <a:gd name="connsiteY8" fmla="*/ 283308 h 3692517"/>
                <a:gd name="connsiteX9" fmla="*/ 1566739 w 2430994"/>
                <a:gd name="connsiteY9" fmla="*/ 37648 h 3692517"/>
                <a:gd name="connsiteX10" fmla="*/ 133724 w 2430994"/>
                <a:gd name="connsiteY10" fmla="*/ 378842 h 3692517"/>
                <a:gd name="connsiteX11" fmla="*/ 92781 w 2430994"/>
                <a:gd name="connsiteY11" fmla="*/ 3435941 h 3692517"/>
                <a:gd name="connsiteX12" fmla="*/ 406679 w 2430994"/>
                <a:gd name="connsiteY12" fmla="*/ 3490532 h 3692517"/>
                <a:gd name="connsiteX0" fmla="*/ 364766 w 2430378"/>
                <a:gd name="connsiteY0" fmla="*/ 3265451 h 3617562"/>
                <a:gd name="connsiteX1" fmla="*/ 364765 w 2430378"/>
                <a:gd name="connsiteY1" fmla="*/ 3033440 h 3617562"/>
                <a:gd name="connsiteX2" fmla="*/ 555835 w 2430378"/>
                <a:gd name="connsiteY2" fmla="*/ 2746837 h 3617562"/>
                <a:gd name="connsiteX3" fmla="*/ 665017 w 2430378"/>
                <a:gd name="connsiteY3" fmla="*/ 2296460 h 3617562"/>
                <a:gd name="connsiteX4" fmla="*/ 774199 w 2430378"/>
                <a:gd name="connsiteY4" fmla="*/ 1914323 h 3617562"/>
                <a:gd name="connsiteX5" fmla="*/ 951620 w 2430378"/>
                <a:gd name="connsiteY5" fmla="*/ 1518538 h 3617562"/>
                <a:gd name="connsiteX6" fmla="*/ 1374700 w 2430378"/>
                <a:gd name="connsiteY6" fmla="*/ 1095457 h 3617562"/>
                <a:gd name="connsiteX7" fmla="*/ 1879667 w 2430378"/>
                <a:gd name="connsiteY7" fmla="*/ 699673 h 3617562"/>
                <a:gd name="connsiteX8" fmla="*/ 2425578 w 2430378"/>
                <a:gd name="connsiteY8" fmla="*/ 208353 h 3617562"/>
                <a:gd name="connsiteX9" fmla="*/ 1552121 w 2430378"/>
                <a:gd name="connsiteY9" fmla="*/ 99171 h 3617562"/>
                <a:gd name="connsiteX10" fmla="*/ 132754 w 2430378"/>
                <a:gd name="connsiteY10" fmla="*/ 303887 h 3617562"/>
                <a:gd name="connsiteX11" fmla="*/ 91811 w 2430378"/>
                <a:gd name="connsiteY11" fmla="*/ 3360986 h 3617562"/>
                <a:gd name="connsiteX12" fmla="*/ 405709 w 2430378"/>
                <a:gd name="connsiteY12" fmla="*/ 3415577 h 3617562"/>
                <a:gd name="connsiteX0" fmla="*/ 292343 w 2357955"/>
                <a:gd name="connsiteY0" fmla="*/ 3266071 h 3618182"/>
                <a:gd name="connsiteX1" fmla="*/ 292342 w 2357955"/>
                <a:gd name="connsiteY1" fmla="*/ 3034060 h 3618182"/>
                <a:gd name="connsiteX2" fmla="*/ 483412 w 2357955"/>
                <a:gd name="connsiteY2" fmla="*/ 2747457 h 3618182"/>
                <a:gd name="connsiteX3" fmla="*/ 592594 w 2357955"/>
                <a:gd name="connsiteY3" fmla="*/ 2297080 h 3618182"/>
                <a:gd name="connsiteX4" fmla="*/ 701776 w 2357955"/>
                <a:gd name="connsiteY4" fmla="*/ 1914943 h 3618182"/>
                <a:gd name="connsiteX5" fmla="*/ 879197 w 2357955"/>
                <a:gd name="connsiteY5" fmla="*/ 1519158 h 3618182"/>
                <a:gd name="connsiteX6" fmla="*/ 1302277 w 2357955"/>
                <a:gd name="connsiteY6" fmla="*/ 1096077 h 3618182"/>
                <a:gd name="connsiteX7" fmla="*/ 1807244 w 2357955"/>
                <a:gd name="connsiteY7" fmla="*/ 700293 h 3618182"/>
                <a:gd name="connsiteX8" fmla="*/ 2353155 w 2357955"/>
                <a:gd name="connsiteY8" fmla="*/ 208973 h 3618182"/>
                <a:gd name="connsiteX9" fmla="*/ 1479698 w 2357955"/>
                <a:gd name="connsiteY9" fmla="*/ 99791 h 3618182"/>
                <a:gd name="connsiteX10" fmla="*/ 278694 w 2357955"/>
                <a:gd name="connsiteY10" fmla="*/ 86143 h 3618182"/>
                <a:gd name="connsiteX11" fmla="*/ 60331 w 2357955"/>
                <a:gd name="connsiteY11" fmla="*/ 304507 h 3618182"/>
                <a:gd name="connsiteX12" fmla="*/ 19388 w 2357955"/>
                <a:gd name="connsiteY12" fmla="*/ 3361606 h 3618182"/>
                <a:gd name="connsiteX13" fmla="*/ 333286 w 2357955"/>
                <a:gd name="connsiteY13" fmla="*/ 3416197 h 3618182"/>
                <a:gd name="connsiteX0" fmla="*/ 275196 w 2340808"/>
                <a:gd name="connsiteY0" fmla="*/ 3196115 h 3531241"/>
                <a:gd name="connsiteX1" fmla="*/ 275195 w 2340808"/>
                <a:gd name="connsiteY1" fmla="*/ 2964104 h 3531241"/>
                <a:gd name="connsiteX2" fmla="*/ 466265 w 2340808"/>
                <a:gd name="connsiteY2" fmla="*/ 2677501 h 3531241"/>
                <a:gd name="connsiteX3" fmla="*/ 575447 w 2340808"/>
                <a:gd name="connsiteY3" fmla="*/ 2227124 h 3531241"/>
                <a:gd name="connsiteX4" fmla="*/ 684629 w 2340808"/>
                <a:gd name="connsiteY4" fmla="*/ 1844987 h 3531241"/>
                <a:gd name="connsiteX5" fmla="*/ 862050 w 2340808"/>
                <a:gd name="connsiteY5" fmla="*/ 1449202 h 3531241"/>
                <a:gd name="connsiteX6" fmla="*/ 1285130 w 2340808"/>
                <a:gd name="connsiteY6" fmla="*/ 1026121 h 3531241"/>
                <a:gd name="connsiteX7" fmla="*/ 1790097 w 2340808"/>
                <a:gd name="connsiteY7" fmla="*/ 630337 h 3531241"/>
                <a:gd name="connsiteX8" fmla="*/ 2336008 w 2340808"/>
                <a:gd name="connsiteY8" fmla="*/ 139017 h 3531241"/>
                <a:gd name="connsiteX9" fmla="*/ 1462551 w 2340808"/>
                <a:gd name="connsiteY9" fmla="*/ 29835 h 3531241"/>
                <a:gd name="connsiteX10" fmla="*/ 261547 w 2340808"/>
                <a:gd name="connsiteY10" fmla="*/ 16187 h 3531241"/>
                <a:gd name="connsiteX11" fmla="*/ 179662 w 2340808"/>
                <a:gd name="connsiteY11" fmla="*/ 466563 h 3531241"/>
                <a:gd name="connsiteX12" fmla="*/ 2241 w 2340808"/>
                <a:gd name="connsiteY12" fmla="*/ 3291650 h 3531241"/>
                <a:gd name="connsiteX13" fmla="*/ 316139 w 2340808"/>
                <a:gd name="connsiteY13" fmla="*/ 3346241 h 3531241"/>
                <a:gd name="connsiteX0" fmla="*/ 139544 w 2205156"/>
                <a:gd name="connsiteY0" fmla="*/ 3196115 h 3559719"/>
                <a:gd name="connsiteX1" fmla="*/ 139543 w 2205156"/>
                <a:gd name="connsiteY1" fmla="*/ 2964104 h 3559719"/>
                <a:gd name="connsiteX2" fmla="*/ 330613 w 2205156"/>
                <a:gd name="connsiteY2" fmla="*/ 2677501 h 3559719"/>
                <a:gd name="connsiteX3" fmla="*/ 439795 w 2205156"/>
                <a:gd name="connsiteY3" fmla="*/ 2227124 h 3559719"/>
                <a:gd name="connsiteX4" fmla="*/ 548977 w 2205156"/>
                <a:gd name="connsiteY4" fmla="*/ 1844987 h 3559719"/>
                <a:gd name="connsiteX5" fmla="*/ 726398 w 2205156"/>
                <a:gd name="connsiteY5" fmla="*/ 1449202 h 3559719"/>
                <a:gd name="connsiteX6" fmla="*/ 1149478 w 2205156"/>
                <a:gd name="connsiteY6" fmla="*/ 1026121 h 3559719"/>
                <a:gd name="connsiteX7" fmla="*/ 1654445 w 2205156"/>
                <a:gd name="connsiteY7" fmla="*/ 630337 h 3559719"/>
                <a:gd name="connsiteX8" fmla="*/ 2200356 w 2205156"/>
                <a:gd name="connsiteY8" fmla="*/ 139017 h 3559719"/>
                <a:gd name="connsiteX9" fmla="*/ 1326899 w 2205156"/>
                <a:gd name="connsiteY9" fmla="*/ 29835 h 3559719"/>
                <a:gd name="connsiteX10" fmla="*/ 125895 w 2205156"/>
                <a:gd name="connsiteY10" fmla="*/ 16187 h 3559719"/>
                <a:gd name="connsiteX11" fmla="*/ 44010 w 2205156"/>
                <a:gd name="connsiteY11" fmla="*/ 466563 h 3559719"/>
                <a:gd name="connsiteX12" fmla="*/ 16714 w 2205156"/>
                <a:gd name="connsiteY12" fmla="*/ 3332593 h 3559719"/>
                <a:gd name="connsiteX13" fmla="*/ 180487 w 2205156"/>
                <a:gd name="connsiteY13" fmla="*/ 3346241 h 355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5156" h="3559719">
                  <a:moveTo>
                    <a:pt x="139544" y="3196115"/>
                  </a:moveTo>
                  <a:cubicBezTo>
                    <a:pt x="153192" y="3155172"/>
                    <a:pt x="109973" y="3057364"/>
                    <a:pt x="139543" y="2964104"/>
                  </a:cubicBezTo>
                  <a:cubicBezTo>
                    <a:pt x="169113" y="2870844"/>
                    <a:pt x="280571" y="2800331"/>
                    <a:pt x="330613" y="2677501"/>
                  </a:cubicBezTo>
                  <a:cubicBezTo>
                    <a:pt x="380655" y="2554671"/>
                    <a:pt x="403401" y="2365876"/>
                    <a:pt x="439795" y="2227124"/>
                  </a:cubicBezTo>
                  <a:cubicBezTo>
                    <a:pt x="476189" y="2088372"/>
                    <a:pt x="501210" y="1974641"/>
                    <a:pt x="548977" y="1844987"/>
                  </a:cubicBezTo>
                  <a:cubicBezTo>
                    <a:pt x="596744" y="1715333"/>
                    <a:pt x="626314" y="1585680"/>
                    <a:pt x="726398" y="1449202"/>
                  </a:cubicBezTo>
                  <a:cubicBezTo>
                    <a:pt x="826482" y="1312724"/>
                    <a:pt x="994804" y="1162598"/>
                    <a:pt x="1149478" y="1026121"/>
                  </a:cubicBezTo>
                  <a:cubicBezTo>
                    <a:pt x="1304152" y="889644"/>
                    <a:pt x="1479299" y="778188"/>
                    <a:pt x="1654445" y="630337"/>
                  </a:cubicBezTo>
                  <a:cubicBezTo>
                    <a:pt x="1829591" y="482486"/>
                    <a:pt x="2254947" y="239101"/>
                    <a:pt x="2200356" y="139017"/>
                  </a:cubicBezTo>
                  <a:cubicBezTo>
                    <a:pt x="2145765" y="38933"/>
                    <a:pt x="1672643" y="50307"/>
                    <a:pt x="1326899" y="29835"/>
                  </a:cubicBezTo>
                  <a:cubicBezTo>
                    <a:pt x="981156" y="9363"/>
                    <a:pt x="362456" y="-17932"/>
                    <a:pt x="125895" y="16187"/>
                  </a:cubicBezTo>
                  <a:cubicBezTo>
                    <a:pt x="-110666" y="50306"/>
                    <a:pt x="62207" y="-86171"/>
                    <a:pt x="44010" y="466563"/>
                  </a:cubicBezTo>
                  <a:cubicBezTo>
                    <a:pt x="25813" y="1019297"/>
                    <a:pt x="-6032" y="2852647"/>
                    <a:pt x="16714" y="3332593"/>
                  </a:cubicBezTo>
                  <a:cubicBezTo>
                    <a:pt x="39460" y="3812539"/>
                    <a:pt x="44009" y="3389459"/>
                    <a:pt x="180487" y="334624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rme libre 17"/>
            <p:cNvSpPr/>
            <p:nvPr/>
          </p:nvSpPr>
          <p:spPr>
            <a:xfrm>
              <a:off x="2307519" y="491000"/>
              <a:ext cx="3139465" cy="2934320"/>
            </a:xfrm>
            <a:custGeom>
              <a:avLst/>
              <a:gdLst>
                <a:gd name="connsiteX0" fmla="*/ 133597 w 3740354"/>
                <a:gd name="connsiteY0" fmla="*/ 436728 h 3094410"/>
                <a:gd name="connsiteX1" fmla="*/ 406552 w 3740354"/>
                <a:gd name="connsiteY1" fmla="*/ 341194 h 3094410"/>
                <a:gd name="connsiteX2" fmla="*/ 966111 w 3740354"/>
                <a:gd name="connsiteY2" fmla="*/ 300250 h 3094410"/>
                <a:gd name="connsiteX3" fmla="*/ 1252714 w 3740354"/>
                <a:gd name="connsiteY3" fmla="*/ 354841 h 3094410"/>
                <a:gd name="connsiteX4" fmla="*/ 1853215 w 3740354"/>
                <a:gd name="connsiteY4" fmla="*/ 859808 h 3094410"/>
                <a:gd name="connsiteX5" fmla="*/ 2508308 w 3740354"/>
                <a:gd name="connsiteY5" fmla="*/ 1801504 h 3094410"/>
                <a:gd name="connsiteX6" fmla="*/ 2999627 w 3740354"/>
                <a:gd name="connsiteY6" fmla="*/ 2661313 h 3094410"/>
                <a:gd name="connsiteX7" fmla="*/ 3108809 w 3740354"/>
                <a:gd name="connsiteY7" fmla="*/ 3016155 h 3094410"/>
                <a:gd name="connsiteX8" fmla="*/ 3654720 w 3740354"/>
                <a:gd name="connsiteY8" fmla="*/ 2961564 h 3094410"/>
                <a:gd name="connsiteX9" fmla="*/ 3722958 w 3740354"/>
                <a:gd name="connsiteY9" fmla="*/ 1651379 h 3094410"/>
                <a:gd name="connsiteX10" fmla="*/ 3490947 w 3740354"/>
                <a:gd name="connsiteY10" fmla="*/ 464023 h 3094410"/>
                <a:gd name="connsiteX11" fmla="*/ 2945036 w 3740354"/>
                <a:gd name="connsiteY11" fmla="*/ 122829 h 3094410"/>
                <a:gd name="connsiteX12" fmla="*/ 652212 w 3740354"/>
                <a:gd name="connsiteY12" fmla="*/ 0 h 3094410"/>
                <a:gd name="connsiteX13" fmla="*/ 24415 w 3740354"/>
                <a:gd name="connsiteY13" fmla="*/ 122829 h 3094410"/>
                <a:gd name="connsiteX14" fmla="*/ 188188 w 3740354"/>
                <a:gd name="connsiteY14" fmla="*/ 504967 h 3094410"/>
                <a:gd name="connsiteX0" fmla="*/ 133597 w 3740354"/>
                <a:gd name="connsiteY0" fmla="*/ 438178 h 3095860"/>
                <a:gd name="connsiteX1" fmla="*/ 406552 w 3740354"/>
                <a:gd name="connsiteY1" fmla="*/ 342644 h 3095860"/>
                <a:gd name="connsiteX2" fmla="*/ 966111 w 3740354"/>
                <a:gd name="connsiteY2" fmla="*/ 301700 h 3095860"/>
                <a:gd name="connsiteX3" fmla="*/ 1252714 w 3740354"/>
                <a:gd name="connsiteY3" fmla="*/ 356291 h 3095860"/>
                <a:gd name="connsiteX4" fmla="*/ 1853215 w 3740354"/>
                <a:gd name="connsiteY4" fmla="*/ 861258 h 3095860"/>
                <a:gd name="connsiteX5" fmla="*/ 2508308 w 3740354"/>
                <a:gd name="connsiteY5" fmla="*/ 1802954 h 3095860"/>
                <a:gd name="connsiteX6" fmla="*/ 2999627 w 3740354"/>
                <a:gd name="connsiteY6" fmla="*/ 2662763 h 3095860"/>
                <a:gd name="connsiteX7" fmla="*/ 3108809 w 3740354"/>
                <a:gd name="connsiteY7" fmla="*/ 3017605 h 3095860"/>
                <a:gd name="connsiteX8" fmla="*/ 3654720 w 3740354"/>
                <a:gd name="connsiteY8" fmla="*/ 2963014 h 3095860"/>
                <a:gd name="connsiteX9" fmla="*/ 3722958 w 3740354"/>
                <a:gd name="connsiteY9" fmla="*/ 1652829 h 3095860"/>
                <a:gd name="connsiteX10" fmla="*/ 3490947 w 3740354"/>
                <a:gd name="connsiteY10" fmla="*/ 465473 h 3095860"/>
                <a:gd name="connsiteX11" fmla="*/ 2945036 w 3740354"/>
                <a:gd name="connsiteY11" fmla="*/ 124279 h 3095860"/>
                <a:gd name="connsiteX12" fmla="*/ 652212 w 3740354"/>
                <a:gd name="connsiteY12" fmla="*/ 1450 h 3095860"/>
                <a:gd name="connsiteX13" fmla="*/ 24415 w 3740354"/>
                <a:gd name="connsiteY13" fmla="*/ 192518 h 3095860"/>
                <a:gd name="connsiteX14" fmla="*/ 188188 w 3740354"/>
                <a:gd name="connsiteY14" fmla="*/ 506417 h 3095860"/>
                <a:gd name="connsiteX0" fmla="*/ 135429 w 3742186"/>
                <a:gd name="connsiteY0" fmla="*/ 320777 h 2978459"/>
                <a:gd name="connsiteX1" fmla="*/ 408384 w 3742186"/>
                <a:gd name="connsiteY1" fmla="*/ 225243 h 2978459"/>
                <a:gd name="connsiteX2" fmla="*/ 967943 w 3742186"/>
                <a:gd name="connsiteY2" fmla="*/ 184299 h 2978459"/>
                <a:gd name="connsiteX3" fmla="*/ 1254546 w 3742186"/>
                <a:gd name="connsiteY3" fmla="*/ 238890 h 2978459"/>
                <a:gd name="connsiteX4" fmla="*/ 1855047 w 3742186"/>
                <a:gd name="connsiteY4" fmla="*/ 743857 h 2978459"/>
                <a:gd name="connsiteX5" fmla="*/ 2510140 w 3742186"/>
                <a:gd name="connsiteY5" fmla="*/ 1685553 h 2978459"/>
                <a:gd name="connsiteX6" fmla="*/ 3001459 w 3742186"/>
                <a:gd name="connsiteY6" fmla="*/ 2545362 h 2978459"/>
                <a:gd name="connsiteX7" fmla="*/ 3110641 w 3742186"/>
                <a:gd name="connsiteY7" fmla="*/ 2900204 h 2978459"/>
                <a:gd name="connsiteX8" fmla="*/ 3656552 w 3742186"/>
                <a:gd name="connsiteY8" fmla="*/ 2845613 h 2978459"/>
                <a:gd name="connsiteX9" fmla="*/ 3724790 w 3742186"/>
                <a:gd name="connsiteY9" fmla="*/ 1535428 h 2978459"/>
                <a:gd name="connsiteX10" fmla="*/ 3492779 w 3742186"/>
                <a:gd name="connsiteY10" fmla="*/ 348072 h 2978459"/>
                <a:gd name="connsiteX11" fmla="*/ 2946868 w 3742186"/>
                <a:gd name="connsiteY11" fmla="*/ 6878 h 2978459"/>
                <a:gd name="connsiteX12" fmla="*/ 681339 w 3742186"/>
                <a:gd name="connsiteY12" fmla="*/ 116061 h 2978459"/>
                <a:gd name="connsiteX13" fmla="*/ 26247 w 3742186"/>
                <a:gd name="connsiteY13" fmla="*/ 75117 h 2978459"/>
                <a:gd name="connsiteX14" fmla="*/ 190020 w 3742186"/>
                <a:gd name="connsiteY14" fmla="*/ 389016 h 297845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3492779 w 3769368"/>
                <a:gd name="connsiteY11" fmla="*/ 286922 h 2917309"/>
                <a:gd name="connsiteX12" fmla="*/ 2919572 w 3769368"/>
                <a:gd name="connsiteY12" fmla="*/ 54910 h 2917309"/>
                <a:gd name="connsiteX13" fmla="*/ 681339 w 3769368"/>
                <a:gd name="connsiteY13" fmla="*/ 54911 h 2917309"/>
                <a:gd name="connsiteX14" fmla="*/ 26247 w 3769368"/>
                <a:gd name="connsiteY14" fmla="*/ 13967 h 2917309"/>
                <a:gd name="connsiteX15" fmla="*/ 190020 w 3769368"/>
                <a:gd name="connsiteY15"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2919572 w 3769368"/>
                <a:gd name="connsiteY11" fmla="*/ 54910 h 2917309"/>
                <a:gd name="connsiteX12" fmla="*/ 681339 w 3769368"/>
                <a:gd name="connsiteY12" fmla="*/ 54911 h 2917309"/>
                <a:gd name="connsiteX13" fmla="*/ 26247 w 3769368"/>
                <a:gd name="connsiteY13" fmla="*/ 13967 h 2917309"/>
                <a:gd name="connsiteX14" fmla="*/ 190020 w 3769368"/>
                <a:gd name="connsiteY14" fmla="*/ 327866 h 2917309"/>
                <a:gd name="connsiteX0" fmla="*/ 135429 w 3656561"/>
                <a:gd name="connsiteY0" fmla="*/ 259627 h 2968435"/>
                <a:gd name="connsiteX1" fmla="*/ 408384 w 3656561"/>
                <a:gd name="connsiteY1" fmla="*/ 164093 h 2968435"/>
                <a:gd name="connsiteX2" fmla="*/ 967943 w 3656561"/>
                <a:gd name="connsiteY2" fmla="*/ 123149 h 2968435"/>
                <a:gd name="connsiteX3" fmla="*/ 1254546 w 3656561"/>
                <a:gd name="connsiteY3" fmla="*/ 177740 h 2968435"/>
                <a:gd name="connsiteX4" fmla="*/ 1855047 w 3656561"/>
                <a:gd name="connsiteY4" fmla="*/ 682707 h 2968435"/>
                <a:gd name="connsiteX5" fmla="*/ 2510140 w 3656561"/>
                <a:gd name="connsiteY5" fmla="*/ 1624403 h 2968435"/>
                <a:gd name="connsiteX6" fmla="*/ 3001459 w 3656561"/>
                <a:gd name="connsiteY6" fmla="*/ 2484212 h 2968435"/>
                <a:gd name="connsiteX7" fmla="*/ 3110641 w 3656561"/>
                <a:gd name="connsiteY7" fmla="*/ 2839054 h 2968435"/>
                <a:gd name="connsiteX8" fmla="*/ 3656552 w 3656561"/>
                <a:gd name="connsiteY8" fmla="*/ 2784463 h 2968435"/>
                <a:gd name="connsiteX9" fmla="*/ 3124289 w 3656561"/>
                <a:gd name="connsiteY9" fmla="*/ 750946 h 2968435"/>
                <a:gd name="connsiteX10" fmla="*/ 2919572 w 3656561"/>
                <a:gd name="connsiteY10" fmla="*/ 54910 h 2968435"/>
                <a:gd name="connsiteX11" fmla="*/ 681339 w 3656561"/>
                <a:gd name="connsiteY11" fmla="*/ 54911 h 2968435"/>
                <a:gd name="connsiteX12" fmla="*/ 26247 w 3656561"/>
                <a:gd name="connsiteY12" fmla="*/ 13967 h 2968435"/>
                <a:gd name="connsiteX13" fmla="*/ 190020 w 3656561"/>
                <a:gd name="connsiteY13" fmla="*/ 327866 h 2968435"/>
                <a:gd name="connsiteX0" fmla="*/ 135429 w 3139465"/>
                <a:gd name="connsiteY0" fmla="*/ 259627 h 2934320"/>
                <a:gd name="connsiteX1" fmla="*/ 408384 w 3139465"/>
                <a:gd name="connsiteY1" fmla="*/ 164093 h 2934320"/>
                <a:gd name="connsiteX2" fmla="*/ 967943 w 3139465"/>
                <a:gd name="connsiteY2" fmla="*/ 123149 h 2934320"/>
                <a:gd name="connsiteX3" fmla="*/ 1254546 w 3139465"/>
                <a:gd name="connsiteY3" fmla="*/ 177740 h 2934320"/>
                <a:gd name="connsiteX4" fmla="*/ 1855047 w 3139465"/>
                <a:gd name="connsiteY4" fmla="*/ 682707 h 2934320"/>
                <a:gd name="connsiteX5" fmla="*/ 2510140 w 3139465"/>
                <a:gd name="connsiteY5" fmla="*/ 1624403 h 2934320"/>
                <a:gd name="connsiteX6" fmla="*/ 3001459 w 3139465"/>
                <a:gd name="connsiteY6" fmla="*/ 2484212 h 2934320"/>
                <a:gd name="connsiteX7" fmla="*/ 3110641 w 3139465"/>
                <a:gd name="connsiteY7" fmla="*/ 2839054 h 2934320"/>
                <a:gd name="connsiteX8" fmla="*/ 3124289 w 3139465"/>
                <a:gd name="connsiteY8" fmla="*/ 750946 h 2934320"/>
                <a:gd name="connsiteX9" fmla="*/ 2919572 w 3139465"/>
                <a:gd name="connsiteY9" fmla="*/ 54910 h 2934320"/>
                <a:gd name="connsiteX10" fmla="*/ 681339 w 3139465"/>
                <a:gd name="connsiteY10" fmla="*/ 54911 h 2934320"/>
                <a:gd name="connsiteX11" fmla="*/ 26247 w 3139465"/>
                <a:gd name="connsiteY11" fmla="*/ 13967 h 2934320"/>
                <a:gd name="connsiteX12" fmla="*/ 190020 w 3139465"/>
                <a:gd name="connsiteY12" fmla="*/ 327866 h 293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9465" h="2934320">
                  <a:moveTo>
                    <a:pt x="135429" y="259627"/>
                  </a:moveTo>
                  <a:cubicBezTo>
                    <a:pt x="202530" y="223233"/>
                    <a:pt x="269632" y="186839"/>
                    <a:pt x="408384" y="164093"/>
                  </a:cubicBezTo>
                  <a:cubicBezTo>
                    <a:pt x="547136" y="141347"/>
                    <a:pt x="826916" y="120874"/>
                    <a:pt x="967943" y="123149"/>
                  </a:cubicBezTo>
                  <a:cubicBezTo>
                    <a:pt x="1108970" y="125423"/>
                    <a:pt x="1106695" y="84480"/>
                    <a:pt x="1254546" y="177740"/>
                  </a:cubicBezTo>
                  <a:cubicBezTo>
                    <a:pt x="1402397" y="271000"/>
                    <a:pt x="1645781" y="441597"/>
                    <a:pt x="1855047" y="682707"/>
                  </a:cubicBezTo>
                  <a:cubicBezTo>
                    <a:pt x="2064313" y="923818"/>
                    <a:pt x="2319071" y="1324152"/>
                    <a:pt x="2510140" y="1624403"/>
                  </a:cubicBezTo>
                  <a:cubicBezTo>
                    <a:pt x="2701209" y="1924654"/>
                    <a:pt x="2901376" y="2281770"/>
                    <a:pt x="3001459" y="2484212"/>
                  </a:cubicBezTo>
                  <a:cubicBezTo>
                    <a:pt x="3101542" y="2686654"/>
                    <a:pt x="3090169" y="3127932"/>
                    <a:pt x="3110641" y="2839054"/>
                  </a:cubicBezTo>
                  <a:cubicBezTo>
                    <a:pt x="3131113" y="2550176"/>
                    <a:pt x="3156134" y="1214970"/>
                    <a:pt x="3124289" y="750946"/>
                  </a:cubicBezTo>
                  <a:cubicBezTo>
                    <a:pt x="2990086" y="514385"/>
                    <a:pt x="3326730" y="170916"/>
                    <a:pt x="2919572" y="54910"/>
                  </a:cubicBezTo>
                  <a:lnTo>
                    <a:pt x="681339" y="54911"/>
                  </a:lnTo>
                  <a:cubicBezTo>
                    <a:pt x="199118" y="48087"/>
                    <a:pt x="108133" y="-31525"/>
                    <a:pt x="26247" y="13967"/>
                  </a:cubicBezTo>
                  <a:cubicBezTo>
                    <a:pt x="-55639" y="59459"/>
                    <a:pt x="69465" y="178877"/>
                    <a:pt x="190020" y="327866"/>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rme libre 18"/>
            <p:cNvSpPr/>
            <p:nvPr/>
          </p:nvSpPr>
          <p:spPr>
            <a:xfrm>
              <a:off x="327546" y="3807726"/>
              <a:ext cx="3157616" cy="2279288"/>
            </a:xfrm>
            <a:custGeom>
              <a:avLst/>
              <a:gdLst>
                <a:gd name="connsiteX0" fmla="*/ 269255 w 3467399"/>
                <a:gd name="connsiteY0" fmla="*/ 54193 h 2581819"/>
                <a:gd name="connsiteX1" fmla="*/ 460324 w 3467399"/>
                <a:gd name="connsiteY1" fmla="*/ 327149 h 2581819"/>
                <a:gd name="connsiteX2" fmla="*/ 760575 w 3467399"/>
                <a:gd name="connsiteY2" fmla="*/ 559161 h 2581819"/>
                <a:gd name="connsiteX3" fmla="*/ 1047178 w 3467399"/>
                <a:gd name="connsiteY3" fmla="*/ 859411 h 2581819"/>
                <a:gd name="connsiteX4" fmla="*/ 1552145 w 3467399"/>
                <a:gd name="connsiteY4" fmla="*/ 1378026 h 2581819"/>
                <a:gd name="connsiteX5" fmla="*/ 2043464 w 3467399"/>
                <a:gd name="connsiteY5" fmla="*/ 1855698 h 2581819"/>
                <a:gd name="connsiteX6" fmla="*/ 2766796 w 3467399"/>
                <a:gd name="connsiteY6" fmla="*/ 2210540 h 2581819"/>
                <a:gd name="connsiteX7" fmla="*/ 3285411 w 3467399"/>
                <a:gd name="connsiteY7" fmla="*/ 2306074 h 2581819"/>
                <a:gd name="connsiteX8" fmla="*/ 3258115 w 3467399"/>
                <a:gd name="connsiteY8" fmla="*/ 2524438 h 2581819"/>
                <a:gd name="connsiteX9" fmla="*/ 842461 w 3467399"/>
                <a:gd name="connsiteY9" fmla="*/ 2415256 h 2581819"/>
                <a:gd name="connsiteX10" fmla="*/ 132778 w 3467399"/>
                <a:gd name="connsiteY10" fmla="*/ 2428904 h 2581819"/>
                <a:gd name="connsiteX11" fmla="*/ 9948 w 3467399"/>
                <a:gd name="connsiteY11" fmla="*/ 258910 h 2581819"/>
                <a:gd name="connsiteX12" fmla="*/ 269255 w 3467399"/>
                <a:gd name="connsiteY12" fmla="*/ 122432 h 2581819"/>
                <a:gd name="connsiteX0" fmla="*/ 161795 w 3359939"/>
                <a:gd name="connsiteY0" fmla="*/ 0 h 2537720"/>
                <a:gd name="connsiteX1" fmla="*/ 352864 w 3359939"/>
                <a:gd name="connsiteY1" fmla="*/ 272956 h 2537720"/>
                <a:gd name="connsiteX2" fmla="*/ 653115 w 3359939"/>
                <a:gd name="connsiteY2" fmla="*/ 504968 h 2537720"/>
                <a:gd name="connsiteX3" fmla="*/ 939718 w 3359939"/>
                <a:gd name="connsiteY3" fmla="*/ 805218 h 2537720"/>
                <a:gd name="connsiteX4" fmla="*/ 1444685 w 3359939"/>
                <a:gd name="connsiteY4" fmla="*/ 1323833 h 2537720"/>
                <a:gd name="connsiteX5" fmla="*/ 1936004 w 3359939"/>
                <a:gd name="connsiteY5" fmla="*/ 1801505 h 2537720"/>
                <a:gd name="connsiteX6" fmla="*/ 2659336 w 3359939"/>
                <a:gd name="connsiteY6" fmla="*/ 2156347 h 2537720"/>
                <a:gd name="connsiteX7" fmla="*/ 3177951 w 3359939"/>
                <a:gd name="connsiteY7" fmla="*/ 2251881 h 2537720"/>
                <a:gd name="connsiteX8" fmla="*/ 3150655 w 3359939"/>
                <a:gd name="connsiteY8" fmla="*/ 2470245 h 2537720"/>
                <a:gd name="connsiteX9" fmla="*/ 735001 w 3359939"/>
                <a:gd name="connsiteY9" fmla="*/ 2361063 h 2537720"/>
                <a:gd name="connsiteX10" fmla="*/ 25318 w 3359939"/>
                <a:gd name="connsiteY10" fmla="*/ 2374711 h 2537720"/>
                <a:gd name="connsiteX11" fmla="*/ 161795 w 3359939"/>
                <a:gd name="connsiteY11" fmla="*/ 68239 h 2537720"/>
                <a:gd name="connsiteX0" fmla="*/ 186308 w 3384452"/>
                <a:gd name="connsiteY0" fmla="*/ 0 h 2538729"/>
                <a:gd name="connsiteX1" fmla="*/ 377377 w 3384452"/>
                <a:gd name="connsiteY1" fmla="*/ 272956 h 2538729"/>
                <a:gd name="connsiteX2" fmla="*/ 677628 w 3384452"/>
                <a:gd name="connsiteY2" fmla="*/ 504968 h 2538729"/>
                <a:gd name="connsiteX3" fmla="*/ 964231 w 3384452"/>
                <a:gd name="connsiteY3" fmla="*/ 805218 h 2538729"/>
                <a:gd name="connsiteX4" fmla="*/ 1469198 w 3384452"/>
                <a:gd name="connsiteY4" fmla="*/ 1323833 h 2538729"/>
                <a:gd name="connsiteX5" fmla="*/ 1960517 w 3384452"/>
                <a:gd name="connsiteY5" fmla="*/ 1801505 h 2538729"/>
                <a:gd name="connsiteX6" fmla="*/ 2683849 w 3384452"/>
                <a:gd name="connsiteY6" fmla="*/ 2156347 h 2538729"/>
                <a:gd name="connsiteX7" fmla="*/ 3202464 w 3384452"/>
                <a:gd name="connsiteY7" fmla="*/ 2251881 h 2538729"/>
                <a:gd name="connsiteX8" fmla="*/ 3175168 w 3384452"/>
                <a:gd name="connsiteY8" fmla="*/ 2470245 h 2538729"/>
                <a:gd name="connsiteX9" fmla="*/ 759514 w 3384452"/>
                <a:gd name="connsiteY9" fmla="*/ 2361063 h 2538729"/>
                <a:gd name="connsiteX10" fmla="*/ 49831 w 3384452"/>
                <a:gd name="connsiteY10" fmla="*/ 2374711 h 2538729"/>
                <a:gd name="connsiteX11" fmla="*/ 77126 w 3384452"/>
                <a:gd name="connsiteY11" fmla="*/ 54592 h 2538729"/>
                <a:gd name="connsiteX0" fmla="*/ 157691 w 3355835"/>
                <a:gd name="connsiteY0" fmla="*/ 0 h 2517254"/>
                <a:gd name="connsiteX1" fmla="*/ 348760 w 3355835"/>
                <a:gd name="connsiteY1" fmla="*/ 272956 h 2517254"/>
                <a:gd name="connsiteX2" fmla="*/ 649011 w 3355835"/>
                <a:gd name="connsiteY2" fmla="*/ 504968 h 2517254"/>
                <a:gd name="connsiteX3" fmla="*/ 935614 w 3355835"/>
                <a:gd name="connsiteY3" fmla="*/ 805218 h 2517254"/>
                <a:gd name="connsiteX4" fmla="*/ 1440581 w 3355835"/>
                <a:gd name="connsiteY4" fmla="*/ 1323833 h 2517254"/>
                <a:gd name="connsiteX5" fmla="*/ 1931900 w 3355835"/>
                <a:gd name="connsiteY5" fmla="*/ 1801505 h 2517254"/>
                <a:gd name="connsiteX6" fmla="*/ 2655232 w 3355835"/>
                <a:gd name="connsiteY6" fmla="*/ 2156347 h 2517254"/>
                <a:gd name="connsiteX7" fmla="*/ 3173847 w 3355835"/>
                <a:gd name="connsiteY7" fmla="*/ 2251881 h 2517254"/>
                <a:gd name="connsiteX8" fmla="*/ 3146551 w 3355835"/>
                <a:gd name="connsiteY8" fmla="*/ 2470245 h 2517254"/>
                <a:gd name="connsiteX9" fmla="*/ 730897 w 3355835"/>
                <a:gd name="connsiteY9" fmla="*/ 2361063 h 2517254"/>
                <a:gd name="connsiteX10" fmla="*/ 62157 w 3355835"/>
                <a:gd name="connsiteY10" fmla="*/ 2347415 h 2517254"/>
                <a:gd name="connsiteX11" fmla="*/ 48509 w 3355835"/>
                <a:gd name="connsiteY11" fmla="*/ 54592 h 2517254"/>
                <a:gd name="connsiteX0" fmla="*/ 157691 w 3355835"/>
                <a:gd name="connsiteY0" fmla="*/ 0 h 2470245"/>
                <a:gd name="connsiteX1" fmla="*/ 348760 w 3355835"/>
                <a:gd name="connsiteY1" fmla="*/ 272956 h 2470245"/>
                <a:gd name="connsiteX2" fmla="*/ 649011 w 3355835"/>
                <a:gd name="connsiteY2" fmla="*/ 504968 h 2470245"/>
                <a:gd name="connsiteX3" fmla="*/ 935614 w 3355835"/>
                <a:gd name="connsiteY3" fmla="*/ 805218 h 2470245"/>
                <a:gd name="connsiteX4" fmla="*/ 1440581 w 3355835"/>
                <a:gd name="connsiteY4" fmla="*/ 1323833 h 2470245"/>
                <a:gd name="connsiteX5" fmla="*/ 1931900 w 3355835"/>
                <a:gd name="connsiteY5" fmla="*/ 1801505 h 2470245"/>
                <a:gd name="connsiteX6" fmla="*/ 2655232 w 3355835"/>
                <a:gd name="connsiteY6" fmla="*/ 2156347 h 2470245"/>
                <a:gd name="connsiteX7" fmla="*/ 3173847 w 3355835"/>
                <a:gd name="connsiteY7" fmla="*/ 2251881 h 2470245"/>
                <a:gd name="connsiteX8" fmla="*/ 3146551 w 3355835"/>
                <a:gd name="connsiteY8" fmla="*/ 2470245 h 2470245"/>
                <a:gd name="connsiteX9" fmla="*/ 62157 w 3355835"/>
                <a:gd name="connsiteY9" fmla="*/ 2347415 h 2470245"/>
                <a:gd name="connsiteX10" fmla="*/ 48509 w 3355835"/>
                <a:gd name="connsiteY10" fmla="*/ 54592 h 2470245"/>
                <a:gd name="connsiteX0" fmla="*/ 157691 w 3306575"/>
                <a:gd name="connsiteY0" fmla="*/ 0 h 2494326"/>
                <a:gd name="connsiteX1" fmla="*/ 348760 w 3306575"/>
                <a:gd name="connsiteY1" fmla="*/ 272956 h 2494326"/>
                <a:gd name="connsiteX2" fmla="*/ 649011 w 3306575"/>
                <a:gd name="connsiteY2" fmla="*/ 504968 h 2494326"/>
                <a:gd name="connsiteX3" fmla="*/ 935614 w 3306575"/>
                <a:gd name="connsiteY3" fmla="*/ 805218 h 2494326"/>
                <a:gd name="connsiteX4" fmla="*/ 1440581 w 3306575"/>
                <a:gd name="connsiteY4" fmla="*/ 1323833 h 2494326"/>
                <a:gd name="connsiteX5" fmla="*/ 1931900 w 3306575"/>
                <a:gd name="connsiteY5" fmla="*/ 1801505 h 2494326"/>
                <a:gd name="connsiteX6" fmla="*/ 2655232 w 3306575"/>
                <a:gd name="connsiteY6" fmla="*/ 2156347 h 2494326"/>
                <a:gd name="connsiteX7" fmla="*/ 3173847 w 3306575"/>
                <a:gd name="connsiteY7" fmla="*/ 2251881 h 2494326"/>
                <a:gd name="connsiteX8" fmla="*/ 62157 w 3306575"/>
                <a:gd name="connsiteY8" fmla="*/ 2347415 h 2494326"/>
                <a:gd name="connsiteX9" fmla="*/ 48509 w 3306575"/>
                <a:gd name="connsiteY9" fmla="*/ 54592 h 2494326"/>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347415"/>
                <a:gd name="connsiteX1" fmla="*/ 419471 w 3276836"/>
                <a:gd name="connsiteY1" fmla="*/ 272956 h 2347415"/>
                <a:gd name="connsiteX2" fmla="*/ 719722 w 3276836"/>
                <a:gd name="connsiteY2" fmla="*/ 504968 h 2347415"/>
                <a:gd name="connsiteX3" fmla="*/ 1006325 w 3276836"/>
                <a:gd name="connsiteY3" fmla="*/ 805218 h 2347415"/>
                <a:gd name="connsiteX4" fmla="*/ 1511292 w 3276836"/>
                <a:gd name="connsiteY4" fmla="*/ 1323833 h 2347415"/>
                <a:gd name="connsiteX5" fmla="*/ 2002611 w 3276836"/>
                <a:gd name="connsiteY5" fmla="*/ 1801505 h 2347415"/>
                <a:gd name="connsiteX6" fmla="*/ 2725943 w 3276836"/>
                <a:gd name="connsiteY6" fmla="*/ 2156347 h 2347415"/>
                <a:gd name="connsiteX7" fmla="*/ 3244558 w 3276836"/>
                <a:gd name="connsiteY7" fmla="*/ 2251881 h 2347415"/>
                <a:gd name="connsiteX8" fmla="*/ 1770599 w 3276836"/>
                <a:gd name="connsiteY8" fmla="*/ 2265528 h 2347415"/>
                <a:gd name="connsiteX9" fmla="*/ 132868 w 3276836"/>
                <a:gd name="connsiteY9" fmla="*/ 2347415 h 2347415"/>
                <a:gd name="connsiteX10" fmla="*/ 119220 w 3276836"/>
                <a:gd name="connsiteY10" fmla="*/ 54592 h 2347415"/>
                <a:gd name="connsiteX0" fmla="*/ 218972 w 3267406"/>
                <a:gd name="connsiteY0" fmla="*/ 0 h 2279288"/>
                <a:gd name="connsiteX1" fmla="*/ 410041 w 3267406"/>
                <a:gd name="connsiteY1" fmla="*/ 272956 h 2279288"/>
                <a:gd name="connsiteX2" fmla="*/ 710292 w 3267406"/>
                <a:gd name="connsiteY2" fmla="*/ 504968 h 2279288"/>
                <a:gd name="connsiteX3" fmla="*/ 996895 w 3267406"/>
                <a:gd name="connsiteY3" fmla="*/ 805218 h 2279288"/>
                <a:gd name="connsiteX4" fmla="*/ 1501862 w 3267406"/>
                <a:gd name="connsiteY4" fmla="*/ 1323833 h 2279288"/>
                <a:gd name="connsiteX5" fmla="*/ 1993181 w 3267406"/>
                <a:gd name="connsiteY5" fmla="*/ 1801505 h 2279288"/>
                <a:gd name="connsiteX6" fmla="*/ 2716513 w 3267406"/>
                <a:gd name="connsiteY6" fmla="*/ 2156347 h 2279288"/>
                <a:gd name="connsiteX7" fmla="*/ 3235128 w 3267406"/>
                <a:gd name="connsiteY7" fmla="*/ 2251881 h 2279288"/>
                <a:gd name="connsiteX8" fmla="*/ 1761169 w 3267406"/>
                <a:gd name="connsiteY8" fmla="*/ 2265528 h 2279288"/>
                <a:gd name="connsiteX9" fmla="*/ 137086 w 3267406"/>
                <a:gd name="connsiteY9" fmla="*/ 2279176 h 2279288"/>
                <a:gd name="connsiteX10" fmla="*/ 109790 w 326740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392072 w 3157616"/>
                <a:gd name="connsiteY4" fmla="*/ 1323833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7616" h="2279288">
                  <a:moveTo>
                    <a:pt x="109182" y="0"/>
                  </a:moveTo>
                  <a:cubicBezTo>
                    <a:pt x="163773" y="94397"/>
                    <a:pt x="218364" y="188795"/>
                    <a:pt x="300251" y="272956"/>
                  </a:cubicBezTo>
                  <a:cubicBezTo>
                    <a:pt x="382138" y="357117"/>
                    <a:pt x="502693" y="416258"/>
                    <a:pt x="600502" y="504968"/>
                  </a:cubicBezTo>
                  <a:cubicBezTo>
                    <a:pt x="698311" y="593678"/>
                    <a:pt x="887105" y="805218"/>
                    <a:pt x="887105" y="805218"/>
                  </a:cubicBezTo>
                  <a:cubicBezTo>
                    <a:pt x="1019033" y="941696"/>
                    <a:pt x="1226024" y="1157785"/>
                    <a:pt x="1392072" y="1323833"/>
                  </a:cubicBezTo>
                  <a:cubicBezTo>
                    <a:pt x="1558120" y="1489881"/>
                    <a:pt x="1680949" y="1662753"/>
                    <a:pt x="1883391" y="1801505"/>
                  </a:cubicBezTo>
                  <a:cubicBezTo>
                    <a:pt x="2085833" y="1940257"/>
                    <a:pt x="2399732" y="2081284"/>
                    <a:pt x="2606723" y="2156347"/>
                  </a:cubicBezTo>
                  <a:cubicBezTo>
                    <a:pt x="2813714" y="2231410"/>
                    <a:pt x="3284562" y="2233684"/>
                    <a:pt x="3125338" y="2251881"/>
                  </a:cubicBezTo>
                  <a:cubicBezTo>
                    <a:pt x="2966114" y="2270078"/>
                    <a:pt x="2169994" y="2249606"/>
                    <a:pt x="1651379" y="2265528"/>
                  </a:cubicBezTo>
                  <a:cubicBezTo>
                    <a:pt x="1132764" y="2281450"/>
                    <a:pt x="520890" y="2279176"/>
                    <a:pt x="27296" y="2279176"/>
                  </a:cubicBezTo>
                  <a:lnTo>
                    <a:pt x="0" y="54592"/>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rme libre 19"/>
            <p:cNvSpPr/>
            <p:nvPr/>
          </p:nvSpPr>
          <p:spPr>
            <a:xfrm>
              <a:off x="3343701" y="3303555"/>
              <a:ext cx="2187545" cy="2810774"/>
            </a:xfrm>
            <a:custGeom>
              <a:avLst/>
              <a:gdLst>
                <a:gd name="connsiteX0" fmla="*/ 0 w 2398480"/>
                <a:gd name="connsiteY0" fmla="*/ 2789470 h 3047420"/>
                <a:gd name="connsiteX1" fmla="*/ 627798 w 2398480"/>
                <a:gd name="connsiteY1" fmla="*/ 2489220 h 3047420"/>
                <a:gd name="connsiteX2" fmla="*/ 1446663 w 2398480"/>
                <a:gd name="connsiteY2" fmla="*/ 1888718 h 3047420"/>
                <a:gd name="connsiteX3" fmla="*/ 1733266 w 2398480"/>
                <a:gd name="connsiteY3" fmla="*/ 1574820 h 3047420"/>
                <a:gd name="connsiteX4" fmla="*/ 2006221 w 2398480"/>
                <a:gd name="connsiteY4" fmla="*/ 1015261 h 3047420"/>
                <a:gd name="connsiteX5" fmla="*/ 2074460 w 2398480"/>
                <a:gd name="connsiteY5" fmla="*/ 510294 h 3047420"/>
                <a:gd name="connsiteX6" fmla="*/ 2074460 w 2398480"/>
                <a:gd name="connsiteY6" fmla="*/ 87214 h 3047420"/>
                <a:gd name="connsiteX7" fmla="*/ 2347415 w 2398480"/>
                <a:gd name="connsiteY7" fmla="*/ 87214 h 3047420"/>
                <a:gd name="connsiteX8" fmla="*/ 2388359 w 2398480"/>
                <a:gd name="connsiteY8" fmla="*/ 1015261 h 3047420"/>
                <a:gd name="connsiteX9" fmla="*/ 2224586 w 2398480"/>
                <a:gd name="connsiteY9" fmla="*/ 2803118 h 3047420"/>
                <a:gd name="connsiteX10" fmla="*/ 1351129 w 2398480"/>
                <a:gd name="connsiteY10" fmla="*/ 2980539 h 3047420"/>
                <a:gd name="connsiteX11" fmla="*/ 163774 w 2398480"/>
                <a:gd name="connsiteY11" fmla="*/ 3035130 h 3047420"/>
                <a:gd name="connsiteX12" fmla="*/ 54592 w 2398480"/>
                <a:gd name="connsiteY12" fmla="*/ 2762175 h 3047420"/>
                <a:gd name="connsiteX0" fmla="*/ 0 w 2397714"/>
                <a:gd name="connsiteY0" fmla="*/ 2715058 h 2973008"/>
                <a:gd name="connsiteX1" fmla="*/ 627798 w 2397714"/>
                <a:gd name="connsiteY1" fmla="*/ 2414808 h 2973008"/>
                <a:gd name="connsiteX2" fmla="*/ 1446663 w 2397714"/>
                <a:gd name="connsiteY2" fmla="*/ 1814306 h 2973008"/>
                <a:gd name="connsiteX3" fmla="*/ 1733266 w 2397714"/>
                <a:gd name="connsiteY3" fmla="*/ 1500408 h 2973008"/>
                <a:gd name="connsiteX4" fmla="*/ 2006221 w 2397714"/>
                <a:gd name="connsiteY4" fmla="*/ 940849 h 2973008"/>
                <a:gd name="connsiteX5" fmla="*/ 2074460 w 2397714"/>
                <a:gd name="connsiteY5" fmla="*/ 435882 h 2973008"/>
                <a:gd name="connsiteX6" fmla="*/ 2074460 w 2397714"/>
                <a:gd name="connsiteY6" fmla="*/ 12802 h 2973008"/>
                <a:gd name="connsiteX7" fmla="*/ 2388359 w 2397714"/>
                <a:gd name="connsiteY7" fmla="*/ 940849 h 2973008"/>
                <a:gd name="connsiteX8" fmla="*/ 2224586 w 2397714"/>
                <a:gd name="connsiteY8" fmla="*/ 2728706 h 2973008"/>
                <a:gd name="connsiteX9" fmla="*/ 1351129 w 2397714"/>
                <a:gd name="connsiteY9" fmla="*/ 2906127 h 2973008"/>
                <a:gd name="connsiteX10" fmla="*/ 163774 w 2397714"/>
                <a:gd name="connsiteY10" fmla="*/ 2960718 h 2973008"/>
                <a:gd name="connsiteX11" fmla="*/ 54592 w 2397714"/>
                <a:gd name="connsiteY11" fmla="*/ 2687763 h 2973008"/>
                <a:gd name="connsiteX0" fmla="*/ 0 w 2257686"/>
                <a:gd name="connsiteY0" fmla="*/ 2820800 h 3094583"/>
                <a:gd name="connsiteX1" fmla="*/ 627798 w 2257686"/>
                <a:gd name="connsiteY1" fmla="*/ 2520550 h 3094583"/>
                <a:gd name="connsiteX2" fmla="*/ 1446663 w 2257686"/>
                <a:gd name="connsiteY2" fmla="*/ 1920048 h 3094583"/>
                <a:gd name="connsiteX3" fmla="*/ 1733266 w 2257686"/>
                <a:gd name="connsiteY3" fmla="*/ 1606150 h 3094583"/>
                <a:gd name="connsiteX4" fmla="*/ 2006221 w 2257686"/>
                <a:gd name="connsiteY4" fmla="*/ 1046591 h 3094583"/>
                <a:gd name="connsiteX5" fmla="*/ 2074460 w 2257686"/>
                <a:gd name="connsiteY5" fmla="*/ 541624 h 3094583"/>
                <a:gd name="connsiteX6" fmla="*/ 2074460 w 2257686"/>
                <a:gd name="connsiteY6" fmla="*/ 118544 h 3094583"/>
                <a:gd name="connsiteX7" fmla="*/ 2224586 w 2257686"/>
                <a:gd name="connsiteY7" fmla="*/ 2834448 h 3094583"/>
                <a:gd name="connsiteX8" fmla="*/ 1351129 w 2257686"/>
                <a:gd name="connsiteY8" fmla="*/ 3011869 h 3094583"/>
                <a:gd name="connsiteX9" fmla="*/ 163774 w 2257686"/>
                <a:gd name="connsiteY9" fmla="*/ 3066460 h 3094583"/>
                <a:gd name="connsiteX10" fmla="*/ 54592 w 2257686"/>
                <a:gd name="connsiteY10" fmla="*/ 2793505 h 3094583"/>
                <a:gd name="connsiteX0" fmla="*/ 0 w 2130658"/>
                <a:gd name="connsiteY0" fmla="*/ 2832765 h 3090715"/>
                <a:gd name="connsiteX1" fmla="*/ 627798 w 2130658"/>
                <a:gd name="connsiteY1" fmla="*/ 2532515 h 3090715"/>
                <a:gd name="connsiteX2" fmla="*/ 1446663 w 2130658"/>
                <a:gd name="connsiteY2" fmla="*/ 1932013 h 3090715"/>
                <a:gd name="connsiteX3" fmla="*/ 1733266 w 2130658"/>
                <a:gd name="connsiteY3" fmla="*/ 1618115 h 3090715"/>
                <a:gd name="connsiteX4" fmla="*/ 2006221 w 2130658"/>
                <a:gd name="connsiteY4" fmla="*/ 1058556 h 3090715"/>
                <a:gd name="connsiteX5" fmla="*/ 2074460 w 2130658"/>
                <a:gd name="connsiteY5" fmla="*/ 553589 h 3090715"/>
                <a:gd name="connsiteX6" fmla="*/ 2074460 w 2130658"/>
                <a:gd name="connsiteY6" fmla="*/ 130509 h 3090715"/>
                <a:gd name="connsiteX7" fmla="*/ 1351129 w 2130658"/>
                <a:gd name="connsiteY7" fmla="*/ 3023834 h 3090715"/>
                <a:gd name="connsiteX8" fmla="*/ 163774 w 2130658"/>
                <a:gd name="connsiteY8" fmla="*/ 3078425 h 3090715"/>
                <a:gd name="connsiteX9" fmla="*/ 54592 w 2130658"/>
                <a:gd name="connsiteY9" fmla="*/ 2805470 h 3090715"/>
                <a:gd name="connsiteX0" fmla="*/ 37159 w 2242605"/>
                <a:gd name="connsiteY0" fmla="*/ 2823551 h 3070006"/>
                <a:gd name="connsiteX1" fmla="*/ 664957 w 2242605"/>
                <a:gd name="connsiteY1" fmla="*/ 2523301 h 3070006"/>
                <a:gd name="connsiteX2" fmla="*/ 1483822 w 2242605"/>
                <a:gd name="connsiteY2" fmla="*/ 1922799 h 3070006"/>
                <a:gd name="connsiteX3" fmla="*/ 1770425 w 2242605"/>
                <a:gd name="connsiteY3" fmla="*/ 1608901 h 3070006"/>
                <a:gd name="connsiteX4" fmla="*/ 2043380 w 2242605"/>
                <a:gd name="connsiteY4" fmla="*/ 1049342 h 3070006"/>
                <a:gd name="connsiteX5" fmla="*/ 2111619 w 2242605"/>
                <a:gd name="connsiteY5" fmla="*/ 544375 h 3070006"/>
                <a:gd name="connsiteX6" fmla="*/ 2111619 w 2242605"/>
                <a:gd name="connsiteY6" fmla="*/ 121295 h 3070006"/>
                <a:gd name="connsiteX7" fmla="*/ 2097972 w 2242605"/>
                <a:gd name="connsiteY7" fmla="*/ 2878142 h 3070006"/>
                <a:gd name="connsiteX8" fmla="*/ 200933 w 2242605"/>
                <a:gd name="connsiteY8" fmla="*/ 3069211 h 3070006"/>
                <a:gd name="connsiteX9" fmla="*/ 91751 w 2242605"/>
                <a:gd name="connsiteY9" fmla="*/ 2796256 h 3070006"/>
                <a:gd name="connsiteX0" fmla="*/ 37159 w 2127696"/>
                <a:gd name="connsiteY0" fmla="*/ 2823551 h 3204024"/>
                <a:gd name="connsiteX1" fmla="*/ 664957 w 2127696"/>
                <a:gd name="connsiteY1" fmla="*/ 2523301 h 3204024"/>
                <a:gd name="connsiteX2" fmla="*/ 1483822 w 2127696"/>
                <a:gd name="connsiteY2" fmla="*/ 1922799 h 3204024"/>
                <a:gd name="connsiteX3" fmla="*/ 1770425 w 2127696"/>
                <a:gd name="connsiteY3" fmla="*/ 1608901 h 3204024"/>
                <a:gd name="connsiteX4" fmla="*/ 2043380 w 2127696"/>
                <a:gd name="connsiteY4" fmla="*/ 1049342 h 3204024"/>
                <a:gd name="connsiteX5" fmla="*/ 2111619 w 2127696"/>
                <a:gd name="connsiteY5" fmla="*/ 544375 h 3204024"/>
                <a:gd name="connsiteX6" fmla="*/ 2111619 w 2127696"/>
                <a:gd name="connsiteY6" fmla="*/ 121295 h 3204024"/>
                <a:gd name="connsiteX7" fmla="*/ 2097972 w 2127696"/>
                <a:gd name="connsiteY7" fmla="*/ 2878142 h 3204024"/>
                <a:gd name="connsiteX8" fmla="*/ 200933 w 2127696"/>
                <a:gd name="connsiteY8" fmla="*/ 3069211 h 3204024"/>
                <a:gd name="connsiteX9" fmla="*/ 91751 w 2127696"/>
                <a:gd name="connsiteY9" fmla="*/ 2796256 h 3204024"/>
                <a:gd name="connsiteX0" fmla="*/ 37159 w 2133677"/>
                <a:gd name="connsiteY0" fmla="*/ 2823551 h 3159135"/>
                <a:gd name="connsiteX1" fmla="*/ 664957 w 2133677"/>
                <a:gd name="connsiteY1" fmla="*/ 2523301 h 3159135"/>
                <a:gd name="connsiteX2" fmla="*/ 1483822 w 2133677"/>
                <a:gd name="connsiteY2" fmla="*/ 1922799 h 3159135"/>
                <a:gd name="connsiteX3" fmla="*/ 1770425 w 2133677"/>
                <a:gd name="connsiteY3" fmla="*/ 1608901 h 3159135"/>
                <a:gd name="connsiteX4" fmla="*/ 2043380 w 2133677"/>
                <a:gd name="connsiteY4" fmla="*/ 1049342 h 3159135"/>
                <a:gd name="connsiteX5" fmla="*/ 2111619 w 2133677"/>
                <a:gd name="connsiteY5" fmla="*/ 544375 h 3159135"/>
                <a:gd name="connsiteX6" fmla="*/ 2111619 w 2133677"/>
                <a:gd name="connsiteY6" fmla="*/ 121295 h 3159135"/>
                <a:gd name="connsiteX7" fmla="*/ 2097972 w 2133677"/>
                <a:gd name="connsiteY7" fmla="*/ 2878142 h 3159135"/>
                <a:gd name="connsiteX8" fmla="*/ 200933 w 2133677"/>
                <a:gd name="connsiteY8" fmla="*/ 3069211 h 3159135"/>
                <a:gd name="connsiteX9" fmla="*/ 91751 w 2133677"/>
                <a:gd name="connsiteY9" fmla="*/ 2796256 h 3159135"/>
                <a:gd name="connsiteX0" fmla="*/ 0 w 2213529"/>
                <a:gd name="connsiteY0" fmla="*/ 2823551 h 3060297"/>
                <a:gd name="connsiteX1" fmla="*/ 627798 w 2213529"/>
                <a:gd name="connsiteY1" fmla="*/ 2523301 h 3060297"/>
                <a:gd name="connsiteX2" fmla="*/ 1446663 w 2213529"/>
                <a:gd name="connsiteY2" fmla="*/ 1922799 h 3060297"/>
                <a:gd name="connsiteX3" fmla="*/ 1733266 w 2213529"/>
                <a:gd name="connsiteY3" fmla="*/ 1608901 h 3060297"/>
                <a:gd name="connsiteX4" fmla="*/ 2006221 w 2213529"/>
                <a:gd name="connsiteY4" fmla="*/ 1049342 h 3060297"/>
                <a:gd name="connsiteX5" fmla="*/ 2074460 w 2213529"/>
                <a:gd name="connsiteY5" fmla="*/ 544375 h 3060297"/>
                <a:gd name="connsiteX6" fmla="*/ 2074460 w 2213529"/>
                <a:gd name="connsiteY6" fmla="*/ 121295 h 3060297"/>
                <a:gd name="connsiteX7" fmla="*/ 2060813 w 2213529"/>
                <a:gd name="connsiteY7" fmla="*/ 2878142 h 3060297"/>
                <a:gd name="connsiteX8" fmla="*/ 54592 w 2213529"/>
                <a:gd name="connsiteY8" fmla="*/ 2796256 h 3060297"/>
                <a:gd name="connsiteX0" fmla="*/ 0 w 2213529"/>
                <a:gd name="connsiteY0" fmla="*/ 2823551 h 3090922"/>
                <a:gd name="connsiteX1" fmla="*/ 627798 w 2213529"/>
                <a:gd name="connsiteY1" fmla="*/ 2523301 h 3090922"/>
                <a:gd name="connsiteX2" fmla="*/ 1446663 w 2213529"/>
                <a:gd name="connsiteY2" fmla="*/ 1922799 h 3090922"/>
                <a:gd name="connsiteX3" fmla="*/ 1733266 w 2213529"/>
                <a:gd name="connsiteY3" fmla="*/ 1608901 h 3090922"/>
                <a:gd name="connsiteX4" fmla="*/ 2006221 w 2213529"/>
                <a:gd name="connsiteY4" fmla="*/ 1049342 h 3090922"/>
                <a:gd name="connsiteX5" fmla="*/ 2074460 w 2213529"/>
                <a:gd name="connsiteY5" fmla="*/ 544375 h 3090922"/>
                <a:gd name="connsiteX6" fmla="*/ 2074460 w 2213529"/>
                <a:gd name="connsiteY6" fmla="*/ 121295 h 3090922"/>
                <a:gd name="connsiteX7" fmla="*/ 2060813 w 2213529"/>
                <a:gd name="connsiteY7" fmla="*/ 2878142 h 3090922"/>
                <a:gd name="connsiteX8" fmla="*/ 54592 w 2213529"/>
                <a:gd name="connsiteY8" fmla="*/ 2891790 h 3090922"/>
                <a:gd name="connsiteX0" fmla="*/ 0 w 2117612"/>
                <a:gd name="connsiteY0" fmla="*/ 2823551 h 3073013"/>
                <a:gd name="connsiteX1" fmla="*/ 627798 w 2117612"/>
                <a:gd name="connsiteY1" fmla="*/ 2523301 h 3073013"/>
                <a:gd name="connsiteX2" fmla="*/ 1446663 w 2117612"/>
                <a:gd name="connsiteY2" fmla="*/ 1922799 h 3073013"/>
                <a:gd name="connsiteX3" fmla="*/ 1733266 w 2117612"/>
                <a:gd name="connsiteY3" fmla="*/ 1608901 h 3073013"/>
                <a:gd name="connsiteX4" fmla="*/ 2006221 w 2117612"/>
                <a:gd name="connsiteY4" fmla="*/ 1049342 h 3073013"/>
                <a:gd name="connsiteX5" fmla="*/ 2074460 w 2117612"/>
                <a:gd name="connsiteY5" fmla="*/ 544375 h 3073013"/>
                <a:gd name="connsiteX6" fmla="*/ 2074460 w 2117612"/>
                <a:gd name="connsiteY6" fmla="*/ 121295 h 3073013"/>
                <a:gd name="connsiteX7" fmla="*/ 2060813 w 2117612"/>
                <a:gd name="connsiteY7" fmla="*/ 2878142 h 3073013"/>
                <a:gd name="connsiteX8" fmla="*/ 1351129 w 2117612"/>
                <a:gd name="connsiteY8" fmla="*/ 2850847 h 3073013"/>
                <a:gd name="connsiteX9" fmla="*/ 54592 w 2117612"/>
                <a:gd name="connsiteY9" fmla="*/ 2891790 h 3073013"/>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2902475"/>
                <a:gd name="connsiteX1" fmla="*/ 627798 w 2168066"/>
                <a:gd name="connsiteY1" fmla="*/ 2523301 h 2902475"/>
                <a:gd name="connsiteX2" fmla="*/ 1446663 w 2168066"/>
                <a:gd name="connsiteY2" fmla="*/ 1922799 h 2902475"/>
                <a:gd name="connsiteX3" fmla="*/ 1733266 w 2168066"/>
                <a:gd name="connsiteY3" fmla="*/ 1608901 h 2902475"/>
                <a:gd name="connsiteX4" fmla="*/ 2006221 w 2168066"/>
                <a:gd name="connsiteY4" fmla="*/ 1049342 h 2902475"/>
                <a:gd name="connsiteX5" fmla="*/ 2074460 w 2168066"/>
                <a:gd name="connsiteY5" fmla="*/ 544375 h 2902475"/>
                <a:gd name="connsiteX6" fmla="*/ 2074460 w 2168066"/>
                <a:gd name="connsiteY6" fmla="*/ 121295 h 2902475"/>
                <a:gd name="connsiteX7" fmla="*/ 2060813 w 2168066"/>
                <a:gd name="connsiteY7" fmla="*/ 2878142 h 2902475"/>
                <a:gd name="connsiteX8" fmla="*/ 668741 w 2168066"/>
                <a:gd name="connsiteY8" fmla="*/ 2878143 h 2902475"/>
                <a:gd name="connsiteX9" fmla="*/ 54592 w 2168066"/>
                <a:gd name="connsiteY9" fmla="*/ 2891790 h 2902475"/>
                <a:gd name="connsiteX0" fmla="*/ 0 w 2168066"/>
                <a:gd name="connsiteY0" fmla="*/ 2823551 h 2878275"/>
                <a:gd name="connsiteX1" fmla="*/ 627798 w 2168066"/>
                <a:gd name="connsiteY1" fmla="*/ 2523301 h 2878275"/>
                <a:gd name="connsiteX2" fmla="*/ 1446663 w 2168066"/>
                <a:gd name="connsiteY2" fmla="*/ 1922799 h 2878275"/>
                <a:gd name="connsiteX3" fmla="*/ 1733266 w 2168066"/>
                <a:gd name="connsiteY3" fmla="*/ 1608901 h 2878275"/>
                <a:gd name="connsiteX4" fmla="*/ 2006221 w 2168066"/>
                <a:gd name="connsiteY4" fmla="*/ 1049342 h 2878275"/>
                <a:gd name="connsiteX5" fmla="*/ 2074460 w 2168066"/>
                <a:gd name="connsiteY5" fmla="*/ 544375 h 2878275"/>
                <a:gd name="connsiteX6" fmla="*/ 2074460 w 2168066"/>
                <a:gd name="connsiteY6" fmla="*/ 121295 h 2878275"/>
                <a:gd name="connsiteX7" fmla="*/ 2060813 w 2168066"/>
                <a:gd name="connsiteY7" fmla="*/ 2878142 h 2878275"/>
                <a:gd name="connsiteX8" fmla="*/ 668741 w 2168066"/>
                <a:gd name="connsiteY8" fmla="*/ 2878143 h 2878275"/>
                <a:gd name="connsiteX9" fmla="*/ 40944 w 2168066"/>
                <a:gd name="connsiteY9" fmla="*/ 2823551 h 2878275"/>
                <a:gd name="connsiteX0" fmla="*/ 0 w 2187545"/>
                <a:gd name="connsiteY0" fmla="*/ 2756050 h 2810774"/>
                <a:gd name="connsiteX1" fmla="*/ 627798 w 2187545"/>
                <a:gd name="connsiteY1" fmla="*/ 2455800 h 2810774"/>
                <a:gd name="connsiteX2" fmla="*/ 1446663 w 2187545"/>
                <a:gd name="connsiteY2" fmla="*/ 1855298 h 2810774"/>
                <a:gd name="connsiteX3" fmla="*/ 1733266 w 2187545"/>
                <a:gd name="connsiteY3" fmla="*/ 1541400 h 2810774"/>
                <a:gd name="connsiteX4" fmla="*/ 2006221 w 2187545"/>
                <a:gd name="connsiteY4" fmla="*/ 981841 h 2810774"/>
                <a:gd name="connsiteX5" fmla="*/ 2074460 w 2187545"/>
                <a:gd name="connsiteY5" fmla="*/ 476874 h 2810774"/>
                <a:gd name="connsiteX6" fmla="*/ 2074460 w 2187545"/>
                <a:gd name="connsiteY6" fmla="*/ 53794 h 2810774"/>
                <a:gd name="connsiteX7" fmla="*/ 2115403 w 2187545"/>
                <a:gd name="connsiteY7" fmla="*/ 1759765 h 2810774"/>
                <a:gd name="connsiteX8" fmla="*/ 2060813 w 2187545"/>
                <a:gd name="connsiteY8" fmla="*/ 2810641 h 2810774"/>
                <a:gd name="connsiteX9" fmla="*/ 668741 w 2187545"/>
                <a:gd name="connsiteY9" fmla="*/ 2810642 h 2810774"/>
                <a:gd name="connsiteX10" fmla="*/ 40944 w 2187545"/>
                <a:gd name="connsiteY10" fmla="*/ 2756050 h 28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7545" h="2810774">
                  <a:moveTo>
                    <a:pt x="0" y="2756050"/>
                  </a:moveTo>
                  <a:cubicBezTo>
                    <a:pt x="193344" y="2680987"/>
                    <a:pt x="386688" y="2605925"/>
                    <a:pt x="627798" y="2455800"/>
                  </a:cubicBezTo>
                  <a:cubicBezTo>
                    <a:pt x="868908" y="2305675"/>
                    <a:pt x="1262418" y="2007698"/>
                    <a:pt x="1446663" y="1855298"/>
                  </a:cubicBezTo>
                  <a:cubicBezTo>
                    <a:pt x="1630908" y="1702898"/>
                    <a:pt x="1640006" y="1686976"/>
                    <a:pt x="1733266" y="1541400"/>
                  </a:cubicBezTo>
                  <a:cubicBezTo>
                    <a:pt x="1826526" y="1395824"/>
                    <a:pt x="1949355" y="1159262"/>
                    <a:pt x="2006221" y="981841"/>
                  </a:cubicBezTo>
                  <a:cubicBezTo>
                    <a:pt x="2063087" y="804420"/>
                    <a:pt x="2063087" y="631548"/>
                    <a:pt x="2074460" y="476874"/>
                  </a:cubicBezTo>
                  <a:cubicBezTo>
                    <a:pt x="2085833" y="322199"/>
                    <a:pt x="2067636" y="-160021"/>
                    <a:pt x="2074460" y="53794"/>
                  </a:cubicBezTo>
                  <a:cubicBezTo>
                    <a:pt x="2081284" y="267609"/>
                    <a:pt x="2117678" y="1300291"/>
                    <a:pt x="2115403" y="1759765"/>
                  </a:cubicBezTo>
                  <a:cubicBezTo>
                    <a:pt x="2113129" y="2219240"/>
                    <a:pt x="2311022" y="2633220"/>
                    <a:pt x="2060813" y="2810641"/>
                  </a:cubicBezTo>
                  <a:cubicBezTo>
                    <a:pt x="1621811" y="2765149"/>
                    <a:pt x="1003111" y="2808367"/>
                    <a:pt x="668741" y="2810642"/>
                  </a:cubicBezTo>
                  <a:cubicBezTo>
                    <a:pt x="334371" y="2812917"/>
                    <a:pt x="277505" y="2785620"/>
                    <a:pt x="40944" y="275605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7431057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92" t="10163" r="8416" b="51586"/>
          <a:stretch/>
        </p:blipFill>
        <p:spPr bwMode="auto">
          <a:xfrm>
            <a:off x="971600" y="583536"/>
            <a:ext cx="4768284" cy="29546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5796136" y="583536"/>
            <a:ext cx="2736304" cy="646331"/>
          </a:xfrm>
          <a:prstGeom prst="rect">
            <a:avLst/>
          </a:prstGeom>
          <a:noFill/>
        </p:spPr>
        <p:txBody>
          <a:bodyPr wrap="square" rtlCol="0">
            <a:spAutoFit/>
          </a:bodyPr>
          <a:lstStyle/>
          <a:p>
            <a:r>
              <a:rPr lang="fr-FR" dirty="0" err="1" smtClean="0"/>
              <a:t>Circumference</a:t>
            </a:r>
            <a:r>
              <a:rPr lang="fr-FR" dirty="0" smtClean="0"/>
              <a:t> = 30 cm</a:t>
            </a:r>
          </a:p>
          <a:p>
            <a:r>
              <a:rPr lang="fr-FR" dirty="0" err="1" smtClean="0"/>
              <a:t>Diameter</a:t>
            </a:r>
            <a:r>
              <a:rPr lang="fr-FR" dirty="0" smtClean="0"/>
              <a:t> = 10 cm</a:t>
            </a:r>
            <a:endParaRPr lang="fr-FR" dirty="0"/>
          </a:p>
        </p:txBody>
      </p:sp>
      <p:grpSp>
        <p:nvGrpSpPr>
          <p:cNvPr id="8" name="Groupe 7"/>
          <p:cNvGrpSpPr/>
          <p:nvPr/>
        </p:nvGrpSpPr>
        <p:grpSpPr>
          <a:xfrm>
            <a:off x="7164288" y="1476426"/>
            <a:ext cx="991427" cy="2960686"/>
            <a:chOff x="4282514" y="323850"/>
            <a:chExt cx="1196428" cy="4143747"/>
          </a:xfrm>
        </p:grpSpPr>
        <p:sp>
          <p:nvSpPr>
            <p:cNvPr id="2" name="Forme libre 1"/>
            <p:cNvSpPr/>
            <p:nvPr/>
          </p:nvSpPr>
          <p:spPr>
            <a:xfrm>
              <a:off x="4282514" y="323850"/>
              <a:ext cx="213286" cy="809625"/>
            </a:xfrm>
            <a:custGeom>
              <a:avLst/>
              <a:gdLst>
                <a:gd name="connsiteX0" fmla="*/ 98986 w 213286"/>
                <a:gd name="connsiteY0" fmla="*/ 0 h 809625"/>
                <a:gd name="connsiteX1" fmla="*/ 3736 w 213286"/>
                <a:gd name="connsiteY1" fmla="*/ 533400 h 809625"/>
                <a:gd name="connsiteX2" fmla="*/ 213286 w 213286"/>
                <a:gd name="connsiteY2" fmla="*/ 809625 h 809625"/>
              </a:gdLst>
              <a:ahLst/>
              <a:cxnLst>
                <a:cxn ang="0">
                  <a:pos x="connsiteX0" y="connsiteY0"/>
                </a:cxn>
                <a:cxn ang="0">
                  <a:pos x="connsiteX1" y="connsiteY1"/>
                </a:cxn>
                <a:cxn ang="0">
                  <a:pos x="connsiteX2" y="connsiteY2"/>
                </a:cxn>
              </a:cxnLst>
              <a:rect l="l" t="t" r="r" b="b"/>
              <a:pathLst>
                <a:path w="213286" h="809625">
                  <a:moveTo>
                    <a:pt x="98986" y="0"/>
                  </a:moveTo>
                  <a:cubicBezTo>
                    <a:pt x="41836" y="199231"/>
                    <a:pt x="-15314" y="398463"/>
                    <a:pt x="3736" y="533400"/>
                  </a:cubicBezTo>
                  <a:cubicBezTo>
                    <a:pt x="22786" y="668338"/>
                    <a:pt x="118036" y="738981"/>
                    <a:pt x="213286" y="8096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nvSpPr>
          <p:spPr>
            <a:xfrm>
              <a:off x="4370951" y="567007"/>
              <a:ext cx="1107991" cy="3900590"/>
            </a:xfrm>
            <a:custGeom>
              <a:avLst/>
              <a:gdLst>
                <a:gd name="connsiteX0" fmla="*/ 80733 w 1121025"/>
                <a:gd name="connsiteY0" fmla="*/ 590550 h 3952986"/>
                <a:gd name="connsiteX1" fmla="*/ 90258 w 1121025"/>
                <a:gd name="connsiteY1" fmla="*/ 1190625 h 3952986"/>
                <a:gd name="connsiteX2" fmla="*/ 195033 w 1121025"/>
                <a:gd name="connsiteY2" fmla="*/ 1647825 h 3952986"/>
                <a:gd name="connsiteX3" fmla="*/ 147408 w 1121025"/>
                <a:gd name="connsiteY3" fmla="*/ 1800225 h 3952986"/>
                <a:gd name="connsiteX4" fmla="*/ 147408 w 1121025"/>
                <a:gd name="connsiteY4" fmla="*/ 1905000 h 3952986"/>
                <a:gd name="connsiteX5" fmla="*/ 118833 w 1121025"/>
                <a:gd name="connsiteY5" fmla="*/ 2038350 h 3952986"/>
                <a:gd name="connsiteX6" fmla="*/ 4533 w 1121025"/>
                <a:gd name="connsiteY6" fmla="*/ 2276475 h 3952986"/>
                <a:gd name="connsiteX7" fmla="*/ 33108 w 1121025"/>
                <a:gd name="connsiteY7" fmla="*/ 2657475 h 3952986"/>
                <a:gd name="connsiteX8" fmla="*/ 128358 w 1121025"/>
                <a:gd name="connsiteY8" fmla="*/ 3067050 h 3952986"/>
                <a:gd name="connsiteX9" fmla="*/ 166458 w 1121025"/>
                <a:gd name="connsiteY9" fmla="*/ 3533775 h 3952986"/>
                <a:gd name="connsiteX10" fmla="*/ 52158 w 1121025"/>
                <a:gd name="connsiteY10" fmla="*/ 3762375 h 3952986"/>
                <a:gd name="connsiteX11" fmla="*/ 80733 w 1121025"/>
                <a:gd name="connsiteY11" fmla="*/ 3905250 h 3952986"/>
                <a:gd name="connsiteX12" fmla="*/ 204558 w 1121025"/>
                <a:gd name="connsiteY12" fmla="*/ 3943350 h 3952986"/>
                <a:gd name="connsiteX13" fmla="*/ 318858 w 1121025"/>
                <a:gd name="connsiteY13" fmla="*/ 3924300 h 3952986"/>
                <a:gd name="connsiteX14" fmla="*/ 404583 w 1121025"/>
                <a:gd name="connsiteY14" fmla="*/ 3952875 h 3952986"/>
                <a:gd name="connsiteX15" fmla="*/ 680808 w 1121025"/>
                <a:gd name="connsiteY15" fmla="*/ 3933825 h 3952986"/>
                <a:gd name="connsiteX16" fmla="*/ 880833 w 1121025"/>
                <a:gd name="connsiteY16" fmla="*/ 3924300 h 3952986"/>
                <a:gd name="connsiteX17" fmla="*/ 957033 w 1121025"/>
                <a:gd name="connsiteY17" fmla="*/ 3914775 h 3952986"/>
                <a:gd name="connsiteX18" fmla="*/ 1090383 w 1121025"/>
                <a:gd name="connsiteY18" fmla="*/ 3905250 h 3952986"/>
                <a:gd name="connsiteX19" fmla="*/ 1118958 w 1121025"/>
                <a:gd name="connsiteY19" fmla="*/ 3848100 h 3952986"/>
                <a:gd name="connsiteX20" fmla="*/ 1052283 w 1121025"/>
                <a:gd name="connsiteY20" fmla="*/ 3810000 h 3952986"/>
                <a:gd name="connsiteX21" fmla="*/ 995133 w 1121025"/>
                <a:gd name="connsiteY21" fmla="*/ 3800475 h 3952986"/>
                <a:gd name="connsiteX22" fmla="*/ 614133 w 1121025"/>
                <a:gd name="connsiteY22" fmla="*/ 3619500 h 3952986"/>
                <a:gd name="connsiteX23" fmla="*/ 547458 w 1121025"/>
                <a:gd name="connsiteY23" fmla="*/ 3581400 h 3952986"/>
                <a:gd name="connsiteX24" fmla="*/ 480783 w 1121025"/>
                <a:gd name="connsiteY24" fmla="*/ 3438525 h 3952986"/>
                <a:gd name="connsiteX25" fmla="*/ 499833 w 1121025"/>
                <a:gd name="connsiteY25" fmla="*/ 3124200 h 3952986"/>
                <a:gd name="connsiteX26" fmla="*/ 595083 w 1121025"/>
                <a:gd name="connsiteY26" fmla="*/ 2295525 h 3952986"/>
                <a:gd name="connsiteX27" fmla="*/ 595083 w 1121025"/>
                <a:gd name="connsiteY27" fmla="*/ 2238375 h 3952986"/>
                <a:gd name="connsiteX28" fmla="*/ 652233 w 1121025"/>
                <a:gd name="connsiteY28" fmla="*/ 2028825 h 3952986"/>
                <a:gd name="connsiteX29" fmla="*/ 642708 w 1121025"/>
                <a:gd name="connsiteY29" fmla="*/ 1990725 h 3952986"/>
                <a:gd name="connsiteX30" fmla="*/ 718908 w 1121025"/>
                <a:gd name="connsiteY30" fmla="*/ 1714500 h 3952986"/>
                <a:gd name="connsiteX31" fmla="*/ 680808 w 1121025"/>
                <a:gd name="connsiteY31" fmla="*/ 1543050 h 3952986"/>
                <a:gd name="connsiteX32" fmla="*/ 785583 w 1121025"/>
                <a:gd name="connsiteY32" fmla="*/ 1257300 h 3952986"/>
                <a:gd name="connsiteX33" fmla="*/ 871308 w 1121025"/>
                <a:gd name="connsiteY33" fmla="*/ 762000 h 3952986"/>
                <a:gd name="connsiteX34" fmla="*/ 871308 w 1121025"/>
                <a:gd name="connsiteY34" fmla="*/ 552450 h 3952986"/>
                <a:gd name="connsiteX35" fmla="*/ 871308 w 1121025"/>
                <a:gd name="connsiteY35" fmla="*/ 361950 h 3952986"/>
                <a:gd name="connsiteX36" fmla="*/ 776058 w 1121025"/>
                <a:gd name="connsiteY36" fmla="*/ 0 h 3952986"/>
                <a:gd name="connsiteX0" fmla="*/ 60487 w 1100779"/>
                <a:gd name="connsiteY0" fmla="*/ 590550 h 3952986"/>
                <a:gd name="connsiteX1" fmla="*/ 70012 w 1100779"/>
                <a:gd name="connsiteY1" fmla="*/ 1190625 h 3952986"/>
                <a:gd name="connsiteX2" fmla="*/ 174787 w 1100779"/>
                <a:gd name="connsiteY2" fmla="*/ 1647825 h 3952986"/>
                <a:gd name="connsiteX3" fmla="*/ 127162 w 1100779"/>
                <a:gd name="connsiteY3" fmla="*/ 1800225 h 3952986"/>
                <a:gd name="connsiteX4" fmla="*/ 127162 w 1100779"/>
                <a:gd name="connsiteY4" fmla="*/ 1905000 h 3952986"/>
                <a:gd name="connsiteX5" fmla="*/ 98587 w 1100779"/>
                <a:gd name="connsiteY5" fmla="*/ 2038350 h 3952986"/>
                <a:gd name="connsiteX6" fmla="*/ 10166 w 1100779"/>
                <a:gd name="connsiteY6" fmla="*/ 2293728 h 3952986"/>
                <a:gd name="connsiteX7" fmla="*/ 12862 w 1100779"/>
                <a:gd name="connsiteY7" fmla="*/ 2657475 h 3952986"/>
                <a:gd name="connsiteX8" fmla="*/ 108112 w 1100779"/>
                <a:gd name="connsiteY8" fmla="*/ 3067050 h 3952986"/>
                <a:gd name="connsiteX9" fmla="*/ 146212 w 1100779"/>
                <a:gd name="connsiteY9" fmla="*/ 3533775 h 3952986"/>
                <a:gd name="connsiteX10" fmla="*/ 31912 w 1100779"/>
                <a:gd name="connsiteY10" fmla="*/ 3762375 h 3952986"/>
                <a:gd name="connsiteX11" fmla="*/ 60487 w 1100779"/>
                <a:gd name="connsiteY11" fmla="*/ 3905250 h 3952986"/>
                <a:gd name="connsiteX12" fmla="*/ 184312 w 1100779"/>
                <a:gd name="connsiteY12" fmla="*/ 3943350 h 3952986"/>
                <a:gd name="connsiteX13" fmla="*/ 298612 w 1100779"/>
                <a:gd name="connsiteY13" fmla="*/ 3924300 h 3952986"/>
                <a:gd name="connsiteX14" fmla="*/ 384337 w 1100779"/>
                <a:gd name="connsiteY14" fmla="*/ 3952875 h 3952986"/>
                <a:gd name="connsiteX15" fmla="*/ 660562 w 1100779"/>
                <a:gd name="connsiteY15" fmla="*/ 3933825 h 3952986"/>
                <a:gd name="connsiteX16" fmla="*/ 860587 w 1100779"/>
                <a:gd name="connsiteY16" fmla="*/ 3924300 h 3952986"/>
                <a:gd name="connsiteX17" fmla="*/ 936787 w 1100779"/>
                <a:gd name="connsiteY17" fmla="*/ 3914775 h 3952986"/>
                <a:gd name="connsiteX18" fmla="*/ 1070137 w 1100779"/>
                <a:gd name="connsiteY18" fmla="*/ 3905250 h 3952986"/>
                <a:gd name="connsiteX19" fmla="*/ 1098712 w 1100779"/>
                <a:gd name="connsiteY19" fmla="*/ 3848100 h 3952986"/>
                <a:gd name="connsiteX20" fmla="*/ 1032037 w 1100779"/>
                <a:gd name="connsiteY20" fmla="*/ 3810000 h 3952986"/>
                <a:gd name="connsiteX21" fmla="*/ 974887 w 1100779"/>
                <a:gd name="connsiteY21" fmla="*/ 3800475 h 3952986"/>
                <a:gd name="connsiteX22" fmla="*/ 593887 w 1100779"/>
                <a:gd name="connsiteY22" fmla="*/ 3619500 h 3952986"/>
                <a:gd name="connsiteX23" fmla="*/ 527212 w 1100779"/>
                <a:gd name="connsiteY23" fmla="*/ 3581400 h 3952986"/>
                <a:gd name="connsiteX24" fmla="*/ 460537 w 1100779"/>
                <a:gd name="connsiteY24" fmla="*/ 3438525 h 3952986"/>
                <a:gd name="connsiteX25" fmla="*/ 479587 w 1100779"/>
                <a:gd name="connsiteY25" fmla="*/ 3124200 h 3952986"/>
                <a:gd name="connsiteX26" fmla="*/ 574837 w 1100779"/>
                <a:gd name="connsiteY26" fmla="*/ 2295525 h 3952986"/>
                <a:gd name="connsiteX27" fmla="*/ 574837 w 1100779"/>
                <a:gd name="connsiteY27" fmla="*/ 2238375 h 3952986"/>
                <a:gd name="connsiteX28" fmla="*/ 631987 w 1100779"/>
                <a:gd name="connsiteY28" fmla="*/ 2028825 h 3952986"/>
                <a:gd name="connsiteX29" fmla="*/ 622462 w 1100779"/>
                <a:gd name="connsiteY29" fmla="*/ 1990725 h 3952986"/>
                <a:gd name="connsiteX30" fmla="*/ 698662 w 1100779"/>
                <a:gd name="connsiteY30" fmla="*/ 1714500 h 3952986"/>
                <a:gd name="connsiteX31" fmla="*/ 660562 w 1100779"/>
                <a:gd name="connsiteY31" fmla="*/ 1543050 h 3952986"/>
                <a:gd name="connsiteX32" fmla="*/ 765337 w 1100779"/>
                <a:gd name="connsiteY32" fmla="*/ 1257300 h 3952986"/>
                <a:gd name="connsiteX33" fmla="*/ 851062 w 1100779"/>
                <a:gd name="connsiteY33" fmla="*/ 762000 h 3952986"/>
                <a:gd name="connsiteX34" fmla="*/ 851062 w 1100779"/>
                <a:gd name="connsiteY34" fmla="*/ 552450 h 3952986"/>
                <a:gd name="connsiteX35" fmla="*/ 851062 w 1100779"/>
                <a:gd name="connsiteY35" fmla="*/ 361950 h 3952986"/>
                <a:gd name="connsiteX36" fmla="*/ 755812 w 1100779"/>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72549 w 1107991"/>
                <a:gd name="connsiteY32" fmla="*/ 1257300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27544 w 1107991"/>
                <a:gd name="connsiteY9" fmla="*/ 3542401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705874 w 1107991"/>
                <a:gd name="connsiteY30" fmla="*/ 1714500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32395 w 1107991"/>
                <a:gd name="connsiteY34" fmla="*/ 561076 h 3943722"/>
                <a:gd name="connsiteX35" fmla="*/ 858274 w 1107991"/>
                <a:gd name="connsiteY35" fmla="*/ 361950 h 3943722"/>
                <a:gd name="connsiteX36" fmla="*/ 763024 w 1107991"/>
                <a:gd name="connsiteY36" fmla="*/ 0 h 3943722"/>
                <a:gd name="connsiteX0" fmla="*/ 67699 w 1107991"/>
                <a:gd name="connsiteY0" fmla="*/ 487033 h 3840205"/>
                <a:gd name="connsiteX1" fmla="*/ 77224 w 1107991"/>
                <a:gd name="connsiteY1" fmla="*/ 1087108 h 3840205"/>
                <a:gd name="connsiteX2" fmla="*/ 181999 w 1107991"/>
                <a:gd name="connsiteY2" fmla="*/ 1544308 h 3840205"/>
                <a:gd name="connsiteX3" fmla="*/ 134374 w 1107991"/>
                <a:gd name="connsiteY3" fmla="*/ 1696708 h 3840205"/>
                <a:gd name="connsiteX4" fmla="*/ 134374 w 1107991"/>
                <a:gd name="connsiteY4" fmla="*/ 1801483 h 3840205"/>
                <a:gd name="connsiteX5" fmla="*/ 105799 w 1107991"/>
                <a:gd name="connsiteY5" fmla="*/ 1934833 h 3840205"/>
                <a:gd name="connsiteX6" fmla="*/ 17378 w 1107991"/>
                <a:gd name="connsiteY6" fmla="*/ 2190211 h 3840205"/>
                <a:gd name="connsiteX7" fmla="*/ 20074 w 1107991"/>
                <a:gd name="connsiteY7" fmla="*/ 2553958 h 3840205"/>
                <a:gd name="connsiteX8" fmla="*/ 115324 w 1107991"/>
                <a:gd name="connsiteY8" fmla="*/ 2963533 h 3840205"/>
                <a:gd name="connsiteX9" fmla="*/ 127544 w 1107991"/>
                <a:gd name="connsiteY9" fmla="*/ 3438884 h 3840205"/>
                <a:gd name="connsiteX10" fmla="*/ 39124 w 1107991"/>
                <a:gd name="connsiteY10" fmla="*/ 3658858 h 3840205"/>
                <a:gd name="connsiteX11" fmla="*/ 67699 w 1107991"/>
                <a:gd name="connsiteY11" fmla="*/ 3801733 h 3840205"/>
                <a:gd name="connsiteX12" fmla="*/ 191524 w 1107991"/>
                <a:gd name="connsiteY12" fmla="*/ 3839833 h 3840205"/>
                <a:gd name="connsiteX13" fmla="*/ 305824 w 1107991"/>
                <a:gd name="connsiteY13" fmla="*/ 3820783 h 3840205"/>
                <a:gd name="connsiteX14" fmla="*/ 400176 w 1107991"/>
                <a:gd name="connsiteY14" fmla="*/ 3814853 h 3840205"/>
                <a:gd name="connsiteX15" fmla="*/ 667774 w 1107991"/>
                <a:gd name="connsiteY15" fmla="*/ 3830308 h 3840205"/>
                <a:gd name="connsiteX16" fmla="*/ 867799 w 1107991"/>
                <a:gd name="connsiteY16" fmla="*/ 3820783 h 3840205"/>
                <a:gd name="connsiteX17" fmla="*/ 943999 w 1107991"/>
                <a:gd name="connsiteY17" fmla="*/ 3811258 h 3840205"/>
                <a:gd name="connsiteX18" fmla="*/ 1077349 w 1107991"/>
                <a:gd name="connsiteY18" fmla="*/ 3801733 h 3840205"/>
                <a:gd name="connsiteX19" fmla="*/ 1105924 w 1107991"/>
                <a:gd name="connsiteY19" fmla="*/ 3744583 h 3840205"/>
                <a:gd name="connsiteX20" fmla="*/ 1039249 w 1107991"/>
                <a:gd name="connsiteY20" fmla="*/ 3706483 h 3840205"/>
                <a:gd name="connsiteX21" fmla="*/ 982099 w 1107991"/>
                <a:gd name="connsiteY21" fmla="*/ 3696958 h 3840205"/>
                <a:gd name="connsiteX22" fmla="*/ 601099 w 1107991"/>
                <a:gd name="connsiteY22" fmla="*/ 3515983 h 3840205"/>
                <a:gd name="connsiteX23" fmla="*/ 534424 w 1107991"/>
                <a:gd name="connsiteY23" fmla="*/ 3477883 h 3840205"/>
                <a:gd name="connsiteX24" fmla="*/ 467749 w 1107991"/>
                <a:gd name="connsiteY24" fmla="*/ 3335008 h 3840205"/>
                <a:gd name="connsiteX25" fmla="*/ 486799 w 1107991"/>
                <a:gd name="connsiteY25" fmla="*/ 3020683 h 3840205"/>
                <a:gd name="connsiteX26" fmla="*/ 582049 w 1107991"/>
                <a:gd name="connsiteY26" fmla="*/ 2192008 h 3840205"/>
                <a:gd name="connsiteX27" fmla="*/ 582049 w 1107991"/>
                <a:gd name="connsiteY27" fmla="*/ 2134858 h 3840205"/>
                <a:gd name="connsiteX28" fmla="*/ 639199 w 1107991"/>
                <a:gd name="connsiteY28" fmla="*/ 1925308 h 3840205"/>
                <a:gd name="connsiteX29" fmla="*/ 629674 w 1107991"/>
                <a:gd name="connsiteY29" fmla="*/ 1887208 h 3840205"/>
                <a:gd name="connsiteX30" fmla="*/ 688621 w 1107991"/>
                <a:gd name="connsiteY30" fmla="*/ 1602356 h 3840205"/>
                <a:gd name="connsiteX31" fmla="*/ 667774 w 1107991"/>
                <a:gd name="connsiteY31" fmla="*/ 1439533 h 3840205"/>
                <a:gd name="connsiteX32" fmla="*/ 746670 w 1107991"/>
                <a:gd name="connsiteY32" fmla="*/ 1145157 h 3840205"/>
                <a:gd name="connsiteX33" fmla="*/ 823768 w 1107991"/>
                <a:gd name="connsiteY33" fmla="*/ 658483 h 3840205"/>
                <a:gd name="connsiteX34" fmla="*/ 832395 w 1107991"/>
                <a:gd name="connsiteY34" fmla="*/ 457559 h 3840205"/>
                <a:gd name="connsiteX35" fmla="*/ 858274 w 1107991"/>
                <a:gd name="connsiteY35" fmla="*/ 258433 h 3840205"/>
                <a:gd name="connsiteX36" fmla="*/ 763024 w 1107991"/>
                <a:gd name="connsiteY36" fmla="*/ 0 h 3840205"/>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82049 w 1107991"/>
                <a:gd name="connsiteY26" fmla="*/ 2252393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62225 w 1107991"/>
                <a:gd name="connsiteY30" fmla="*/ 1866092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709933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58228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7991" h="3900590">
                  <a:moveTo>
                    <a:pt x="67699" y="547418"/>
                  </a:moveTo>
                  <a:cubicBezTo>
                    <a:pt x="62936" y="759349"/>
                    <a:pt x="58174" y="971281"/>
                    <a:pt x="77224" y="1147493"/>
                  </a:cubicBezTo>
                  <a:cubicBezTo>
                    <a:pt x="96274" y="1323706"/>
                    <a:pt x="164523" y="1503093"/>
                    <a:pt x="181999" y="1604693"/>
                  </a:cubicBezTo>
                  <a:cubicBezTo>
                    <a:pt x="199475" y="1706293"/>
                    <a:pt x="186043" y="1714231"/>
                    <a:pt x="182081" y="1757093"/>
                  </a:cubicBezTo>
                  <a:cubicBezTo>
                    <a:pt x="178119" y="1799956"/>
                    <a:pt x="170942" y="1822181"/>
                    <a:pt x="158228" y="1861868"/>
                  </a:cubicBezTo>
                  <a:cubicBezTo>
                    <a:pt x="145514" y="1901556"/>
                    <a:pt x="129274" y="1930430"/>
                    <a:pt x="105799" y="1995218"/>
                  </a:cubicBezTo>
                  <a:cubicBezTo>
                    <a:pt x="82324" y="2060006"/>
                    <a:pt x="48918" y="2104277"/>
                    <a:pt x="17378" y="2250596"/>
                  </a:cubicBezTo>
                  <a:cubicBezTo>
                    <a:pt x="-14162" y="2396915"/>
                    <a:pt x="3750" y="2485456"/>
                    <a:pt x="20074" y="2614343"/>
                  </a:cubicBezTo>
                  <a:cubicBezTo>
                    <a:pt x="36398" y="2743230"/>
                    <a:pt x="97412" y="2876430"/>
                    <a:pt x="115324" y="3023918"/>
                  </a:cubicBezTo>
                  <a:cubicBezTo>
                    <a:pt x="133236" y="3171406"/>
                    <a:pt x="140244" y="3383382"/>
                    <a:pt x="127544" y="3499269"/>
                  </a:cubicBezTo>
                  <a:cubicBezTo>
                    <a:pt x="114844" y="3615156"/>
                    <a:pt x="49098" y="3658768"/>
                    <a:pt x="39124" y="3719243"/>
                  </a:cubicBezTo>
                  <a:cubicBezTo>
                    <a:pt x="29150" y="3779718"/>
                    <a:pt x="42299" y="3831955"/>
                    <a:pt x="67699" y="3862118"/>
                  </a:cubicBezTo>
                  <a:cubicBezTo>
                    <a:pt x="93099" y="3892281"/>
                    <a:pt x="151837" y="3897043"/>
                    <a:pt x="191524" y="3900218"/>
                  </a:cubicBezTo>
                  <a:cubicBezTo>
                    <a:pt x="231211" y="3903393"/>
                    <a:pt x="271049" y="3885331"/>
                    <a:pt x="305824" y="3881168"/>
                  </a:cubicBezTo>
                  <a:cubicBezTo>
                    <a:pt x="340599" y="3877005"/>
                    <a:pt x="339851" y="3873651"/>
                    <a:pt x="400176" y="3875238"/>
                  </a:cubicBezTo>
                  <a:cubicBezTo>
                    <a:pt x="460501" y="3876825"/>
                    <a:pt x="589837" y="3889705"/>
                    <a:pt x="667774" y="3890693"/>
                  </a:cubicBezTo>
                  <a:cubicBezTo>
                    <a:pt x="745711" y="3891681"/>
                    <a:pt x="821762" y="3884343"/>
                    <a:pt x="867799" y="3881168"/>
                  </a:cubicBezTo>
                  <a:cubicBezTo>
                    <a:pt x="913836" y="3877993"/>
                    <a:pt x="909074" y="3874818"/>
                    <a:pt x="943999" y="3871643"/>
                  </a:cubicBezTo>
                  <a:cubicBezTo>
                    <a:pt x="978924" y="3868468"/>
                    <a:pt x="1050362" y="3873230"/>
                    <a:pt x="1077349" y="3862118"/>
                  </a:cubicBezTo>
                  <a:cubicBezTo>
                    <a:pt x="1104336" y="3851006"/>
                    <a:pt x="1112274" y="3820843"/>
                    <a:pt x="1105924" y="3804968"/>
                  </a:cubicBezTo>
                  <a:cubicBezTo>
                    <a:pt x="1099574" y="3789093"/>
                    <a:pt x="1059887" y="3774806"/>
                    <a:pt x="1039249" y="3766868"/>
                  </a:cubicBezTo>
                  <a:cubicBezTo>
                    <a:pt x="1018612" y="3758931"/>
                    <a:pt x="1055124" y="3789093"/>
                    <a:pt x="982099" y="3757343"/>
                  </a:cubicBezTo>
                  <a:cubicBezTo>
                    <a:pt x="909074" y="3725593"/>
                    <a:pt x="675711" y="3612880"/>
                    <a:pt x="601099" y="3576368"/>
                  </a:cubicBezTo>
                  <a:cubicBezTo>
                    <a:pt x="526487" y="3539856"/>
                    <a:pt x="556649" y="3568430"/>
                    <a:pt x="534424" y="3538268"/>
                  </a:cubicBezTo>
                  <a:cubicBezTo>
                    <a:pt x="512199" y="3508106"/>
                    <a:pt x="475686" y="3471593"/>
                    <a:pt x="467749" y="3395393"/>
                  </a:cubicBezTo>
                  <a:cubicBezTo>
                    <a:pt x="459812" y="3319193"/>
                    <a:pt x="469521" y="3259163"/>
                    <a:pt x="486799" y="3081068"/>
                  </a:cubicBezTo>
                  <a:cubicBezTo>
                    <a:pt x="504077" y="2902973"/>
                    <a:pt x="555541" y="2474458"/>
                    <a:pt x="571416" y="2326821"/>
                  </a:cubicBezTo>
                  <a:cubicBezTo>
                    <a:pt x="587291" y="2179184"/>
                    <a:pt x="577378" y="2238845"/>
                    <a:pt x="582049" y="2195243"/>
                  </a:cubicBezTo>
                  <a:cubicBezTo>
                    <a:pt x="586720" y="2151641"/>
                    <a:pt x="591505" y="2106481"/>
                    <a:pt x="599442" y="2065206"/>
                  </a:cubicBezTo>
                  <a:cubicBezTo>
                    <a:pt x="607379" y="2023931"/>
                    <a:pt x="616560" y="1983429"/>
                    <a:pt x="629674" y="1947593"/>
                  </a:cubicBezTo>
                  <a:cubicBezTo>
                    <a:pt x="642788" y="1911757"/>
                    <a:pt x="668304" y="1897664"/>
                    <a:pt x="678128" y="1850189"/>
                  </a:cubicBezTo>
                  <a:cubicBezTo>
                    <a:pt x="687952" y="1802714"/>
                    <a:pt x="716835" y="1734387"/>
                    <a:pt x="720426" y="1670692"/>
                  </a:cubicBezTo>
                  <a:cubicBezTo>
                    <a:pt x="724017" y="1606997"/>
                    <a:pt x="695298" y="1545546"/>
                    <a:pt x="699672" y="1468021"/>
                  </a:cubicBezTo>
                  <a:cubicBezTo>
                    <a:pt x="704046" y="1390496"/>
                    <a:pt x="725987" y="1330401"/>
                    <a:pt x="746670" y="1205542"/>
                  </a:cubicBezTo>
                  <a:cubicBezTo>
                    <a:pt x="767353" y="1080683"/>
                    <a:pt x="809481" y="833468"/>
                    <a:pt x="823768" y="718868"/>
                  </a:cubicBezTo>
                  <a:cubicBezTo>
                    <a:pt x="838055" y="604268"/>
                    <a:pt x="826644" y="584619"/>
                    <a:pt x="832395" y="517944"/>
                  </a:cubicBezTo>
                  <a:cubicBezTo>
                    <a:pt x="838146" y="451269"/>
                    <a:pt x="872711" y="405142"/>
                    <a:pt x="858274" y="318818"/>
                  </a:cubicBezTo>
                  <a:cubicBezTo>
                    <a:pt x="843837" y="232494"/>
                    <a:pt x="745772" y="0"/>
                    <a:pt x="74577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5"/>
            <p:cNvSpPr/>
            <p:nvPr/>
          </p:nvSpPr>
          <p:spPr>
            <a:xfrm>
              <a:off x="5175849" y="623340"/>
              <a:ext cx="75651" cy="118532"/>
            </a:xfrm>
            <a:custGeom>
              <a:avLst/>
              <a:gdLst>
                <a:gd name="connsiteX0" fmla="*/ 0 w 75651"/>
                <a:gd name="connsiteY0" fmla="*/ 118532 h 118532"/>
                <a:gd name="connsiteX1" fmla="*/ 69011 w 75651"/>
                <a:gd name="connsiteY1" fmla="*/ 6388 h 118532"/>
                <a:gd name="connsiteX2" fmla="*/ 69011 w 75651"/>
                <a:gd name="connsiteY2" fmla="*/ 23641 h 118532"/>
              </a:gdLst>
              <a:ahLst/>
              <a:cxnLst>
                <a:cxn ang="0">
                  <a:pos x="connsiteX0" y="connsiteY0"/>
                </a:cxn>
                <a:cxn ang="0">
                  <a:pos x="connsiteX1" y="connsiteY1"/>
                </a:cxn>
                <a:cxn ang="0">
                  <a:pos x="connsiteX2" y="connsiteY2"/>
                </a:cxn>
              </a:cxnLst>
              <a:rect l="l" t="t" r="r" b="b"/>
              <a:pathLst>
                <a:path w="75651" h="118532">
                  <a:moveTo>
                    <a:pt x="0" y="118532"/>
                  </a:moveTo>
                  <a:cubicBezTo>
                    <a:pt x="28754" y="70367"/>
                    <a:pt x="57509" y="22203"/>
                    <a:pt x="69011" y="6388"/>
                  </a:cubicBezTo>
                  <a:cubicBezTo>
                    <a:pt x="80513" y="-9427"/>
                    <a:pt x="74762" y="7107"/>
                    <a:pt x="69011" y="2364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 name="Picture 2" descr="C:\Users\darty\Dropbox\dossiers communs 2 ordinateurs\compression Vasculab\anatomie M Inf\chevill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606" r="15775" b="50872"/>
          <a:stretch/>
        </p:blipFill>
        <p:spPr bwMode="auto">
          <a:xfrm>
            <a:off x="467544" y="3139629"/>
            <a:ext cx="3020194" cy="180153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ZoneTexte 10"/>
          <p:cNvSpPr txBox="1"/>
          <p:nvPr/>
        </p:nvSpPr>
        <p:spPr>
          <a:xfrm>
            <a:off x="3563888" y="3573016"/>
            <a:ext cx="2736304" cy="646331"/>
          </a:xfrm>
          <a:prstGeom prst="rect">
            <a:avLst/>
          </a:prstGeom>
          <a:noFill/>
        </p:spPr>
        <p:txBody>
          <a:bodyPr wrap="square" rtlCol="0">
            <a:spAutoFit/>
          </a:bodyPr>
          <a:lstStyle/>
          <a:p>
            <a:r>
              <a:rPr lang="fr-FR" dirty="0" err="1" smtClean="0"/>
              <a:t>Circumference</a:t>
            </a:r>
            <a:r>
              <a:rPr lang="fr-FR" dirty="0" smtClean="0"/>
              <a:t> = 19 cm</a:t>
            </a:r>
          </a:p>
          <a:p>
            <a:r>
              <a:rPr lang="fr-FR" dirty="0" err="1" smtClean="0"/>
              <a:t>Diameter</a:t>
            </a:r>
            <a:r>
              <a:rPr lang="fr-FR" dirty="0" smtClean="0"/>
              <a:t> = 6 cm</a:t>
            </a:r>
            <a:endParaRPr lang="fr-FR" dirty="0"/>
          </a:p>
        </p:txBody>
      </p:sp>
      <p:cxnSp>
        <p:nvCxnSpPr>
          <p:cNvPr id="12" name="Connecteur droit 11"/>
          <p:cNvCxnSpPr/>
          <p:nvPr/>
        </p:nvCxnSpPr>
        <p:spPr>
          <a:xfrm flipV="1">
            <a:off x="1691880" y="2051409"/>
            <a:ext cx="1800000" cy="94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1619672" y="4018657"/>
            <a:ext cx="1136842" cy="104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4598011" y="3896181"/>
            <a:ext cx="1800000" cy="1837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1619672" y="3396416"/>
            <a:ext cx="1159806" cy="11847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0956" t="10163" r="10128" b="74099"/>
          <a:stretch/>
        </p:blipFill>
        <p:spPr bwMode="auto">
          <a:xfrm>
            <a:off x="5295331" y="735936"/>
            <a:ext cx="500806" cy="12156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19261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rty\Dropbox\dossiers communs 2 ordinateurs\compression Vasculab\anatomie M Inf\cuiss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83" t="9701" r="13595" b="50304"/>
          <a:stretch/>
        </p:blipFill>
        <p:spPr bwMode="auto">
          <a:xfrm>
            <a:off x="251520" y="188640"/>
            <a:ext cx="3998586" cy="309663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ZoneTexte 1"/>
          <p:cNvSpPr txBox="1"/>
          <p:nvPr/>
        </p:nvSpPr>
        <p:spPr>
          <a:xfrm>
            <a:off x="4572000" y="692696"/>
            <a:ext cx="2736304" cy="646331"/>
          </a:xfrm>
          <a:prstGeom prst="rect">
            <a:avLst/>
          </a:prstGeom>
          <a:noFill/>
        </p:spPr>
        <p:txBody>
          <a:bodyPr wrap="square" rtlCol="0">
            <a:spAutoFit/>
          </a:bodyPr>
          <a:lstStyle/>
          <a:p>
            <a:r>
              <a:rPr lang="fr-FR" dirty="0" err="1" smtClean="0"/>
              <a:t>Circumference</a:t>
            </a:r>
            <a:r>
              <a:rPr lang="fr-FR" dirty="0" smtClean="0"/>
              <a:t> = 49 cm</a:t>
            </a:r>
          </a:p>
          <a:p>
            <a:r>
              <a:rPr lang="fr-FR" dirty="0" err="1" smtClean="0"/>
              <a:t>Diameter</a:t>
            </a:r>
            <a:r>
              <a:rPr lang="fr-FR" dirty="0" smtClean="0"/>
              <a:t> = 16 cm</a:t>
            </a:r>
            <a:endParaRPr lang="fr-FR" dirty="0"/>
          </a:p>
        </p:txBody>
      </p:sp>
    </p:spTree>
    <p:extLst>
      <p:ext uri="{BB962C8B-B14F-4D97-AF65-F5344CB8AC3E}">
        <p14:creationId xmlns:p14="http://schemas.microsoft.com/office/powerpoint/2010/main" xmlns="" val="81377176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rty\Dropbox\dossiers communs 2 ordinateurs\compression Vasculab\anatomie M Inf\genou haut.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1598" t="41969" r="9495" b="42350"/>
          <a:stretch/>
        </p:blipFill>
        <p:spPr bwMode="auto">
          <a:xfrm rot="10800000">
            <a:off x="790574" y="1104896"/>
            <a:ext cx="1447801" cy="35052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darty\Dropbox\dossiers communs 2 ordinateurs\compression Vasculab\anatomie M Inf\genou haut.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284" t="53487" r="16245" b="8345"/>
          <a:stretch/>
        </p:blipFill>
        <p:spPr bwMode="auto">
          <a:xfrm rot="10800000">
            <a:off x="2209776" y="548680"/>
            <a:ext cx="3907544" cy="295232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4572000" y="692696"/>
            <a:ext cx="2736304" cy="646331"/>
          </a:xfrm>
          <a:prstGeom prst="rect">
            <a:avLst/>
          </a:prstGeom>
          <a:noFill/>
        </p:spPr>
        <p:txBody>
          <a:bodyPr wrap="square" rtlCol="0">
            <a:spAutoFit/>
          </a:bodyPr>
          <a:lstStyle/>
          <a:p>
            <a:r>
              <a:rPr lang="fr-FR" dirty="0" err="1" smtClean="0"/>
              <a:t>Circumference</a:t>
            </a:r>
            <a:r>
              <a:rPr lang="fr-FR" dirty="0" smtClean="0"/>
              <a:t> = 38 cm</a:t>
            </a:r>
          </a:p>
          <a:p>
            <a:r>
              <a:rPr lang="fr-FR" dirty="0" err="1" smtClean="0"/>
              <a:t>Diameter</a:t>
            </a:r>
            <a:r>
              <a:rPr lang="fr-FR" dirty="0" smtClean="0"/>
              <a:t> = 12 cm</a:t>
            </a:r>
            <a:endParaRPr lang="fr-FR" dirty="0"/>
          </a:p>
        </p:txBody>
      </p:sp>
    </p:spTree>
    <p:extLst>
      <p:ext uri="{BB962C8B-B14F-4D97-AF65-F5344CB8AC3E}">
        <p14:creationId xmlns:p14="http://schemas.microsoft.com/office/powerpoint/2010/main" xmlns="" val="40262137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92" t="10163" r="8416" b="51586"/>
          <a:stretch/>
        </p:blipFill>
        <p:spPr bwMode="auto">
          <a:xfrm>
            <a:off x="179512" y="162409"/>
            <a:ext cx="3797741" cy="235323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4572000" y="692696"/>
            <a:ext cx="2736304" cy="646331"/>
          </a:xfrm>
          <a:prstGeom prst="rect">
            <a:avLst/>
          </a:prstGeom>
          <a:noFill/>
        </p:spPr>
        <p:txBody>
          <a:bodyPr wrap="square" rtlCol="0">
            <a:spAutoFit/>
          </a:bodyPr>
          <a:lstStyle/>
          <a:p>
            <a:r>
              <a:rPr lang="fr-FR" dirty="0" err="1" smtClean="0"/>
              <a:t>Circumference</a:t>
            </a:r>
            <a:r>
              <a:rPr lang="fr-FR" dirty="0" smtClean="0"/>
              <a:t> = 30 cm</a:t>
            </a:r>
          </a:p>
          <a:p>
            <a:r>
              <a:rPr lang="fr-FR" dirty="0" err="1" smtClean="0"/>
              <a:t>Diameter</a:t>
            </a:r>
            <a:r>
              <a:rPr lang="fr-FR" dirty="0" smtClean="0"/>
              <a:t> = 10 cm</a:t>
            </a:r>
            <a:endParaRPr lang="fr-FR" dirty="0"/>
          </a:p>
        </p:txBody>
      </p:sp>
    </p:spTree>
    <p:extLst>
      <p:ext uri="{BB962C8B-B14F-4D97-AF65-F5344CB8AC3E}">
        <p14:creationId xmlns:p14="http://schemas.microsoft.com/office/powerpoint/2010/main" xmlns="" val="31828985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arty\Dropbox\dossiers communs 2 ordinateurs\compression Vasculab\anatomie M Inf\chevill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50000" r="16014" b="8730"/>
          <a:stretch/>
        </p:blipFill>
        <p:spPr bwMode="auto">
          <a:xfrm>
            <a:off x="3138428" y="1700808"/>
            <a:ext cx="4109537" cy="277706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ZoneTexte 5"/>
          <p:cNvSpPr txBox="1"/>
          <p:nvPr/>
        </p:nvSpPr>
        <p:spPr>
          <a:xfrm>
            <a:off x="4572000" y="692696"/>
            <a:ext cx="2736304" cy="646331"/>
          </a:xfrm>
          <a:prstGeom prst="rect">
            <a:avLst/>
          </a:prstGeom>
          <a:noFill/>
        </p:spPr>
        <p:txBody>
          <a:bodyPr wrap="square" rtlCol="0">
            <a:spAutoFit/>
          </a:bodyPr>
          <a:lstStyle/>
          <a:p>
            <a:r>
              <a:rPr lang="fr-FR" dirty="0" err="1" smtClean="0"/>
              <a:t>Circumference</a:t>
            </a:r>
            <a:r>
              <a:rPr lang="fr-FR" dirty="0" smtClean="0"/>
              <a:t> = 19 cm</a:t>
            </a:r>
          </a:p>
          <a:p>
            <a:r>
              <a:rPr lang="fr-FR" dirty="0" err="1" smtClean="0"/>
              <a:t>Diameter</a:t>
            </a:r>
            <a:r>
              <a:rPr lang="fr-FR" dirty="0" smtClean="0"/>
              <a:t> = 6 cm</a:t>
            </a:r>
            <a:endParaRPr lang="fr-FR" dirty="0"/>
          </a:p>
        </p:txBody>
      </p:sp>
      <p:pic>
        <p:nvPicPr>
          <p:cNvPr id="4098" name="Picture 2" descr="C:\Users\darty\Dropbox\dossiers communs 2 ordinateurs\compression Vasculab\anatomie M Inf\cheville.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606" r="15775" b="50872"/>
          <a:stretch/>
        </p:blipFill>
        <p:spPr bwMode="auto">
          <a:xfrm>
            <a:off x="852020" y="1541166"/>
            <a:ext cx="6662528" cy="44081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47267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arty\Dropbox\dossiers communs 2 ordinateurs\compression Vasculab\anatomie M Inf\pied.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266" t="10035" r="8497" b="46154"/>
          <a:stretch/>
        </p:blipFill>
        <p:spPr bwMode="auto">
          <a:xfrm>
            <a:off x="251520" y="188640"/>
            <a:ext cx="4469493" cy="3102675"/>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C:\Users\darty\Dropbox\dossiers communs 2 ordinateurs\compression Vasculab\anatomie M Inf\pied.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6293" t="10035" r="10654" b="79021"/>
          <a:stretch/>
        </p:blipFill>
        <p:spPr bwMode="auto">
          <a:xfrm>
            <a:off x="5813946" y="2636913"/>
            <a:ext cx="668741" cy="7750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18739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476672"/>
            <a:ext cx="8784976" cy="6217087"/>
          </a:xfrm>
          <a:prstGeom prst="rect">
            <a:avLst/>
          </a:prstGeom>
          <a:noFill/>
        </p:spPr>
        <p:txBody>
          <a:bodyPr wrap="square" rtlCol="0">
            <a:spAutoFit/>
          </a:bodyPr>
          <a:lstStyle/>
          <a:p>
            <a:pPr algn="ctr"/>
            <a:r>
              <a:rPr lang="en-US" dirty="0" smtClean="0"/>
              <a:t>.  </a:t>
            </a:r>
            <a:r>
              <a:rPr lang="en-US" dirty="0"/>
              <a:t>	</a:t>
            </a:r>
            <a:endParaRPr lang="en-US" dirty="0" smtClean="0"/>
          </a:p>
          <a:p>
            <a:pPr marL="0" lvl="2"/>
            <a:r>
              <a:rPr lang="en-US" dirty="0"/>
              <a:t>	</a:t>
            </a:r>
          </a:p>
          <a:p>
            <a:endParaRPr lang="en-US" dirty="0" smtClean="0"/>
          </a:p>
          <a:p>
            <a:endParaRPr lang="en-US" dirty="0" smtClean="0"/>
          </a:p>
          <a:p>
            <a:r>
              <a:rPr lang="en-US" dirty="0" smtClean="0"/>
              <a:t>Compression reduces TMP  Extra-venous </a:t>
            </a:r>
            <a:r>
              <a:rPr lang="en-US" dirty="0"/>
              <a:t>Pressure  (EVP) </a:t>
            </a:r>
            <a:r>
              <a:rPr lang="en-US" dirty="0" smtClean="0"/>
              <a:t>enhancement.</a:t>
            </a:r>
          </a:p>
          <a:p>
            <a:r>
              <a:rPr lang="en-US" dirty="0"/>
              <a:t>Correction of  the  venous </a:t>
            </a:r>
            <a:endParaRPr lang="en-US" dirty="0" smtClean="0"/>
          </a:p>
          <a:p>
            <a:r>
              <a:rPr lang="en-US" sz="2400" dirty="0" smtClean="0">
                <a:solidFill>
                  <a:schemeClr val="tx2"/>
                </a:solidFill>
              </a:rPr>
              <a:t>How? </a:t>
            </a:r>
            <a:r>
              <a:rPr lang="en-US" dirty="0" smtClean="0"/>
              <a:t>External compression Increases the extra-vascular pressure of the skin and the underlying tissues  pressure and narrows  the veins  thanks to TMP decrease  because :</a:t>
            </a:r>
          </a:p>
          <a:p>
            <a:r>
              <a:rPr lang="en-US" dirty="0" smtClean="0"/>
              <a:t>		TMP = Intra-venous pressure  (IVP) – Extra-venous Pressure  (EVP) </a:t>
            </a:r>
          </a:p>
          <a:p>
            <a:r>
              <a:rPr lang="en-US" dirty="0"/>
              <a:t>	</a:t>
            </a:r>
            <a:r>
              <a:rPr lang="en-US" dirty="0" smtClean="0"/>
              <a:t>l strain:  Water, mercury, air, elastic compression, non elastic bandage compression: different strain features</a:t>
            </a:r>
          </a:p>
          <a:p>
            <a:r>
              <a:rPr lang="en-US" sz="2000" dirty="0" smtClean="0">
                <a:solidFill>
                  <a:schemeClr val="tx2"/>
                </a:solidFill>
              </a:rPr>
              <a:t>Sub-compression pressure axial transmission in the leg</a:t>
            </a:r>
            <a:r>
              <a:rPr lang="en-US" dirty="0" smtClean="0"/>
              <a:t>:</a:t>
            </a:r>
          </a:p>
          <a:p>
            <a:r>
              <a:rPr lang="en-US" dirty="0" smtClean="0"/>
              <a:t>Heterogeneous bulk </a:t>
            </a:r>
            <a:r>
              <a:rPr lang="en-US" dirty="0" err="1" smtClean="0"/>
              <a:t>modulous</a:t>
            </a:r>
            <a:r>
              <a:rPr lang="en-US" dirty="0" smtClean="0"/>
              <a:t> of the leg components supposed to transmit the superficial compression pressure. </a:t>
            </a:r>
          </a:p>
          <a:p>
            <a:r>
              <a:rPr lang="en-US" sz="2400" dirty="0" smtClean="0">
                <a:solidFill>
                  <a:schemeClr val="tx2"/>
                </a:solidFill>
              </a:rPr>
              <a:t>Where</a:t>
            </a:r>
            <a:r>
              <a:rPr lang="en-US" dirty="0" smtClean="0">
                <a:solidFill>
                  <a:schemeClr val="tx2"/>
                </a:solidFill>
              </a:rPr>
              <a:t>?</a:t>
            </a:r>
          </a:p>
          <a:p>
            <a:r>
              <a:rPr lang="en-US" dirty="0" smtClean="0"/>
              <a:t>Superficial location: Foot, ankle, leg, thigh</a:t>
            </a:r>
          </a:p>
          <a:p>
            <a:r>
              <a:rPr lang="en-US" dirty="0" smtClean="0"/>
              <a:t>Effective Depth pressure transmission</a:t>
            </a:r>
          </a:p>
          <a:p>
            <a:r>
              <a:rPr lang="en-US" sz="2400" dirty="0" smtClean="0">
                <a:solidFill>
                  <a:schemeClr val="tx2"/>
                </a:solidFill>
              </a:rPr>
              <a:t>Ulcer</a:t>
            </a:r>
            <a:r>
              <a:rPr lang="en-US" dirty="0" smtClean="0"/>
              <a:t>: why superficial and not « deep »</a:t>
            </a:r>
          </a:p>
          <a:p>
            <a:r>
              <a:rPr lang="en-US" dirty="0" smtClean="0"/>
              <a:t>Necrosis affects only skin in venous insufficiency ( except in case of </a:t>
            </a:r>
            <a:r>
              <a:rPr lang="en-US" dirty="0" err="1" smtClean="0"/>
              <a:t>phlegmatia</a:t>
            </a:r>
            <a:r>
              <a:rPr lang="en-US" dirty="0" smtClean="0"/>
              <a:t> </a:t>
            </a:r>
            <a:r>
              <a:rPr lang="en-US" dirty="0" err="1" smtClean="0"/>
              <a:t>cerulea</a:t>
            </a:r>
            <a:r>
              <a:rPr lang="en-US" dirty="0" smtClean="0"/>
              <a:t>), in contrast with arterial insufficiency ( skin and muscles…)</a:t>
            </a:r>
          </a:p>
          <a:p>
            <a:endParaRPr lang="fr-FR" dirty="0"/>
          </a:p>
        </p:txBody>
      </p:sp>
    </p:spTree>
    <p:extLst>
      <p:ext uri="{BB962C8B-B14F-4D97-AF65-F5344CB8AC3E}">
        <p14:creationId xmlns:p14="http://schemas.microsoft.com/office/powerpoint/2010/main" xmlns="" val="18498269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908720"/>
            <a:ext cx="8640960" cy="4247317"/>
          </a:xfrm>
          <a:prstGeom prst="rect">
            <a:avLst/>
          </a:prstGeom>
          <a:noFill/>
        </p:spPr>
        <p:txBody>
          <a:bodyPr wrap="square" rtlCol="0">
            <a:spAutoFit/>
          </a:bodyPr>
          <a:lstStyle/>
          <a:p>
            <a:r>
              <a:rPr lang="en-US" dirty="0"/>
              <a:t> </a:t>
            </a:r>
          </a:p>
          <a:p>
            <a:r>
              <a:rPr lang="en-US" dirty="0"/>
              <a:t>Three factors affect the movement of water be-tween body water compartments.</a:t>
            </a:r>
          </a:p>
          <a:p>
            <a:r>
              <a:rPr lang="en-US" dirty="0"/>
              <a:t>The previous chapter took a brief look at the factors which influence </a:t>
            </a:r>
            <a:r>
              <a:rPr lang="en-US" dirty="0" err="1"/>
              <a:t>thedistribution</a:t>
            </a:r>
            <a:r>
              <a:rPr lang="en-US" dirty="0"/>
              <a:t> of water between compartments. These factors are </a:t>
            </a:r>
            <a:r>
              <a:rPr lang="en-US" dirty="0" err="1"/>
              <a:t>hydrostaticpressure</a:t>
            </a:r>
            <a:r>
              <a:rPr lang="en-US" dirty="0"/>
              <a:t>, osmotic pressure and membrane characteristics.</a:t>
            </a:r>
          </a:p>
          <a:p>
            <a:r>
              <a:rPr lang="en-US" b="1" dirty="0"/>
              <a:t>Hydrostatic pressure</a:t>
            </a:r>
          </a:p>
          <a:p>
            <a:r>
              <a:rPr lang="en-US" dirty="0"/>
              <a:t>is a force generated by water. Hydrostatic </a:t>
            </a:r>
            <a:r>
              <a:rPr lang="en-US" dirty="0" err="1"/>
              <a:t>pres</a:t>
            </a:r>
            <a:r>
              <a:rPr lang="en-US" dirty="0"/>
              <a:t>-sure pushes water out of a compartment.</a:t>
            </a:r>
          </a:p>
          <a:p>
            <a:r>
              <a:rPr lang="en-US" b="1" dirty="0"/>
              <a:t>Osmotic pressure</a:t>
            </a:r>
          </a:p>
          <a:p>
            <a:r>
              <a:rPr lang="en-US" dirty="0"/>
              <a:t>is a force exerted by solutes. Osmotic pressure </a:t>
            </a:r>
            <a:r>
              <a:rPr lang="en-US" dirty="0" smtClean="0"/>
              <a:t>draws water </a:t>
            </a:r>
            <a:r>
              <a:rPr lang="en-US" dirty="0"/>
              <a:t>into a compartment. This force is dependent only on the </a:t>
            </a:r>
            <a:r>
              <a:rPr lang="en-US" dirty="0" err="1"/>
              <a:t>concentra-tion</a:t>
            </a:r>
            <a:r>
              <a:rPr lang="en-US" dirty="0"/>
              <a:t> of particles (osmolality) in solution.</a:t>
            </a:r>
          </a:p>
          <a:p>
            <a:r>
              <a:rPr lang="en-US" b="1" dirty="0"/>
              <a:t>Membrane characteristics</a:t>
            </a:r>
          </a:p>
          <a:p>
            <a:r>
              <a:rPr lang="en-US" dirty="0"/>
              <a:t>affect the ability of water and solute to </a:t>
            </a:r>
            <a:r>
              <a:rPr lang="en-US" dirty="0" smtClean="0"/>
              <a:t>move between </a:t>
            </a:r>
            <a:r>
              <a:rPr lang="en-US" dirty="0"/>
              <a:t>compartments</a:t>
            </a:r>
            <a:r>
              <a:rPr lang="en-US" dirty="0" smtClean="0"/>
              <a:t>. </a:t>
            </a:r>
          </a:p>
          <a:p>
            <a:r>
              <a:rPr lang="en-US" dirty="0" smtClean="0"/>
              <a:t>This </a:t>
            </a:r>
            <a:r>
              <a:rPr lang="en-US" dirty="0"/>
              <a:t>chapter focuses on how these factors are incorporated into </a:t>
            </a:r>
            <a:r>
              <a:rPr lang="en-US" dirty="0" err="1" smtClean="0"/>
              <a:t>Starling’slaw</a:t>
            </a:r>
            <a:r>
              <a:rPr lang="en-US" dirty="0"/>
              <a:t>. Starling’s law governs fluid shifts between compartments and can </a:t>
            </a:r>
            <a:r>
              <a:rPr lang="en-US" dirty="0" smtClean="0"/>
              <a:t>be used </a:t>
            </a:r>
            <a:r>
              <a:rPr lang="en-US" dirty="0"/>
              <a:t>to understand all fluid accumulations, including peripheral edema</a:t>
            </a:r>
            <a:r>
              <a:rPr lang="en-US" dirty="0" smtClean="0"/>
              <a:t>, pleural </a:t>
            </a:r>
            <a:r>
              <a:rPr lang="en-US" dirty="0"/>
              <a:t>effusions and ascites.</a:t>
            </a:r>
          </a:p>
        </p:txBody>
      </p:sp>
    </p:spTree>
    <p:extLst>
      <p:ext uri="{BB962C8B-B14F-4D97-AF65-F5344CB8AC3E}">
        <p14:creationId xmlns:p14="http://schemas.microsoft.com/office/powerpoint/2010/main" xmlns="" val="3582089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662541"/>
          </a:xfrm>
          <a:prstGeom prst="rect">
            <a:avLst/>
          </a:prstGeom>
          <a:noFill/>
        </p:spPr>
        <p:txBody>
          <a:bodyPr wrap="square" rtlCol="0">
            <a:spAutoFit/>
          </a:bodyPr>
          <a:lstStyle/>
          <a:p>
            <a:pPr algn="ctr"/>
            <a:r>
              <a:rPr lang="en-US" sz="2800" dirty="0" smtClean="0">
                <a:solidFill>
                  <a:srgbClr val="FF0000"/>
                </a:solidFill>
              </a:rPr>
              <a:t>TRANS-MURAL PRESSURE (TMP)</a:t>
            </a:r>
          </a:p>
          <a:p>
            <a:r>
              <a:rPr lang="en-US" sz="2800" dirty="0" smtClean="0">
                <a:solidFill>
                  <a:schemeClr val="tx2"/>
                </a:solidFill>
              </a:rPr>
              <a:t>Is the resulting static pressure  from the opposite Extra-venous ( EVP) and Intra-venous  (IVP)  static (potential) pressures against:</a:t>
            </a:r>
          </a:p>
          <a:p>
            <a:r>
              <a:rPr lang="en-US" sz="2800" dirty="0">
                <a:solidFill>
                  <a:schemeClr val="tx2"/>
                </a:solidFill>
              </a:rPr>
              <a:t>	</a:t>
            </a:r>
            <a:r>
              <a:rPr lang="en-US" sz="2800" dirty="0" smtClean="0">
                <a:solidFill>
                  <a:schemeClr val="tx2"/>
                </a:solidFill>
              </a:rPr>
              <a:t>- the wall of the veins and </a:t>
            </a:r>
          </a:p>
          <a:p>
            <a:r>
              <a:rPr lang="en-US" sz="2800" dirty="0">
                <a:solidFill>
                  <a:schemeClr val="tx2"/>
                </a:solidFill>
              </a:rPr>
              <a:t>	</a:t>
            </a:r>
            <a:r>
              <a:rPr lang="en-US" sz="2800" dirty="0" smtClean="0">
                <a:solidFill>
                  <a:schemeClr val="tx2"/>
                </a:solidFill>
              </a:rPr>
              <a:t>- venous end of the capillaries. </a:t>
            </a:r>
          </a:p>
          <a:p>
            <a:pPr algn="ctr"/>
            <a:r>
              <a:rPr lang="en-US" sz="2800" dirty="0" smtClean="0">
                <a:solidFill>
                  <a:srgbClr val="FF0000"/>
                </a:solidFill>
              </a:rPr>
              <a:t>TMP </a:t>
            </a:r>
            <a:r>
              <a:rPr lang="en-US" sz="2800" dirty="0" smtClean="0">
                <a:solidFill>
                  <a:schemeClr val="tx2"/>
                </a:solidFill>
              </a:rPr>
              <a:t>= IVP-EVP</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spTree>
    <p:extLst>
      <p:ext uri="{BB962C8B-B14F-4D97-AF65-F5344CB8AC3E}">
        <p14:creationId xmlns:p14="http://schemas.microsoft.com/office/powerpoint/2010/main" xmlns="" val="2802680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81213" y="2043113"/>
            <a:ext cx="4981575" cy="277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924772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331640" y="2780928"/>
            <a:ext cx="4680520" cy="369332"/>
          </a:xfrm>
          <a:prstGeom prst="rect">
            <a:avLst/>
          </a:prstGeom>
          <a:noFill/>
        </p:spPr>
        <p:txBody>
          <a:bodyPr wrap="square" rtlCol="0">
            <a:spAutoFit/>
          </a:bodyPr>
          <a:lstStyle/>
          <a:p>
            <a:r>
              <a:rPr lang="en-US" dirty="0"/>
              <a:t>E = P + </a:t>
            </a:r>
            <a:r>
              <a:rPr lang="en-US" dirty="0" err="1"/>
              <a:t>gh</a:t>
            </a:r>
            <a:r>
              <a:rPr lang="en-US" dirty="0"/>
              <a:t> + 1/2v2 = cost</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4074" y="2132856"/>
            <a:ext cx="4096172" cy="29226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78003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2708920"/>
            <a:ext cx="6808468" cy="35278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826992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763" y="1916832"/>
            <a:ext cx="8784976" cy="3908762"/>
          </a:xfrm>
          <a:prstGeom prst="rect">
            <a:avLst/>
          </a:prstGeom>
          <a:noFill/>
        </p:spPr>
        <p:txBody>
          <a:bodyPr wrap="square" rtlCol="0">
            <a:spAutoFit/>
          </a:bodyPr>
          <a:lstStyle/>
          <a:p>
            <a:pPr algn="ctr"/>
            <a:r>
              <a:rPr lang="en-US" sz="2800" dirty="0" smtClean="0">
                <a:solidFill>
                  <a:schemeClr val="tx2">
                    <a:lumMod val="75000"/>
                  </a:schemeClr>
                </a:solidFill>
              </a:rPr>
              <a:t>Expected hemodynamic effects of external leg compression</a:t>
            </a:r>
          </a:p>
          <a:p>
            <a:pPr algn="ctr"/>
            <a:endParaRPr lang="en-US" sz="2000" dirty="0"/>
          </a:p>
          <a:p>
            <a:pPr algn="ctr"/>
            <a:r>
              <a:rPr lang="en-US" sz="2800" dirty="0">
                <a:solidFill>
                  <a:schemeClr val="accent6"/>
                </a:solidFill>
                <a:latin typeface="Arial" pitchFamily="34" charset="0"/>
                <a:cs typeface="Arial" pitchFamily="34" charset="0"/>
              </a:rPr>
              <a:t>Hemodynamics can be defined as the physical factors that govern blood </a:t>
            </a:r>
            <a:r>
              <a:rPr lang="en-US" sz="2800" dirty="0" smtClean="0">
                <a:solidFill>
                  <a:schemeClr val="accent6"/>
                </a:solidFill>
                <a:latin typeface="Arial" pitchFamily="34" charset="0"/>
                <a:cs typeface="Arial" pitchFamily="34" charset="0"/>
              </a:rPr>
              <a:t>flow</a:t>
            </a:r>
          </a:p>
          <a:p>
            <a:pPr algn="ctr"/>
            <a:r>
              <a:rPr lang="en-US" sz="3600" b="1" dirty="0">
                <a:solidFill>
                  <a:srgbClr val="FF0000"/>
                </a:solidFill>
              </a:rPr>
              <a:t>Solid mechanics</a:t>
            </a:r>
            <a:r>
              <a:rPr lang="en-US" sz="3600" dirty="0">
                <a:solidFill>
                  <a:srgbClr val="FF0000"/>
                </a:solidFill>
              </a:rPr>
              <a:t> is the branch of </a:t>
            </a:r>
            <a:r>
              <a:rPr lang="en-US" sz="3600" dirty="0">
                <a:solidFill>
                  <a:srgbClr val="FF0000"/>
                </a:solidFill>
                <a:hlinkClick r:id="rId3" tooltip="Mechanics"/>
              </a:rPr>
              <a:t>mechanics</a:t>
            </a:r>
            <a:r>
              <a:rPr lang="en-US" sz="3600" dirty="0">
                <a:solidFill>
                  <a:srgbClr val="FF0000"/>
                </a:solidFill>
              </a:rPr>
              <a:t>, </a:t>
            </a:r>
            <a:r>
              <a:rPr lang="en-US" sz="3600" dirty="0">
                <a:solidFill>
                  <a:srgbClr val="FF0000"/>
                </a:solidFill>
                <a:hlinkClick r:id="rId4" tooltip="Physics"/>
              </a:rPr>
              <a:t>physics</a:t>
            </a:r>
            <a:r>
              <a:rPr lang="en-US" sz="3600" dirty="0">
                <a:solidFill>
                  <a:srgbClr val="FF0000"/>
                </a:solidFill>
              </a:rPr>
              <a:t>, and </a:t>
            </a:r>
            <a:r>
              <a:rPr lang="en-US" sz="3600" dirty="0">
                <a:solidFill>
                  <a:srgbClr val="FF0000"/>
                </a:solidFill>
                <a:hlinkClick r:id="rId5" tooltip="Mathematics"/>
              </a:rPr>
              <a:t>mathematics</a:t>
            </a:r>
            <a:r>
              <a:rPr lang="en-US" sz="3600" dirty="0">
                <a:solidFill>
                  <a:srgbClr val="FF0000"/>
                </a:solidFill>
              </a:rPr>
              <a:t> that concerns the behavior of </a:t>
            </a:r>
            <a:r>
              <a:rPr lang="en-US" sz="3600" dirty="0">
                <a:solidFill>
                  <a:srgbClr val="FF0000"/>
                </a:solidFill>
                <a:hlinkClick r:id="rId6" tooltip="Solid"/>
              </a:rPr>
              <a:t>solid</a:t>
            </a:r>
            <a:r>
              <a:rPr lang="en-US" sz="3600" dirty="0">
                <a:solidFill>
                  <a:srgbClr val="FF0000"/>
                </a:solidFill>
              </a:rPr>
              <a:t> matter under external </a:t>
            </a:r>
            <a:r>
              <a:rPr lang="en-US" sz="3600" dirty="0" smtClean="0">
                <a:solidFill>
                  <a:srgbClr val="FF0000"/>
                </a:solidFill>
              </a:rPr>
              <a:t>action</a:t>
            </a:r>
            <a:endParaRPr lang="fr-FR" sz="3600" dirty="0">
              <a:solidFill>
                <a:srgbClr val="FF0000"/>
              </a:solidFill>
            </a:endParaRPr>
          </a:p>
        </p:txBody>
      </p:sp>
    </p:spTree>
    <p:extLst>
      <p:ext uri="{BB962C8B-B14F-4D97-AF65-F5344CB8AC3E}">
        <p14:creationId xmlns:p14="http://schemas.microsoft.com/office/powerpoint/2010/main" xmlns="" val="35480622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2763" y="1916832"/>
            <a:ext cx="8784976" cy="954107"/>
          </a:xfrm>
          <a:prstGeom prst="rect">
            <a:avLst/>
          </a:prstGeom>
          <a:noFill/>
        </p:spPr>
        <p:txBody>
          <a:bodyPr wrap="square" rtlCol="0">
            <a:spAutoFit/>
          </a:bodyPr>
          <a:lstStyle/>
          <a:p>
            <a:pPr algn="ctr"/>
            <a:r>
              <a:rPr lang="en-US" sz="2800" dirty="0" smtClean="0">
                <a:solidFill>
                  <a:schemeClr val="tx2">
                    <a:lumMod val="75000"/>
                  </a:schemeClr>
                </a:solidFill>
              </a:rPr>
              <a:t>Static compression</a:t>
            </a:r>
          </a:p>
          <a:p>
            <a:pPr algn="ctr"/>
            <a:r>
              <a:rPr lang="en-US" sz="2800" dirty="0" smtClean="0">
                <a:solidFill>
                  <a:schemeClr val="tx2">
                    <a:lumMod val="75000"/>
                  </a:schemeClr>
                </a:solidFill>
              </a:rPr>
              <a:t>One the </a:t>
            </a:r>
            <a:endParaRPr lang="fr-FR" sz="3600" dirty="0">
              <a:solidFill>
                <a:srgbClr val="FF0000"/>
              </a:solidFill>
            </a:endParaRPr>
          </a:p>
        </p:txBody>
      </p:sp>
      <p:pic>
        <p:nvPicPr>
          <p:cNvPr id="3" name="Image 2" descr="image">
            <a:hlinkClick r:id="rId3"/>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44775" y="3216275"/>
            <a:ext cx="3854450" cy="425450"/>
          </a:xfrm>
          <a:prstGeom prst="rect">
            <a:avLst/>
          </a:prstGeom>
          <a:noFill/>
          <a:ln>
            <a:noFill/>
          </a:ln>
        </p:spPr>
      </p:pic>
    </p:spTree>
    <p:extLst>
      <p:ext uri="{BB962C8B-B14F-4D97-AF65-F5344CB8AC3E}">
        <p14:creationId xmlns:p14="http://schemas.microsoft.com/office/powerpoint/2010/main" xmlns="" val="15318954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4832092"/>
          </a:xfrm>
          <a:prstGeom prst="rect">
            <a:avLst/>
          </a:prstGeom>
          <a:noFill/>
        </p:spPr>
        <p:txBody>
          <a:bodyPr wrap="square" rtlCol="0">
            <a:spAutoFit/>
          </a:bodyPr>
          <a:lstStyle/>
          <a:p>
            <a:endParaRPr lang="en-US" sz="2000" dirty="0"/>
          </a:p>
          <a:p>
            <a:r>
              <a:rPr lang="en-US" sz="2800" dirty="0" smtClean="0">
                <a:solidFill>
                  <a:schemeClr val="accent6"/>
                </a:solidFill>
              </a:rPr>
              <a:t>Venous Trans-Mural-Pressure (TMP) </a:t>
            </a:r>
            <a:r>
              <a:rPr lang="en-US" sz="2800" dirty="0" smtClean="0">
                <a:solidFill>
                  <a:schemeClr val="accent1"/>
                </a:solidFill>
              </a:rPr>
              <a:t>excess  is responsible for tissue drainage impairment ( pain, edema, trophic changes, ulcer ) and vein dilatation.</a:t>
            </a:r>
          </a:p>
          <a:p>
            <a:r>
              <a:rPr lang="en-US" sz="2800" dirty="0" smtClean="0">
                <a:solidFill>
                  <a:schemeClr val="accent6"/>
                </a:solidFill>
              </a:rPr>
              <a:t>TMP is the resulting static pressure  </a:t>
            </a:r>
            <a:r>
              <a:rPr lang="en-US" sz="2800" dirty="0" smtClean="0">
                <a:solidFill>
                  <a:schemeClr val="accent1"/>
                </a:solidFill>
              </a:rPr>
              <a:t>from the opposite Extra-venous ( EVP) and Intra-venous  IVP)  static (potential) pressures against the wall of the veins and venous end of the capillaries. </a:t>
            </a:r>
          </a:p>
          <a:p>
            <a:pPr algn="ctr"/>
            <a:r>
              <a:rPr lang="en-US" sz="2800" dirty="0" smtClean="0">
                <a:solidFill>
                  <a:schemeClr val="accent6"/>
                </a:solidFill>
              </a:rPr>
              <a:t>TMP = IVP-EVP</a:t>
            </a:r>
          </a:p>
          <a:p>
            <a:pPr algn="ctr"/>
            <a:r>
              <a:rPr lang="en-US" sz="2800" dirty="0" smtClean="0">
                <a:solidFill>
                  <a:schemeClr val="accent6"/>
                </a:solidFill>
              </a:rPr>
              <a:t>COMPRESSION reduces TMP by increasing EVP</a:t>
            </a:r>
          </a:p>
          <a:p>
            <a:endParaRPr lang="fr-FR" sz="3600" dirty="0"/>
          </a:p>
        </p:txBody>
      </p:sp>
      <p:sp>
        <p:nvSpPr>
          <p:cNvPr id="2" name="Ellipse 1"/>
          <p:cNvSpPr/>
          <p:nvPr/>
        </p:nvSpPr>
        <p:spPr>
          <a:xfrm>
            <a:off x="3203848" y="4941168"/>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5004048" y="5805264"/>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4103948" y="5805264"/>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004049" y="5661248"/>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067944" y="5435933"/>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588224" y="5435932"/>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5220072" y="5229200"/>
            <a:ext cx="1080120" cy="369332"/>
          </a:xfrm>
          <a:prstGeom prst="rect">
            <a:avLst/>
          </a:prstGeom>
          <a:noFill/>
        </p:spPr>
        <p:txBody>
          <a:bodyPr wrap="square" rtlCol="0">
            <a:spAutoFit/>
          </a:bodyPr>
          <a:lstStyle/>
          <a:p>
            <a:r>
              <a:rPr lang="en-US" dirty="0" smtClean="0"/>
              <a:t>TMP</a:t>
            </a:r>
            <a:endParaRPr lang="en-US" dirty="0"/>
          </a:p>
        </p:txBody>
      </p:sp>
    </p:spTree>
    <p:extLst>
      <p:ext uri="{BB962C8B-B14F-4D97-AF65-F5344CB8AC3E}">
        <p14:creationId xmlns:p14="http://schemas.microsoft.com/office/powerpoint/2010/main" xmlns="" val="36537023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ZoneTexte 3"/>
              <p:cNvSpPr txBox="1"/>
              <p:nvPr/>
            </p:nvSpPr>
            <p:spPr>
              <a:xfrm>
                <a:off x="179512" y="188640"/>
                <a:ext cx="8784976" cy="6186309"/>
              </a:xfrm>
              <a:prstGeom prst="rect">
                <a:avLst/>
              </a:prstGeom>
              <a:noFill/>
            </p:spPr>
            <p:txBody>
              <a:bodyPr wrap="square" rtlCol="0">
                <a:spAutoFit/>
              </a:bodyPr>
              <a:lstStyle/>
              <a:p>
                <a:pPr algn="ctr"/>
                <a:r>
                  <a:rPr lang="en-US" sz="2800" dirty="0" smtClean="0">
                    <a:solidFill>
                      <a:schemeClr val="tx2">
                        <a:lumMod val="75000"/>
                      </a:schemeClr>
                    </a:solidFill>
                  </a:rPr>
                  <a:t>Expected hemodynamic effects of external leg compression</a:t>
                </a:r>
              </a:p>
              <a:p>
                <a:pPr algn="ctr"/>
                <a:r>
                  <a:rPr lang="en-US" sz="2400" dirty="0" smtClean="0">
                    <a:solidFill>
                      <a:schemeClr val="accent6"/>
                    </a:solidFill>
                  </a:rPr>
                  <a:t>Venous </a:t>
                </a:r>
                <a:r>
                  <a:rPr lang="en-US" sz="2400" dirty="0">
                    <a:solidFill>
                      <a:schemeClr val="accent6"/>
                    </a:solidFill>
                  </a:rPr>
                  <a:t>Trans-Mural-Pressure (TMP) </a:t>
                </a:r>
                <a:endParaRPr lang="en-US" sz="2400" dirty="0" smtClean="0">
                  <a:solidFill>
                    <a:schemeClr val="accent6"/>
                  </a:solidFill>
                </a:endParaRPr>
              </a:p>
              <a:p>
                <a:r>
                  <a:rPr lang="en-US" sz="4000" dirty="0" smtClean="0">
                    <a:solidFill>
                      <a:schemeClr val="tx2"/>
                    </a:solidFill>
                  </a:rPr>
                  <a:t>At the veins level:</a:t>
                </a:r>
              </a:p>
              <a:p>
                <a:r>
                  <a:rPr lang="en-US" sz="2400" dirty="0"/>
                  <a:t>	</a:t>
                </a:r>
                <a:r>
                  <a:rPr lang="en-US" sz="2400" dirty="0" smtClean="0">
                    <a:solidFill>
                      <a:schemeClr val="accent6"/>
                    </a:solidFill>
                  </a:rPr>
                  <a:t> </a:t>
                </a:r>
                <a:r>
                  <a:rPr lang="en-US" sz="3200" dirty="0" smtClean="0">
                    <a:solidFill>
                      <a:schemeClr val="tx2"/>
                    </a:solidFill>
                  </a:rPr>
                  <a:t>IVP</a:t>
                </a:r>
                <a:r>
                  <a:rPr lang="en-US" sz="2400" dirty="0" smtClean="0">
                    <a:solidFill>
                      <a:schemeClr val="accent6"/>
                    </a:solidFill>
                  </a:rPr>
                  <a:t> </a:t>
                </a:r>
                <a:r>
                  <a:rPr lang="en-US" sz="2400" dirty="0" smtClean="0"/>
                  <a:t>is a venous Hydrostatic pressure made of :</a:t>
                </a:r>
              </a:p>
              <a:p>
                <a:pPr marL="0" lvl="2"/>
                <a:r>
                  <a:rPr lang="en-US" sz="2400" dirty="0"/>
                  <a:t>	</a:t>
                </a:r>
                <a:r>
                  <a:rPr lang="en-US" sz="2400" dirty="0" smtClean="0"/>
                  <a:t>	</a:t>
                </a:r>
                <a:r>
                  <a:rPr lang="en-US" sz="2400" dirty="0" smtClean="0">
                    <a:solidFill>
                      <a:schemeClr val="tx2"/>
                    </a:solidFill>
                  </a:rPr>
                  <a:t>1-Gravitational pressure: </a:t>
                </a:r>
                <a:r>
                  <a:rPr lang="el-GR" sz="2400" dirty="0" smtClean="0"/>
                  <a:t>ρ</a:t>
                </a:r>
                <a:r>
                  <a:rPr lang="fr-FR" sz="2400" dirty="0" smtClean="0"/>
                  <a:t> g h (</a:t>
                </a:r>
                <a:r>
                  <a:rPr lang="en-US" sz="2400" dirty="0" smtClean="0"/>
                  <a:t>h </a:t>
                </a:r>
                <a:r>
                  <a:rPr lang="en-US" sz="2400" dirty="0"/>
                  <a:t>= liquid  height</a:t>
                </a:r>
                <a14:m>
                  <m:oMath xmlns:m="http://schemas.openxmlformats.org/officeDocument/2006/math">
                    <m:r>
                      <a:rPr lang="fr-FR" sz="2400">
                        <a:latin typeface="Cambria Math"/>
                        <a:ea typeface="Cambria Math"/>
                      </a:rPr>
                      <m:t> </m:t>
                    </m:r>
                    <m:r>
                      <a:rPr lang="fr-FR" sz="2400" i="1">
                        <a:latin typeface="Cambria Math"/>
                        <a:ea typeface="Cambria Math"/>
                      </a:rPr>
                      <m:t> </m:t>
                    </m:r>
                    <m:r>
                      <a:rPr lang="en-US" sz="2400" i="1">
                        <a:latin typeface="Cambria Math"/>
                        <a:ea typeface="Cambria Math"/>
                      </a:rPr>
                      <m:t>𝜌</m:t>
                    </m:r>
                  </m:oMath>
                </a14:m>
                <a:r>
                  <a:rPr lang="en-US" sz="2400" dirty="0"/>
                  <a:t> =  liquid </a:t>
                </a:r>
                <a:r>
                  <a:rPr lang="en-US" sz="2400" dirty="0" smtClean="0"/>
                  <a:t>density  g = gravitational acceleration).</a:t>
                </a:r>
              </a:p>
              <a:p>
                <a:pPr marL="0" lvl="2"/>
                <a:r>
                  <a:rPr lang="en-US" sz="2400" dirty="0"/>
                  <a:t>	</a:t>
                </a:r>
                <a:r>
                  <a:rPr lang="en-US" sz="2400" dirty="0" smtClean="0"/>
                  <a:t>	</a:t>
                </a:r>
                <a:r>
                  <a:rPr lang="en-US" sz="2400" dirty="0" smtClean="0">
                    <a:solidFill>
                      <a:schemeClr val="tx2"/>
                    </a:solidFill>
                  </a:rPr>
                  <a:t>2-Hydrostatic component of the Pressure made of</a:t>
                </a:r>
                <a:r>
                  <a:rPr lang="en-US" sz="2400" dirty="0" smtClean="0"/>
                  <a:t>: </a:t>
                </a:r>
              </a:p>
              <a:p>
                <a:pPr marL="0" lvl="2"/>
                <a:r>
                  <a:rPr lang="en-US" sz="2400" dirty="0">
                    <a:solidFill>
                      <a:schemeClr val="accent6"/>
                    </a:solidFill>
                  </a:rPr>
                  <a:t>	</a:t>
                </a:r>
                <a:r>
                  <a:rPr lang="en-US" sz="2400" dirty="0" smtClean="0">
                    <a:solidFill>
                      <a:schemeClr val="accent6"/>
                    </a:solidFill>
                  </a:rPr>
                  <a:t>		a-Residual pressure </a:t>
                </a:r>
                <a:r>
                  <a:rPr lang="en-US" sz="2400" dirty="0" smtClean="0"/>
                  <a:t> resulting of the arterial pressure throughout the microcirculation resistance,  and </a:t>
                </a:r>
              </a:p>
              <a:p>
                <a:pPr marL="0" lvl="2"/>
                <a:r>
                  <a:rPr lang="en-US" sz="2400" dirty="0">
                    <a:solidFill>
                      <a:schemeClr val="accent6"/>
                    </a:solidFill>
                  </a:rPr>
                  <a:t>	</a:t>
                </a:r>
                <a:r>
                  <a:rPr lang="en-US" sz="2400" dirty="0" smtClean="0">
                    <a:solidFill>
                      <a:schemeClr val="accent6"/>
                    </a:solidFill>
                  </a:rPr>
                  <a:t>		b-Muscular pump pressure </a:t>
                </a:r>
                <a:r>
                  <a:rPr lang="en-US" sz="2400" dirty="0" smtClean="0"/>
                  <a:t>produced by the </a:t>
                </a:r>
                <a:r>
                  <a:rPr lang="en-US" sz="2400" dirty="0" err="1" smtClean="0"/>
                  <a:t>valvo</a:t>
                </a:r>
                <a:r>
                  <a:rPr lang="en-US" sz="2400" dirty="0" smtClean="0"/>
                  <a:t>-muscular pump.</a:t>
                </a:r>
              </a:p>
              <a:p>
                <a:pPr marL="0" lvl="2"/>
                <a:r>
                  <a:rPr lang="en-US" sz="2400" dirty="0"/>
                  <a:t>	</a:t>
                </a:r>
                <a:r>
                  <a:rPr lang="en-US" sz="3200" dirty="0" smtClean="0">
                    <a:solidFill>
                      <a:schemeClr val="tx2"/>
                    </a:solidFill>
                  </a:rPr>
                  <a:t>EVP</a:t>
                </a:r>
                <a:r>
                  <a:rPr lang="en-US" sz="2400" dirty="0" smtClean="0"/>
                  <a:t> is the static pressure made of:  </a:t>
                </a:r>
              </a:p>
              <a:p>
                <a:pPr marL="0" lvl="2"/>
                <a:r>
                  <a:rPr lang="en-US" sz="2400" dirty="0"/>
                  <a:t>	</a:t>
                </a:r>
                <a:r>
                  <a:rPr lang="en-US" sz="2400" dirty="0" smtClean="0"/>
                  <a:t>	</a:t>
                </a:r>
                <a:r>
                  <a:rPr lang="en-US" sz="2400" dirty="0" smtClean="0">
                    <a:solidFill>
                      <a:schemeClr val="tx2"/>
                    </a:solidFill>
                  </a:rPr>
                  <a:t>1-Atmospheric pressure (</a:t>
                </a:r>
                <a:r>
                  <a:rPr lang="en-US" sz="2400" dirty="0" err="1" smtClean="0">
                    <a:solidFill>
                      <a:schemeClr val="tx2"/>
                    </a:solidFill>
                  </a:rPr>
                  <a:t>AtP</a:t>
                </a:r>
                <a:r>
                  <a:rPr lang="en-US" sz="2400" dirty="0" smtClean="0">
                    <a:solidFill>
                      <a:schemeClr val="tx2"/>
                    </a:solidFill>
                  </a:rPr>
                  <a:t>)</a:t>
                </a:r>
              </a:p>
              <a:p>
                <a:pPr marL="0" lvl="2"/>
                <a:r>
                  <a:rPr lang="en-US" sz="2400" dirty="0">
                    <a:solidFill>
                      <a:schemeClr val="tx2"/>
                    </a:solidFill>
                  </a:rPr>
                  <a:t>	</a:t>
                </a:r>
                <a:r>
                  <a:rPr lang="en-US" sz="2400" dirty="0" smtClean="0">
                    <a:solidFill>
                      <a:schemeClr val="tx2"/>
                    </a:solidFill>
                  </a:rPr>
                  <a:t>	2-Muscles , interstitial fluids and </a:t>
                </a:r>
                <a:r>
                  <a:rPr lang="en-US" sz="2400" dirty="0" err="1" smtClean="0">
                    <a:solidFill>
                      <a:schemeClr val="tx2"/>
                    </a:solidFill>
                  </a:rPr>
                  <a:t>aponeurosis</a:t>
                </a:r>
                <a:r>
                  <a:rPr lang="en-US" sz="2400" dirty="0" smtClean="0">
                    <a:solidFill>
                      <a:schemeClr val="tx2"/>
                    </a:solidFill>
                  </a:rPr>
                  <a:t> pressure (TP)</a:t>
                </a:r>
              </a:p>
            </p:txBody>
          </p:sp>
        </mc:Choice>
        <mc:Fallback>
          <p:sp>
            <p:nvSpPr>
              <p:cNvPr id="4" name="ZoneTexte 3"/>
              <p:cNvSpPr txBox="1">
                <a:spLocks noRot="1" noChangeAspect="1" noMove="1" noResize="1" noEditPoints="1" noAdjustHandles="1" noChangeArrowheads="1" noChangeShapeType="1" noTextEdit="1"/>
              </p:cNvSpPr>
              <p:nvPr/>
            </p:nvSpPr>
            <p:spPr>
              <a:xfrm>
                <a:off x="179512" y="188640"/>
                <a:ext cx="8784976" cy="6186309"/>
              </a:xfrm>
              <a:prstGeom prst="rect">
                <a:avLst/>
              </a:prstGeom>
              <a:blipFill rotWithShape="1">
                <a:blip r:embed="rId3" cstate="print"/>
                <a:stretch>
                  <a:fillRect l="-2427" t="-887" r="-1179" b="-1281"/>
                </a:stretch>
              </a:blipFill>
            </p:spPr>
            <p:txBody>
              <a:bodyPr/>
              <a:lstStyle/>
              <a:p>
                <a:r>
                  <a:rPr lang="en-US">
                    <a:noFill/>
                  </a:rPr>
                  <a:t> </a:t>
                </a:r>
              </a:p>
            </p:txBody>
          </p:sp>
        </mc:Fallback>
      </mc:AlternateContent>
      <p:pic>
        <p:nvPicPr>
          <p:cNvPr id="3" name="Picture 2" descr="C:\Users\darty\Dropbox\dossiers communs 2 ordinateurs\compression Vasculab\anatomie M Inf\mollet.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6482" t="25597" r="39929" b="70322"/>
          <a:stretch/>
        </p:blipFill>
        <p:spPr bwMode="auto">
          <a:xfrm>
            <a:off x="7138285" y="764704"/>
            <a:ext cx="1826203" cy="1189571"/>
          </a:xfrm>
          <a:prstGeom prst="rect">
            <a:avLst/>
          </a:prstGeom>
          <a:solidFill>
            <a:schemeClr val="tx2">
              <a:lumMod val="60000"/>
              <a:lumOff val="40000"/>
            </a:schemeClr>
          </a:solidFill>
          <a:ln>
            <a:noFill/>
          </a:ln>
          <a:extLst/>
        </p:spPr>
      </p:pic>
      <p:grpSp>
        <p:nvGrpSpPr>
          <p:cNvPr id="2" name="Groupe 1"/>
          <p:cNvGrpSpPr/>
          <p:nvPr/>
        </p:nvGrpSpPr>
        <p:grpSpPr>
          <a:xfrm>
            <a:off x="5760132" y="4601254"/>
            <a:ext cx="4464496" cy="1728192"/>
            <a:chOff x="3203848" y="4941168"/>
            <a:chExt cx="4464496" cy="1728192"/>
          </a:xfrm>
        </p:grpSpPr>
        <p:sp>
          <p:nvSpPr>
            <p:cNvPr id="5" name="Ellipse 4"/>
            <p:cNvSpPr/>
            <p:nvPr/>
          </p:nvSpPr>
          <p:spPr>
            <a:xfrm>
              <a:off x="3203848" y="4941168"/>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eur droit avec flèche 5"/>
            <p:cNvCxnSpPr>
              <a:stCxn id="5" idx="6"/>
            </p:cNvCxnSpPr>
            <p:nvPr/>
          </p:nvCxnSpPr>
          <p:spPr>
            <a:xfrm>
              <a:off x="5004048" y="5805264"/>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rot="10800000">
              <a:off x="3851921" y="5805264"/>
              <a:ext cx="1152128" cy="0"/>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5004048" y="5805264"/>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067944" y="5435933"/>
              <a:ext cx="1080120" cy="369332"/>
            </a:xfrm>
            <a:prstGeom prst="rect">
              <a:avLst/>
            </a:prstGeom>
            <a:noFill/>
          </p:spPr>
          <p:txBody>
            <a:bodyPr wrap="square" rtlCol="0">
              <a:spAutoFit/>
            </a:bodyPr>
            <a:lstStyle/>
            <a:p>
              <a:r>
                <a:rPr lang="en-US" dirty="0" smtClean="0"/>
                <a:t>IVP</a:t>
              </a:r>
              <a:endParaRPr lang="en-US" dirty="0"/>
            </a:p>
          </p:txBody>
        </p:sp>
        <p:sp>
          <p:nvSpPr>
            <p:cNvPr id="10" name="ZoneTexte 9"/>
            <p:cNvSpPr txBox="1"/>
            <p:nvPr/>
          </p:nvSpPr>
          <p:spPr>
            <a:xfrm>
              <a:off x="6588224" y="5435932"/>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1" name="ZoneTexte 10"/>
            <p:cNvSpPr txBox="1"/>
            <p:nvPr/>
          </p:nvSpPr>
          <p:spPr>
            <a:xfrm>
              <a:off x="5220072" y="5453702"/>
              <a:ext cx="1080120" cy="369332"/>
            </a:xfrm>
            <a:prstGeom prst="rect">
              <a:avLst/>
            </a:prstGeom>
            <a:noFill/>
          </p:spPr>
          <p:txBody>
            <a:bodyPr wrap="square" rtlCol="0">
              <a:spAutoFit/>
            </a:bodyPr>
            <a:lstStyle/>
            <a:p>
              <a:r>
                <a:rPr lang="en-US" dirty="0" smtClean="0"/>
                <a:t>TMP</a:t>
              </a:r>
              <a:endParaRPr lang="en-US" dirty="0"/>
            </a:p>
          </p:txBody>
        </p:sp>
      </p:grpSp>
    </p:spTree>
    <p:extLst>
      <p:ext uri="{BB962C8B-B14F-4D97-AF65-F5344CB8AC3E}">
        <p14:creationId xmlns:p14="http://schemas.microsoft.com/office/powerpoint/2010/main" xmlns="" val="417960402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645" y="0"/>
            <a:ext cx="9144000"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000" dirty="0"/>
              <a:t>Thus an increase in the speed of the fluid occurs proportionately with an increase in both its </a:t>
            </a:r>
            <a:r>
              <a:rPr lang="en-US" sz="2000" dirty="0">
                <a:hlinkClick r:id="rId3" tooltip="Dynamic pressure"/>
              </a:rPr>
              <a:t>dynamic pressure</a:t>
            </a:r>
            <a:r>
              <a:rPr lang="en-US" sz="2000" dirty="0"/>
              <a:t> and </a:t>
            </a:r>
            <a:r>
              <a:rPr lang="en-US" sz="2000" dirty="0">
                <a:hlinkClick r:id="rId4" tooltip="Kinetic energy"/>
              </a:rPr>
              <a:t>kinetic energy</a:t>
            </a:r>
            <a:r>
              <a:rPr lang="en-US" sz="2000" dirty="0"/>
              <a:t>, and a decrease in its </a:t>
            </a:r>
            <a:r>
              <a:rPr lang="en-US" sz="2000" dirty="0">
                <a:hlinkClick r:id="rId5" tooltip="Static pressure"/>
              </a:rPr>
              <a:t>static pressure</a:t>
            </a:r>
            <a:r>
              <a:rPr lang="en-US" sz="2000" dirty="0"/>
              <a:t> </a:t>
            </a:r>
            <a:r>
              <a:rPr lang="en-US" sz="2000" dirty="0" err="1"/>
              <a:t>and</a:t>
            </a:r>
            <a:r>
              <a:rPr lang="en-US" sz="2000" dirty="0" err="1">
                <a:hlinkClick r:id="rId6" tooltip="Potential energy"/>
              </a:rPr>
              <a:t>potential</a:t>
            </a:r>
            <a:r>
              <a:rPr lang="en-US" sz="2000" dirty="0">
                <a:hlinkClick r:id="rId6" tooltip="Potential energy"/>
              </a:rPr>
              <a:t> energy</a:t>
            </a:r>
            <a:r>
              <a:rPr lang="en-US" sz="2000" dirty="0"/>
              <a:t>. If the fluid is flowing out of a reservoir the sum of all forms of energy is the same on all streamlines because in a reservoir the energy per unit volume (the sum of pressure and gravitational potential </a:t>
            </a:r>
            <a:r>
              <a:rPr lang="en-US" sz="2000" i="1" dirty="0"/>
              <a:t>ρ g h</a:t>
            </a:r>
            <a:r>
              <a:rPr lang="en-US" sz="2000" dirty="0"/>
              <a:t>) is the same everywhere.</a:t>
            </a:r>
            <a:r>
              <a:rPr lang="en-US" sz="2000" baseline="30000" dirty="0">
                <a:hlinkClick r:id="rId7"/>
              </a:rPr>
              <a:t>[4</a:t>
            </a:r>
            <a:r>
              <a:rPr lang="en-US" sz="2000" baseline="30000" dirty="0" smtClean="0">
                <a:hlinkClick r:id="rId7"/>
              </a:rPr>
              <a:t>]</a:t>
            </a:r>
            <a:r>
              <a:rPr kumimoji="0" lang="en-US" sz="2000" b="0" i="0" u="none" strike="noStrike" cap="none" normalizeH="0" baseline="0" dirty="0" smtClean="0">
                <a:ln>
                  <a:noFill/>
                </a:ln>
                <a:solidFill>
                  <a:srgbClr val="000000"/>
                </a:solidFill>
                <a:effectLst/>
                <a:latin typeface="Arial" pitchFamily="34" charset="0"/>
                <a:cs typeface="Arial" pitchFamily="34" charset="0"/>
              </a:rPr>
              <a:t>.</a:t>
            </a:r>
          </a:p>
          <a:p>
            <a:pPr lvl="0" fontAlgn="base">
              <a:spcBef>
                <a:spcPct val="0"/>
              </a:spcBef>
              <a:spcAft>
                <a:spcPct val="0"/>
              </a:spcAft>
            </a:pPr>
            <a:endParaRPr kumimoji="0" lang="en-US" sz="6000" b="0" i="0" u="none" strike="noStrike" cap="none" normalizeH="0" baseline="0" dirty="0" smtClean="0">
              <a:ln>
                <a:noFill/>
              </a:ln>
              <a:solidFill>
                <a:srgbClr val="000000"/>
              </a:solidFill>
              <a:effectLst/>
              <a:latin typeface="Arial" pitchFamily="34" charset="0"/>
              <a:cs typeface="Arial" pitchFamily="34" charset="0"/>
            </a:endParaRPr>
          </a:p>
        </p:txBody>
      </p:sp>
      <p:pic>
        <p:nvPicPr>
          <p:cNvPr id="1028" name="Picture 4" descr="http://scienceworld.wolfram.com/physics/bimg91.g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1520" y="5229200"/>
            <a:ext cx="4699722" cy="792088"/>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t2.gstatic.com/images?q=tbn:ANd9GcS-kB8hUP3HbNJl2m0Mv75qCtvdBeqJobDik5appZpBnEa3MFpErw"/>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03848" y="1575460"/>
            <a:ext cx="4032448" cy="49263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71365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763" y="1916832"/>
            <a:ext cx="8784976" cy="1692771"/>
          </a:xfrm>
          <a:prstGeom prst="rect">
            <a:avLst/>
          </a:prstGeom>
          <a:noFill/>
        </p:spPr>
        <p:txBody>
          <a:bodyPr wrap="square" rtlCol="0">
            <a:spAutoFit/>
          </a:bodyPr>
          <a:lstStyle/>
          <a:p>
            <a:pPr algn="ctr"/>
            <a:r>
              <a:rPr lang="en-US" sz="2800" dirty="0" smtClean="0">
                <a:solidFill>
                  <a:schemeClr val="tx2">
                    <a:lumMod val="75000"/>
                  </a:schemeClr>
                </a:solidFill>
              </a:rPr>
              <a:t>COMPRESSION: DEFINITION</a:t>
            </a:r>
          </a:p>
          <a:p>
            <a:pPr algn="ctr"/>
            <a:endParaRPr lang="en-US" sz="2000" dirty="0"/>
          </a:p>
          <a:p>
            <a:pPr algn="ctr"/>
            <a:r>
              <a:rPr lang="en-US" sz="2800" dirty="0" smtClean="0">
                <a:solidFill>
                  <a:schemeClr val="accent6"/>
                </a:solidFill>
                <a:latin typeface="Arial" pitchFamily="34" charset="0"/>
                <a:cs typeface="Arial" pitchFamily="34" charset="0"/>
              </a:rPr>
              <a:t>Pressure resulting from action-reaction at the interface (contact) of 2 bodies </a:t>
            </a:r>
            <a:endParaRPr lang="fr-FR" sz="3600" dirty="0">
              <a:solidFill>
                <a:schemeClr val="accent6"/>
              </a:solidFill>
            </a:endParaRPr>
          </a:p>
        </p:txBody>
      </p:sp>
    </p:spTree>
    <p:extLst>
      <p:ext uri="{BB962C8B-B14F-4D97-AF65-F5344CB8AC3E}">
        <p14:creationId xmlns:p14="http://schemas.microsoft.com/office/powerpoint/2010/main" xmlns="" val="323067002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 y="-122049"/>
            <a:ext cx="9144000" cy="6863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Hemodynamics can be defined as the physical factors that govern blood flow.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These are the same physical factors that govern the flow of any fluid,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and are based on a fundamental law of physics, namely Ohm's Law,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which states that: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 current (I) equals the voltage difference (ΔV) divided by resistance (R).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In relating Ohm's Law to fluid flow,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 the voltage difference is the </a:t>
            </a:r>
            <a:r>
              <a:rPr kumimoji="0" lang="en-US" sz="2000" b="1" i="0" u="none" strike="noStrike" cap="none" normalizeH="0" baseline="0" dirty="0" smtClean="0">
                <a:ln>
                  <a:noFill/>
                </a:ln>
                <a:solidFill>
                  <a:srgbClr val="000000"/>
                </a:solidFill>
                <a:effectLst/>
                <a:latin typeface="Arial" pitchFamily="34" charset="0"/>
                <a:cs typeface="Arial" pitchFamily="34" charset="0"/>
              </a:rPr>
              <a:t>pressure difference</a:t>
            </a:r>
            <a:r>
              <a:rPr kumimoji="0" lang="en-US" sz="2000" b="0" i="0" u="none" strike="noStrike" cap="none" normalizeH="0" baseline="0" dirty="0" smtClean="0">
                <a:ln>
                  <a:noFill/>
                </a:ln>
                <a:solidFill>
                  <a:srgbClr val="000000"/>
                </a:solidFill>
                <a:effectLst/>
                <a:latin typeface="Arial" pitchFamily="34" charset="0"/>
                <a:cs typeface="Arial" pitchFamily="34" charset="0"/>
              </a:rPr>
              <a:t> (ΔP;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sometimes called </a:t>
            </a:r>
            <a:r>
              <a:rPr kumimoji="0" lang="en-US" sz="2000" b="1" i="0" u="none" strike="noStrike" cap="none" normalizeH="0" baseline="0" dirty="0" smtClean="0">
                <a:ln>
                  <a:noFill/>
                </a:ln>
                <a:solidFill>
                  <a:srgbClr val="000000"/>
                </a:solidFill>
                <a:effectLst/>
                <a:latin typeface="Arial" pitchFamily="34" charset="0"/>
                <a:cs typeface="Arial" pitchFamily="34" charset="0"/>
              </a:rPr>
              <a:t>driving pressure</a:t>
            </a:r>
            <a:r>
              <a:rPr kumimoji="0" lang="en-US" sz="2000" b="0" i="0" u="none" strike="noStrike" cap="none" normalizeH="0" baseline="0" dirty="0" smtClean="0">
                <a:ln>
                  <a:noFill/>
                </a:ln>
                <a:solidFill>
                  <a:srgbClr val="000000"/>
                </a:solidFill>
                <a:effectLst/>
                <a:latin typeface="Arial" pitchFamily="34" charset="0"/>
                <a:cs typeface="Arial" pitchFamily="34" charset="0"/>
              </a:rPr>
              <a:t>, </a:t>
            </a:r>
            <a:r>
              <a:rPr kumimoji="0" lang="en-US" sz="2000" b="1" i="0" u="none" strike="noStrike" cap="none" normalizeH="0" baseline="0" dirty="0" smtClean="0">
                <a:ln>
                  <a:noFill/>
                </a:ln>
                <a:solidFill>
                  <a:srgbClr val="000000"/>
                </a:solidFill>
                <a:effectLst/>
                <a:latin typeface="Arial" pitchFamily="34" charset="0"/>
                <a:cs typeface="Arial" pitchFamily="34" charset="0"/>
              </a:rPr>
              <a:t>perfusion pressure</a:t>
            </a:r>
            <a:r>
              <a:rPr kumimoji="0" lang="en-US" sz="2000" b="0" i="0" u="none" strike="noStrike" cap="none" normalizeH="0" baseline="0" dirty="0" smtClean="0">
                <a:ln>
                  <a:noFill/>
                </a:ln>
                <a:solidFill>
                  <a:srgbClr val="000000"/>
                </a:solidFill>
                <a:effectLst/>
                <a:latin typeface="Arial" pitchFamily="34" charset="0"/>
                <a:cs typeface="Arial" pitchFamily="34" charset="0"/>
              </a:rPr>
              <a:t>, or </a:t>
            </a:r>
            <a:r>
              <a:rPr kumimoji="0" lang="en-US" sz="2000" b="1" i="0" u="none" strike="noStrike" cap="none" normalizeH="0" baseline="0" dirty="0" smtClean="0">
                <a:ln>
                  <a:noFill/>
                </a:ln>
                <a:solidFill>
                  <a:srgbClr val="000000"/>
                </a:solidFill>
                <a:effectLst/>
                <a:latin typeface="Arial" pitchFamily="34" charset="0"/>
                <a:cs typeface="Arial" pitchFamily="34" charset="0"/>
              </a:rPr>
              <a:t>pressure gradient</a:t>
            </a:r>
            <a:r>
              <a:rPr kumimoji="0" lang="en-US" sz="2000" b="0" i="0" u="none" strike="noStrike" cap="none" normalizeH="0" baseline="0" dirty="0" smtClean="0">
                <a:ln>
                  <a:noFill/>
                </a:ln>
                <a:solidFill>
                  <a:srgbClr val="00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the resistance is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the resistance to flow (R)  offered by the blood vessel and its interactions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with the flowing blood, and the current is the blood flow (F).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This hemodynamic relationship can be summarized by: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For the flow of blood in a blood vessel, the ΔP 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 the pressure difference between any two points along a given length of the vessel.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When describing the flow of blood for an organ,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the pressure difference is generally expressed as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 the difference between the arterial pressure (P</a:t>
            </a:r>
            <a:r>
              <a:rPr kumimoji="0" lang="en-US" sz="2000" b="0" i="0" u="none" strike="noStrike" cap="none" normalizeH="0" baseline="-30000" dirty="0" smtClean="0">
                <a:ln>
                  <a:noFill/>
                </a:ln>
                <a:solidFill>
                  <a:srgbClr val="000000"/>
                </a:solidFill>
                <a:effectLst/>
                <a:latin typeface="Arial" pitchFamily="34" charset="0"/>
                <a:cs typeface="Arial" pitchFamily="34" charset="0"/>
              </a:rPr>
              <a:t>A</a:t>
            </a:r>
            <a:r>
              <a:rPr kumimoji="0" lang="en-US" sz="2000" b="0" i="0" u="none" strike="noStrike" cap="none" normalizeH="0" baseline="0" dirty="0" smtClean="0">
                <a:ln>
                  <a:noFill/>
                </a:ln>
                <a:solidFill>
                  <a:srgbClr val="000000"/>
                </a:solidFill>
                <a:effectLst/>
                <a:latin typeface="Arial" pitchFamily="34" charset="0"/>
                <a:cs typeface="Arial" pitchFamily="34" charset="0"/>
              </a:rPr>
              <a:t>) and venous pressure (P</a:t>
            </a:r>
            <a:r>
              <a:rPr kumimoji="0" lang="en-US" sz="2000" b="0" i="0" u="none" strike="noStrike" cap="none" normalizeH="0" baseline="-30000" dirty="0" smtClean="0">
                <a:ln>
                  <a:noFill/>
                </a:ln>
                <a:solidFill>
                  <a:srgbClr val="000000"/>
                </a:solidFill>
                <a:effectLst/>
                <a:latin typeface="Arial" pitchFamily="34" charset="0"/>
                <a:cs typeface="Arial" pitchFamily="34" charset="0"/>
              </a:rPr>
              <a:t>V</a:t>
            </a:r>
            <a:r>
              <a:rPr kumimoji="0" lang="en-US" sz="2000" b="0" i="0" u="none" strike="noStrike" cap="none" normalizeH="0" baseline="0" dirty="0" smtClean="0">
                <a:ln>
                  <a:noFill/>
                </a:ln>
                <a:solidFill>
                  <a:srgbClr val="000000"/>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 For example, the blood flow for the kidney is determined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by the renal artery pressure, renal vein pressure, and renal vascular resistance.</a:t>
            </a:r>
            <a:endParaRPr kumimoji="0" lang="en-US" sz="6000" b="0" i="0" u="none" strike="noStrike" cap="none" normalizeH="0" baseline="0" dirty="0" smtClean="0">
              <a:ln>
                <a:noFill/>
              </a:ln>
              <a:solidFill>
                <a:srgbClr val="000000"/>
              </a:solidFill>
              <a:effectLst/>
              <a:latin typeface="Arial" pitchFamily="34" charset="0"/>
              <a:cs typeface="Arial" pitchFamily="34" charset="0"/>
            </a:endParaRPr>
          </a:p>
        </p:txBody>
      </p:sp>
      <p:pic>
        <p:nvPicPr>
          <p:cNvPr id="1026" name="Picture 2" descr="flow equat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3717032"/>
            <a:ext cx="1752600" cy="476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124459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8737</TotalTime>
  <Words>2922</Words>
  <Application>Microsoft Office PowerPoint</Application>
  <PresentationFormat>Affichage à l'écran (4:3)</PresentationFormat>
  <Paragraphs>873</Paragraphs>
  <Slides>103</Slides>
  <Notes>103</Notes>
  <HiddenSlides>0</HiddenSlides>
  <MMClips>0</MMClips>
  <ScaleCrop>false</ScaleCrop>
  <HeadingPairs>
    <vt:vector size="4" baseType="variant">
      <vt:variant>
        <vt:lpstr>Thème</vt:lpstr>
      </vt:variant>
      <vt:variant>
        <vt:i4>1</vt:i4>
      </vt:variant>
      <vt:variant>
        <vt:lpstr>Titres des diapositives</vt:lpstr>
      </vt:variant>
      <vt:variant>
        <vt:i4>103</vt:i4>
      </vt:variant>
    </vt:vector>
  </HeadingPairs>
  <TitlesOfParts>
    <vt:vector size="104"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claude</dc:creator>
  <cp:lastModifiedBy>claude franceschi</cp:lastModifiedBy>
  <cp:revision>262</cp:revision>
  <dcterms:created xsi:type="dcterms:W3CDTF">2011-12-21T13:44:06Z</dcterms:created>
  <dcterms:modified xsi:type="dcterms:W3CDTF">2015-09-02T16:00:26Z</dcterms:modified>
</cp:coreProperties>
</file>