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74" r:id="rId3"/>
    <p:sldId id="321" r:id="rId4"/>
    <p:sldId id="263" r:id="rId5"/>
    <p:sldId id="319" r:id="rId6"/>
    <p:sldId id="287" r:id="rId7"/>
    <p:sldId id="288" r:id="rId8"/>
    <p:sldId id="289" r:id="rId9"/>
    <p:sldId id="290" r:id="rId10"/>
    <p:sldId id="292" r:id="rId11"/>
    <p:sldId id="300" r:id="rId12"/>
    <p:sldId id="257" r:id="rId13"/>
    <p:sldId id="301" r:id="rId14"/>
    <p:sldId id="272" r:id="rId15"/>
    <p:sldId id="302" r:id="rId16"/>
    <p:sldId id="303" r:id="rId17"/>
    <p:sldId id="273" r:id="rId18"/>
    <p:sldId id="271" r:id="rId19"/>
    <p:sldId id="259" r:id="rId20"/>
    <p:sldId id="260" r:id="rId21"/>
    <p:sldId id="322" r:id="rId22"/>
    <p:sldId id="299" r:id="rId23"/>
    <p:sldId id="275" r:id="rId24"/>
    <p:sldId id="323" r:id="rId25"/>
    <p:sldId id="306" r:id="rId26"/>
    <p:sldId id="308" r:id="rId27"/>
    <p:sldId id="283" r:id="rId28"/>
    <p:sldId id="284" r:id="rId29"/>
    <p:sldId id="293" r:id="rId30"/>
    <p:sldId id="296" r:id="rId31"/>
    <p:sldId id="295" r:id="rId32"/>
    <p:sldId id="297" r:id="rId33"/>
    <p:sldId id="310" r:id="rId34"/>
    <p:sldId id="305" r:id="rId35"/>
    <p:sldId id="312" r:id="rId36"/>
    <p:sldId id="313" r:id="rId37"/>
    <p:sldId id="314" r:id="rId38"/>
    <p:sldId id="324" r:id="rId39"/>
    <p:sldId id="325" r:id="rId40"/>
    <p:sldId id="326" r:id="rId41"/>
  </p:sldIdLst>
  <p:sldSz cx="9144000" cy="6858000" type="screen4x3"/>
  <p:notesSz cx="6858000" cy="9144000"/>
  <p:custShowLst>
    <p:custShow name="Presentazione personalizzata 1" id="0">
      <p:sldLst/>
    </p:custShow>
  </p:custShowLst>
  <p:defaultTextStyle>
    <a:defPPr>
      <a:defRPr lang="it-IT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62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clrMru>
    <a:srgbClr val="FF0000"/>
    <a:srgbClr val="FFCC00"/>
    <a:srgbClr val="000099"/>
    <a:srgbClr val="4D4D4D"/>
    <a:srgbClr val="969696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5324"/>
    <p:restoredTop sz="94624" autoAdjust="0"/>
  </p:normalViewPr>
  <p:slideViewPr>
    <p:cSldViewPr>
      <p:cViewPr varScale="1">
        <p:scale>
          <a:sx n="69" d="100"/>
          <a:sy n="69" d="100"/>
        </p:scale>
        <p:origin x="-1182" y="-102"/>
      </p:cViewPr>
      <p:guideLst>
        <p:guide orient="horz" pos="624"/>
        <p:guide pos="2880"/>
      </p:guideLst>
    </p:cSldViewPr>
  </p:slideViewPr>
  <p:outlineViewPr>
    <p:cViewPr>
      <p:scale>
        <a:sx n="33" d="100"/>
        <a:sy n="33" d="100"/>
      </p:scale>
      <p:origin x="0" y="-2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8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D21C30C-07FF-DD42-A533-282FAD168E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978939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21C30C-07FF-DD42-A533-282FAD168EC4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25526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21C30C-07FF-DD42-A533-282FAD168EC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82729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21C30C-07FF-DD42-A533-282FAD168EC4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4047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21C30C-07FF-DD42-A533-282FAD168EC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9276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21C30C-07FF-DD42-A533-282FAD168EC4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3385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DE6E7-582D-1F41-9E94-8A8E9A3C8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023799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40E78-7E1F-EE4C-A923-6B6E96B5F8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2311526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4B8DD-AC10-AD40-82B7-A51DDA3799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46701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9D758-2D4B-CE49-A76A-79D9BA17B9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546939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54765-E4EB-8244-8A43-FD319E5206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4141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56692-E39D-0F48-AEAC-76E9A6BA91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42802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73628-057F-B742-98F8-0EAF5C21ED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2014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CC1E5-9BA7-874A-883D-D494B84883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720028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0E5D53-7E78-A643-93CE-4CAFDB9A35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18632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FDEC7-5B3F-8B44-8AFD-710207018F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041021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EB332-2E43-0646-8BF9-19A6A3183E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498517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D31C-6129-A24E-809B-4009B1F639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3646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61FB4BA1-3060-0842-920F-5942D18624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715000"/>
            <a:ext cx="1143000" cy="111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2066" y="1732932"/>
            <a:ext cx="8860142" cy="2231876"/>
          </a:xfrm>
        </p:spPr>
        <p:txBody>
          <a:bodyPr/>
          <a:lstStyle/>
          <a:p>
            <a:pPr>
              <a:defRPr/>
            </a:pPr>
            <a:r>
              <a:rPr lang="it-IT" sz="3200" b="1" dirty="0">
                <a:solidFill>
                  <a:srgbClr val="FFCC00"/>
                </a:solidFill>
                <a:cs typeface="+mj-cs"/>
              </a:rPr>
              <a:t>La vena grande safena un patrimonio prezioso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1331913" y="531813"/>
            <a:ext cx="777716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</a:t>
            </a:r>
            <a:r>
              <a:rPr lang="it-IT" sz="2800" dirty="0">
                <a:solidFill>
                  <a:srgbClr val="FFCC00"/>
                </a:solidFill>
                <a:cs typeface="+mn-cs"/>
              </a:rPr>
              <a:t>Università degli Studi di Napoli </a:t>
            </a:r>
            <a:r>
              <a:rPr lang="ja-JP" altLang="it-IT" sz="2800" dirty="0">
                <a:solidFill>
                  <a:srgbClr val="FFCC00"/>
                </a:solidFill>
                <a:latin typeface="Arial"/>
                <a:cs typeface="+mn-cs"/>
              </a:rPr>
              <a:t>“</a:t>
            </a:r>
            <a:r>
              <a:rPr lang="it-IT" sz="2800" dirty="0">
                <a:solidFill>
                  <a:srgbClr val="FFCC00"/>
                </a:solidFill>
                <a:cs typeface="+mn-cs"/>
              </a:rPr>
              <a:t>Federico II</a:t>
            </a:r>
            <a:r>
              <a:rPr lang="ja-JP" altLang="it-IT" sz="2800" dirty="0">
                <a:solidFill>
                  <a:srgbClr val="FFCC00"/>
                </a:solidFill>
                <a:latin typeface="Arial"/>
                <a:cs typeface="+mn-cs"/>
              </a:rPr>
              <a:t>”</a:t>
            </a:r>
            <a:endParaRPr lang="it-IT" sz="2800" dirty="0">
              <a:solidFill>
                <a:srgbClr val="FFCC00"/>
              </a:solidFill>
              <a:cs typeface="+mn-cs"/>
            </a:endParaRPr>
          </a:p>
          <a:p>
            <a:pPr>
              <a:defRPr/>
            </a:pPr>
            <a:r>
              <a:rPr lang="it-IT" sz="2800" dirty="0">
                <a:solidFill>
                  <a:srgbClr val="FFCC00"/>
                </a:solidFill>
                <a:cs typeface="+mn-cs"/>
              </a:rPr>
              <a:t>   </a:t>
            </a:r>
            <a:r>
              <a:rPr lang="it-IT" dirty="0" smtClean="0">
                <a:solidFill>
                  <a:srgbClr val="FFCC00"/>
                </a:solidFill>
                <a:cs typeface="+mn-cs"/>
              </a:rPr>
              <a:t>Scuola di Specializzazione</a:t>
            </a:r>
            <a:r>
              <a:rPr lang="it-IT" dirty="0" smtClean="0">
                <a:solidFill>
                  <a:srgbClr val="FFCC00"/>
                </a:solidFill>
                <a:cs typeface="+mn-cs"/>
              </a:rPr>
              <a:t> in </a:t>
            </a:r>
            <a:r>
              <a:rPr lang="it-IT" dirty="0">
                <a:solidFill>
                  <a:srgbClr val="FFCC00"/>
                </a:solidFill>
                <a:cs typeface="+mn-cs"/>
              </a:rPr>
              <a:t>Chirurgia </a:t>
            </a:r>
            <a:r>
              <a:rPr lang="it-IT" dirty="0" smtClean="0">
                <a:solidFill>
                  <a:srgbClr val="FFCC00"/>
                </a:solidFill>
                <a:cs typeface="+mn-cs"/>
              </a:rPr>
              <a:t>Vascolare</a:t>
            </a:r>
          </a:p>
          <a:p>
            <a:pPr>
              <a:defRPr/>
            </a:pPr>
            <a:r>
              <a:rPr lang="it-IT" sz="2000" dirty="0" smtClean="0">
                <a:cs typeface="+mn-cs"/>
              </a:rPr>
              <a:t>Coordinatore: Prof. Umberto Marcello </a:t>
            </a:r>
            <a:r>
              <a:rPr lang="it-IT" sz="2000" dirty="0" err="1" smtClean="0">
                <a:cs typeface="+mn-cs"/>
              </a:rPr>
              <a:t>Bracale</a:t>
            </a:r>
            <a:endParaRPr lang="it-IT" sz="2000" dirty="0">
              <a:cs typeface="+mn-cs"/>
            </a:endParaRPr>
          </a:p>
          <a:p>
            <a:pPr>
              <a:defRPr/>
            </a:pPr>
            <a:r>
              <a:rPr lang="it-IT" sz="28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                          </a:t>
            </a:r>
            <a:r>
              <a:rPr lang="it-IT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endParaRPr lang="it-IT" sz="28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722334" y="3231098"/>
            <a:ext cx="8229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2800" dirty="0" smtClean="0">
                <a:cs typeface="+mn-cs"/>
              </a:rPr>
              <a:t>Umberto </a:t>
            </a:r>
            <a:r>
              <a:rPr lang="it-IT" sz="2800" dirty="0">
                <a:cs typeface="+mn-cs"/>
              </a:rPr>
              <a:t>Marcello Bracale</a:t>
            </a: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050"/>
            <a:ext cx="2195513" cy="206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Immagine 5" descr="Immagine che contiene screenshot&#10;&#10;Descrizione generata automaticamente">
            <a:extLst>
              <a:ext uri="{FF2B5EF4-FFF2-40B4-BE49-F238E27FC236}">
                <a16:creationId xmlns="" xmlns:a16="http://schemas.microsoft.com/office/drawing/2014/main" id="{F20172B1-80E3-A04F-AA0C-AD2BC9D90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3954769"/>
            <a:ext cx="4464496" cy="2650048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="" xmlns:a16="http://schemas.microsoft.com/office/drawing/2014/main" id="{F2DA47D7-19DA-8747-9826-A0626AA8C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it-IT" altLang="it-IT" dirty="0" smtClean="0">
                <a:solidFill>
                  <a:srgbClr val="FFCC00"/>
                </a:solidFill>
              </a:rPr>
              <a:t>By-pass periferici </a:t>
            </a:r>
            <a:r>
              <a:rPr lang="it-IT" altLang="it-IT" dirty="0">
                <a:solidFill>
                  <a:srgbClr val="FFCC00"/>
                </a:solidFill>
              </a:rPr>
              <a:t>in vena</a:t>
            </a:r>
          </a:p>
        </p:txBody>
      </p:sp>
      <p:sp>
        <p:nvSpPr>
          <p:cNvPr id="5" name="Segnaposto testo 2">
            <a:extLst>
              <a:ext uri="{FF2B5EF4-FFF2-40B4-BE49-F238E27FC236}">
                <a16:creationId xmlns="" xmlns:a16="http://schemas.microsoft.com/office/drawing/2014/main" id="{ACB649D8-46F6-404B-BB0D-6088C7776414}"/>
              </a:ext>
            </a:extLst>
          </p:cNvPr>
          <p:cNvSpPr txBox="1">
            <a:spLocks/>
          </p:cNvSpPr>
          <p:nvPr/>
        </p:nvSpPr>
        <p:spPr bwMode="auto">
          <a:xfrm>
            <a:off x="827584" y="3429000"/>
            <a:ext cx="4040188" cy="639762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altLang="it-IT" kern="0" dirty="0">
                <a:solidFill>
                  <a:schemeClr val="bg1"/>
                </a:solidFill>
              </a:rPr>
              <a:t>Safena invertita</a:t>
            </a:r>
          </a:p>
        </p:txBody>
      </p:sp>
      <p:sp>
        <p:nvSpPr>
          <p:cNvPr id="6" name="Segnaposto testo 4">
            <a:extLst>
              <a:ext uri="{FF2B5EF4-FFF2-40B4-BE49-F238E27FC236}">
                <a16:creationId xmlns="" xmlns:a16="http://schemas.microsoft.com/office/drawing/2014/main" id="{CF84E36F-4CC1-E64F-A4ED-849B7178E09A}"/>
              </a:ext>
            </a:extLst>
          </p:cNvPr>
          <p:cNvSpPr txBox="1">
            <a:spLocks/>
          </p:cNvSpPr>
          <p:nvPr/>
        </p:nvSpPr>
        <p:spPr>
          <a:xfrm>
            <a:off x="5796136" y="3443242"/>
            <a:ext cx="4041775" cy="6397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it-IT" altLang="it-IT" kern="0" dirty="0">
                <a:solidFill>
                  <a:schemeClr val="bg1"/>
                </a:solidFill>
              </a:rPr>
              <a:t>Safena in situ</a:t>
            </a:r>
          </a:p>
        </p:txBody>
      </p:sp>
      <p:sp>
        <p:nvSpPr>
          <p:cNvPr id="7" name="Ovale 6">
            <a:extLst>
              <a:ext uri="{FF2B5EF4-FFF2-40B4-BE49-F238E27FC236}">
                <a16:creationId xmlns="" xmlns:a16="http://schemas.microsoft.com/office/drawing/2014/main" id="{F742727F-539A-0A4D-A039-612DDB5738FF}"/>
              </a:ext>
            </a:extLst>
          </p:cNvPr>
          <p:cNvSpPr/>
          <p:nvPr/>
        </p:nvSpPr>
        <p:spPr bwMode="auto">
          <a:xfrm>
            <a:off x="299134" y="2560749"/>
            <a:ext cx="4104456" cy="2376264"/>
          </a:xfrm>
          <a:prstGeom prst="ellipse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8" name="Ovale 7">
            <a:extLst>
              <a:ext uri="{FF2B5EF4-FFF2-40B4-BE49-F238E27FC236}">
                <a16:creationId xmlns="" xmlns:a16="http://schemas.microsoft.com/office/drawing/2014/main" id="{DEA120A7-355D-1144-B300-835217A4E33E}"/>
              </a:ext>
            </a:extLst>
          </p:cNvPr>
          <p:cNvSpPr/>
          <p:nvPr/>
        </p:nvSpPr>
        <p:spPr bwMode="auto">
          <a:xfrm>
            <a:off x="4867772" y="2560749"/>
            <a:ext cx="4104456" cy="2376264"/>
          </a:xfrm>
          <a:prstGeom prst="ellipse">
            <a:avLst/>
          </a:prstGeom>
          <a:noFill/>
          <a:ln w="76200" cap="flat" cmpd="sng" algn="ctr">
            <a:solidFill>
              <a:srgbClr val="FFCC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3516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075" t="19201" r="19288" b="47200"/>
          <a:stretch/>
        </p:blipFill>
        <p:spPr>
          <a:xfrm>
            <a:off x="1475656" y="116632"/>
            <a:ext cx="5885154" cy="183433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12" t="52800" r="22439" b="6601"/>
          <a:stretch/>
        </p:blipFill>
        <p:spPr>
          <a:xfrm>
            <a:off x="1714480" y="2786058"/>
            <a:ext cx="3478731" cy="2802311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5276" t="51400" r="49212" b="31800"/>
          <a:stretch/>
        </p:blipFill>
        <p:spPr>
          <a:xfrm>
            <a:off x="5929322" y="2643182"/>
            <a:ext cx="1782198" cy="30551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39469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2FC567AF-DDAF-9D47-BD40-045EFC0F0D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512" y="-27444"/>
            <a:ext cx="8964488" cy="1470025"/>
          </a:xfrm>
        </p:spPr>
        <p:txBody>
          <a:bodyPr/>
          <a:lstStyle/>
          <a:p>
            <a:r>
              <a:rPr lang="it-IT" sz="2800" dirty="0">
                <a:solidFill>
                  <a:srgbClr val="FFC000"/>
                </a:solidFill>
              </a:rPr>
              <a:t>By pass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 in </a:t>
            </a:r>
            <a:r>
              <a:rPr lang="it-IT" sz="2800" i="1" dirty="0">
                <a:solidFill>
                  <a:srgbClr val="FFC000"/>
                </a:solidFill>
              </a:rPr>
              <a:t>vena safena in situ:</a:t>
            </a:r>
            <a:br>
              <a:rPr lang="it-IT" sz="2800" i="1" dirty="0">
                <a:solidFill>
                  <a:srgbClr val="FFC000"/>
                </a:solidFill>
              </a:rPr>
            </a:br>
            <a:r>
              <a:rPr lang="it-IT" sz="2800" u="sng" dirty="0">
                <a:solidFill>
                  <a:srgbClr val="FFC000"/>
                </a:solidFill>
              </a:rPr>
              <a:t>cenni storici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A1917F68-818D-CD43-B701-849832106D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264" y="1910872"/>
            <a:ext cx="7035694" cy="4304210"/>
          </a:xfrm>
        </p:spPr>
        <p:txBody>
          <a:bodyPr/>
          <a:lstStyle/>
          <a:p>
            <a:pPr algn="just"/>
            <a:r>
              <a:rPr lang="it-IT" sz="1800" dirty="0" smtClean="0">
                <a:solidFill>
                  <a:schemeClr val="bg1"/>
                </a:solidFill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it-IT" sz="1800" dirty="0" smtClean="0">
                <a:solidFill>
                  <a:schemeClr val="bg1"/>
                </a:solidFill>
              </a:rPr>
              <a:t> I </a:t>
            </a:r>
            <a:r>
              <a:rPr lang="it-IT" sz="1800" dirty="0">
                <a:solidFill>
                  <a:schemeClr val="bg1"/>
                </a:solidFill>
              </a:rPr>
              <a:t>primi tentativi </a:t>
            </a:r>
            <a:r>
              <a:rPr lang="it-IT" sz="1800" dirty="0" smtClean="0">
                <a:solidFill>
                  <a:schemeClr val="bg1"/>
                </a:solidFill>
              </a:rPr>
              <a:t>in </a:t>
            </a:r>
            <a:r>
              <a:rPr lang="it-IT" sz="1800" dirty="0">
                <a:solidFill>
                  <a:schemeClr val="bg1"/>
                </a:solidFill>
              </a:rPr>
              <a:t>situ </a:t>
            </a:r>
            <a:r>
              <a:rPr lang="it-IT" sz="1800" dirty="0" smtClean="0">
                <a:solidFill>
                  <a:schemeClr val="bg1"/>
                </a:solidFill>
              </a:rPr>
              <a:t>May </a:t>
            </a:r>
            <a:r>
              <a:rPr lang="it-IT" sz="1800" dirty="0">
                <a:solidFill>
                  <a:schemeClr val="bg1"/>
                </a:solidFill>
              </a:rPr>
              <a:t>e </a:t>
            </a:r>
            <a:r>
              <a:rPr lang="it-IT" sz="1800" dirty="0" err="1">
                <a:solidFill>
                  <a:schemeClr val="bg1"/>
                </a:solidFill>
              </a:rPr>
              <a:t>Rob</a:t>
            </a:r>
            <a:r>
              <a:rPr lang="it-IT" sz="1800" dirty="0">
                <a:solidFill>
                  <a:schemeClr val="bg1"/>
                </a:solidFill>
              </a:rPr>
              <a:t> nel 1960 e poi ad Hall nel </a:t>
            </a:r>
            <a:r>
              <a:rPr lang="it-IT" sz="1800" dirty="0" smtClean="0">
                <a:solidFill>
                  <a:schemeClr val="bg1"/>
                </a:solidFill>
              </a:rPr>
              <a:t>1961</a:t>
            </a:r>
          </a:p>
          <a:p>
            <a:pPr algn="just">
              <a:buFont typeface="Arial" pitchFamily="34" charset="0"/>
              <a:buChar char="•"/>
            </a:pPr>
            <a:endParaRPr lang="it-IT" sz="1800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it-IT" sz="1800" dirty="0" smtClean="0">
                <a:solidFill>
                  <a:schemeClr val="bg1"/>
                </a:solidFill>
              </a:rPr>
              <a:t>  Hall </a:t>
            </a:r>
            <a:r>
              <a:rPr lang="it-IT" sz="1800" dirty="0">
                <a:solidFill>
                  <a:schemeClr val="bg1"/>
                </a:solidFill>
              </a:rPr>
              <a:t>nel 1962 e quindi Connolly nel 1964, </a:t>
            </a:r>
            <a:r>
              <a:rPr lang="it-IT" sz="1800" dirty="0" smtClean="0">
                <a:solidFill>
                  <a:schemeClr val="bg1"/>
                </a:solidFill>
              </a:rPr>
              <a:t>esperienza preliminare</a:t>
            </a:r>
          </a:p>
          <a:p>
            <a:pPr algn="just">
              <a:buFont typeface="Arial" pitchFamily="34" charset="0"/>
              <a:buChar char="•"/>
            </a:pPr>
            <a:endParaRPr lang="it-IT" sz="1800" dirty="0" smtClean="0">
              <a:solidFill>
                <a:schemeClr val="bg1"/>
              </a:solidFill>
            </a:endParaRPr>
          </a:p>
          <a:p>
            <a:pPr algn="just">
              <a:buFont typeface="Arial" pitchFamily="34" charset="0"/>
              <a:buChar char="•"/>
            </a:pPr>
            <a:r>
              <a:rPr lang="it-IT" sz="1800" dirty="0" smtClean="0">
                <a:solidFill>
                  <a:schemeClr val="bg1"/>
                </a:solidFill>
              </a:rPr>
              <a:t> </a:t>
            </a:r>
            <a:r>
              <a:rPr lang="it-IT" sz="1800" dirty="0">
                <a:solidFill>
                  <a:schemeClr val="bg1"/>
                </a:solidFill>
              </a:rPr>
              <a:t> </a:t>
            </a:r>
            <a:r>
              <a:rPr lang="it-IT" sz="1800" dirty="0" err="1" smtClean="0">
                <a:solidFill>
                  <a:schemeClr val="bg1"/>
                </a:solidFill>
              </a:rPr>
              <a:t>Leather</a:t>
            </a:r>
            <a:r>
              <a:rPr lang="it-IT" sz="1800" dirty="0" smtClean="0">
                <a:solidFill>
                  <a:schemeClr val="bg1"/>
                </a:solidFill>
              </a:rPr>
              <a:t> nel 1978 risultati ampi con nuovi </a:t>
            </a:r>
            <a:r>
              <a:rPr lang="it-IT" sz="1800" dirty="0" err="1" smtClean="0">
                <a:solidFill>
                  <a:schemeClr val="bg1"/>
                </a:solidFill>
              </a:rPr>
              <a:t>valvulotomi</a:t>
            </a:r>
            <a:endParaRPr lang="it-I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60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287" t="17800" r="18501" b="12201"/>
          <a:stretch/>
        </p:blipFill>
        <p:spPr>
          <a:xfrm>
            <a:off x="899592" y="548680"/>
            <a:ext cx="7560840" cy="47853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3995936" y="5733256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+mj-lt"/>
              </a:rPr>
              <a:t>The history of the in situ saphenous vein </a:t>
            </a:r>
            <a:r>
              <a:rPr lang="en-US" sz="1200" i="1" dirty="0" smtClean="0">
                <a:latin typeface="+mj-lt"/>
              </a:rPr>
              <a:t>bypass .</a:t>
            </a:r>
            <a:r>
              <a:rPr lang="it-IT" sz="1200" b="1" i="1" dirty="0" smtClean="0">
                <a:latin typeface="+mj-lt"/>
              </a:rPr>
              <a:t>John </a:t>
            </a:r>
            <a:r>
              <a:rPr lang="it-IT" sz="1200" b="1" i="1" dirty="0">
                <a:latin typeface="+mj-lt"/>
              </a:rPr>
              <a:t>E. </a:t>
            </a:r>
            <a:r>
              <a:rPr lang="it-IT" sz="1200" b="1" i="1" dirty="0" smtClean="0">
                <a:latin typeface="+mj-lt"/>
              </a:rPr>
              <a:t>Connolly, 2011</a:t>
            </a:r>
            <a:endParaRPr lang="it-IT" sz="1200" i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934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300B4876-8841-FD4C-9A0A-4E274B35378B}"/>
              </a:ext>
            </a:extLst>
          </p:cNvPr>
          <p:cNvSpPr/>
          <p:nvPr/>
        </p:nvSpPr>
        <p:spPr>
          <a:xfrm>
            <a:off x="1475656" y="332656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By pass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 in </a:t>
            </a:r>
            <a:r>
              <a:rPr lang="it-IT" sz="2800" i="1" dirty="0">
                <a:solidFill>
                  <a:srgbClr val="FFC000"/>
                </a:solidFill>
              </a:rPr>
              <a:t>vena safena in situ:</a:t>
            </a:r>
          </a:p>
          <a:p>
            <a:r>
              <a:rPr lang="it-IT" sz="2800" u="sng" dirty="0">
                <a:solidFill>
                  <a:srgbClr val="FFC000"/>
                </a:solidFill>
              </a:rPr>
              <a:t>valvulotomo</a:t>
            </a:r>
            <a:endParaRPr lang="it-IT" sz="2800" u="sng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8E57707B-0F7F-F842-B677-775B7FE70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874" y="1700808"/>
            <a:ext cx="2968252" cy="321994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1B4F2B81-A347-B945-9693-5B6B5139F366}"/>
              </a:ext>
            </a:extLst>
          </p:cNvPr>
          <p:cNvSpPr txBox="1"/>
          <p:nvPr/>
        </p:nvSpPr>
        <p:spPr>
          <a:xfrm>
            <a:off x="2987824" y="5103966"/>
            <a:ext cx="2814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Valvulotomo di </a:t>
            </a:r>
            <a:r>
              <a:rPr lang="it-IT" dirty="0" err="1"/>
              <a:t>Mills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06995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719" t="17500" r="22235" b="14250"/>
          <a:stretch/>
        </p:blipFill>
        <p:spPr>
          <a:xfrm>
            <a:off x="971600" y="476672"/>
            <a:ext cx="7546069" cy="4824536"/>
          </a:xfrm>
        </p:spPr>
      </p:pic>
      <p:sp>
        <p:nvSpPr>
          <p:cNvPr id="6" name="Rettangolo 5"/>
          <p:cNvSpPr/>
          <p:nvPr/>
        </p:nvSpPr>
        <p:spPr>
          <a:xfrm>
            <a:off x="3995936" y="5733256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+mj-lt"/>
              </a:rPr>
              <a:t>The history of the in situ saphenous vein </a:t>
            </a:r>
            <a:r>
              <a:rPr lang="en-US" sz="1200" i="1" dirty="0" smtClean="0">
                <a:latin typeface="+mj-lt"/>
              </a:rPr>
              <a:t>bypass .</a:t>
            </a:r>
            <a:r>
              <a:rPr lang="it-IT" sz="1200" b="1" i="1" dirty="0" smtClean="0">
                <a:latin typeface="+mj-lt"/>
              </a:rPr>
              <a:t>John </a:t>
            </a:r>
            <a:r>
              <a:rPr lang="it-IT" sz="1200" b="1" i="1" dirty="0">
                <a:latin typeface="+mj-lt"/>
              </a:rPr>
              <a:t>E. </a:t>
            </a:r>
            <a:r>
              <a:rPr lang="it-IT" sz="1200" b="1" i="1" dirty="0" smtClean="0">
                <a:latin typeface="+mj-lt"/>
              </a:rPr>
              <a:t>Connolly, 2011</a:t>
            </a:r>
            <a:endParaRPr lang="it-IT" sz="1200" i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984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27984" y="6453336"/>
            <a:ext cx="55801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+mj-lt"/>
              </a:rPr>
              <a:t>The history of the in situ saphenous vein </a:t>
            </a:r>
            <a:r>
              <a:rPr lang="en-US" sz="1200" i="1" dirty="0" smtClean="0">
                <a:latin typeface="+mj-lt"/>
              </a:rPr>
              <a:t>bypass .</a:t>
            </a:r>
            <a:r>
              <a:rPr lang="it-IT" sz="1200" b="1" i="1" dirty="0" smtClean="0">
                <a:latin typeface="+mj-lt"/>
              </a:rPr>
              <a:t>John </a:t>
            </a:r>
            <a:r>
              <a:rPr lang="it-IT" sz="1200" b="1" i="1" dirty="0">
                <a:latin typeface="+mj-lt"/>
              </a:rPr>
              <a:t>E. </a:t>
            </a:r>
            <a:r>
              <a:rPr lang="it-IT" sz="1200" b="1" i="1" dirty="0" smtClean="0">
                <a:latin typeface="+mj-lt"/>
              </a:rPr>
              <a:t>Connolly, 2011</a:t>
            </a:r>
            <a:endParaRPr lang="it-IT" sz="1200" i="1" dirty="0">
              <a:latin typeface="+mj-lt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226" t="16401" r="50787" b="12201"/>
          <a:stretch/>
        </p:blipFill>
        <p:spPr>
          <a:xfrm>
            <a:off x="2555776" y="113554"/>
            <a:ext cx="4104456" cy="63432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592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1D307728-2C84-CD4C-9510-140DE2DB7955}"/>
              </a:ext>
            </a:extLst>
          </p:cNvPr>
          <p:cNvSpPr/>
          <p:nvPr/>
        </p:nvSpPr>
        <p:spPr>
          <a:xfrm>
            <a:off x="1475656" y="332656"/>
            <a:ext cx="6858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By pass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 in </a:t>
            </a:r>
            <a:r>
              <a:rPr lang="it-IT" sz="2800" i="1" dirty="0">
                <a:solidFill>
                  <a:srgbClr val="FFC000"/>
                </a:solidFill>
              </a:rPr>
              <a:t>vena safena in situ:</a:t>
            </a:r>
          </a:p>
          <a:p>
            <a:r>
              <a:rPr lang="it-IT" sz="2800" u="sng" dirty="0">
                <a:solidFill>
                  <a:srgbClr val="FFC000"/>
                </a:solidFill>
              </a:rPr>
              <a:t>valvulotomo</a:t>
            </a:r>
            <a:endParaRPr lang="it-IT" sz="2800" u="sng" dirty="0"/>
          </a:p>
        </p:txBody>
      </p:sp>
      <p:pic>
        <p:nvPicPr>
          <p:cNvPr id="7" name="Immagine 6" descr="Immagine che contiene frusta, utensile da cucina&#10;&#10;Descrizione generata automaticamente">
            <a:extLst>
              <a:ext uri="{FF2B5EF4-FFF2-40B4-BE49-F238E27FC236}">
                <a16:creationId xmlns="" xmlns:a16="http://schemas.microsoft.com/office/drawing/2014/main" id="{30D8DEE6-4F98-9F4E-B7E8-F2B558C2F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1484784"/>
            <a:ext cx="5397500" cy="4622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6677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3A868DF9-F722-3B46-AC66-95FB88D33E41}"/>
              </a:ext>
            </a:extLst>
          </p:cNvPr>
          <p:cNvSpPr/>
          <p:nvPr/>
        </p:nvSpPr>
        <p:spPr>
          <a:xfrm>
            <a:off x="428596" y="332656"/>
            <a:ext cx="80010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By pass </a:t>
            </a:r>
            <a:r>
              <a:rPr lang="it-IT" sz="2800" dirty="0" smtClean="0">
                <a:solidFill>
                  <a:srgbClr val="FFC000"/>
                </a:solidFill>
              </a:rPr>
              <a:t>femoro-popliteo </a:t>
            </a:r>
            <a:r>
              <a:rPr lang="it-IT" sz="2800" dirty="0">
                <a:solidFill>
                  <a:srgbClr val="FFC000"/>
                </a:solidFill>
              </a:rPr>
              <a:t>in </a:t>
            </a:r>
            <a:r>
              <a:rPr lang="it-IT" sz="2800" i="1" dirty="0">
                <a:solidFill>
                  <a:srgbClr val="FFC000"/>
                </a:solidFill>
              </a:rPr>
              <a:t>vena safena in situ:</a:t>
            </a:r>
          </a:p>
          <a:p>
            <a:r>
              <a:rPr lang="it-IT" sz="2800" u="sng" dirty="0" err="1">
                <a:solidFill>
                  <a:srgbClr val="FFC000"/>
                </a:solidFill>
              </a:rPr>
              <a:t>valvulotomia</a:t>
            </a:r>
            <a:endParaRPr lang="it-IT" sz="2800" u="sng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8D86AFBF-719B-484B-BB6C-B0CFD736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39" y="2174531"/>
            <a:ext cx="8928122" cy="25089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16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B4E0514-2CF6-8746-B5C0-41A502CED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64" y="548680"/>
            <a:ext cx="8134672" cy="1019200"/>
          </a:xfrm>
        </p:spPr>
        <p:txBody>
          <a:bodyPr/>
          <a:lstStyle/>
          <a:p>
            <a:r>
              <a:rPr lang="it-IT" sz="2800" dirty="0">
                <a:solidFill>
                  <a:srgbClr val="FFC000"/>
                </a:solidFill>
              </a:rPr>
              <a:t>By pass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 in </a:t>
            </a:r>
            <a:r>
              <a:rPr lang="it-IT" sz="2800" i="1" dirty="0">
                <a:solidFill>
                  <a:srgbClr val="FFC000"/>
                </a:solidFill>
              </a:rPr>
              <a:t>vena safena in situ:</a:t>
            </a:r>
            <a:br>
              <a:rPr lang="it-IT" sz="2800" i="1" dirty="0">
                <a:solidFill>
                  <a:srgbClr val="FFC000"/>
                </a:solidFill>
              </a:rPr>
            </a:br>
            <a:r>
              <a:rPr lang="it-IT" sz="2800" u="sng" dirty="0">
                <a:solidFill>
                  <a:srgbClr val="FFC000"/>
                </a:solidFill>
              </a:rPr>
              <a:t>vantaggi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52DB6EC4-4A7A-4F4F-80CB-7C035A37FCB8}"/>
              </a:ext>
            </a:extLst>
          </p:cNvPr>
          <p:cNvSpPr/>
          <p:nvPr/>
        </p:nvSpPr>
        <p:spPr>
          <a:xfrm>
            <a:off x="179512" y="1285860"/>
            <a:ext cx="9073008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it-IT" dirty="0" smtClean="0"/>
              <a:t>Calibro </a:t>
            </a:r>
            <a:r>
              <a:rPr lang="it-IT" dirty="0"/>
              <a:t>progressivamente </a:t>
            </a:r>
            <a:r>
              <a:rPr lang="it-IT" dirty="0" smtClean="0"/>
              <a:t>decrescente</a:t>
            </a:r>
          </a:p>
          <a:p>
            <a:pPr marL="342900" indent="-342900" algn="just"/>
            <a:endParaRPr lang="it-IT" dirty="0"/>
          </a:p>
          <a:p>
            <a:pPr marL="342900" indent="-342900" algn="just">
              <a:buFontTx/>
              <a:buChar char="-"/>
            </a:pPr>
            <a:r>
              <a:rPr lang="it-IT" dirty="0" smtClean="0"/>
              <a:t>Conservazione vascolarizzazione </a:t>
            </a:r>
            <a:r>
              <a:rPr lang="it-IT" dirty="0" err="1"/>
              <a:t>avventiziale</a:t>
            </a:r>
            <a:r>
              <a:rPr lang="it-IT" dirty="0"/>
              <a:t> </a:t>
            </a:r>
            <a:r>
              <a:rPr lang="it-IT" dirty="0" smtClean="0"/>
              <a:t>(</a:t>
            </a:r>
            <a:r>
              <a:rPr lang="it-IT" dirty="0" err="1" smtClean="0"/>
              <a:t>vasa</a:t>
            </a:r>
            <a:r>
              <a:rPr lang="it-IT" dirty="0" smtClean="0"/>
              <a:t> </a:t>
            </a:r>
            <a:r>
              <a:rPr lang="it-IT" dirty="0" err="1" smtClean="0"/>
              <a:t>vasorum</a:t>
            </a:r>
            <a:r>
              <a:rPr lang="it-IT" dirty="0" smtClean="0"/>
              <a:t>)</a:t>
            </a:r>
            <a:endParaRPr lang="it-IT" dirty="0"/>
          </a:p>
          <a:p>
            <a:pPr algn="just"/>
            <a:r>
              <a:rPr lang="it-IT" dirty="0"/>
              <a:t>  </a:t>
            </a:r>
          </a:p>
          <a:p>
            <a:pPr marL="342900" indent="-342900" algn="just">
              <a:buFontTx/>
              <a:buChar char="-"/>
            </a:pPr>
            <a:r>
              <a:rPr lang="it-IT" dirty="0" smtClean="0"/>
              <a:t>Calibro congruo con le arterie</a:t>
            </a:r>
          </a:p>
          <a:p>
            <a:pPr marL="342900" indent="-342900" algn="just">
              <a:buFontTx/>
              <a:buChar char="-"/>
            </a:pPr>
            <a:endParaRPr lang="it-IT" dirty="0" smtClean="0"/>
          </a:p>
          <a:p>
            <a:pPr marL="342900" indent="-342900"/>
            <a:r>
              <a:rPr lang="it-IT" sz="2800" u="sng" dirty="0" smtClean="0">
                <a:solidFill>
                  <a:srgbClr val="FFC000"/>
                </a:solidFill>
              </a:rPr>
              <a:t>svantaggi</a:t>
            </a:r>
          </a:p>
          <a:p>
            <a:pPr marL="342900" indent="-342900"/>
            <a:endParaRPr lang="it-IT" sz="2800" u="sng" dirty="0" smtClean="0">
              <a:solidFill>
                <a:srgbClr val="FFC000"/>
              </a:solidFill>
            </a:endParaRPr>
          </a:p>
          <a:p>
            <a:pPr marL="342900" indent="-342900" algn="l">
              <a:buFontTx/>
              <a:buChar char="-"/>
            </a:pPr>
            <a:r>
              <a:rPr lang="it-IT" dirty="0" smtClean="0"/>
              <a:t>Legatura collaterali</a:t>
            </a:r>
          </a:p>
          <a:p>
            <a:pPr marL="342900" indent="-342900" algn="l">
              <a:buFontTx/>
              <a:buChar char="-"/>
            </a:pPr>
            <a:endParaRPr lang="it-IT" dirty="0" smtClean="0"/>
          </a:p>
          <a:p>
            <a:pPr marL="342900" indent="-342900" algn="l">
              <a:buFontTx/>
              <a:buChar char="-"/>
            </a:pPr>
            <a:r>
              <a:rPr lang="it-IT" dirty="0" smtClean="0"/>
              <a:t>Dissezione</a:t>
            </a:r>
          </a:p>
          <a:p>
            <a:pPr marL="342900" indent="-342900" algn="l">
              <a:buFontTx/>
              <a:buChar char="-"/>
            </a:pPr>
            <a:endParaRPr lang="it-IT" dirty="0" smtClean="0"/>
          </a:p>
          <a:p>
            <a:pPr marL="342900" indent="-342900" algn="l">
              <a:buFontTx/>
              <a:buChar char="-"/>
            </a:pPr>
            <a:endParaRPr lang="it-IT" dirty="0" smtClean="0"/>
          </a:p>
          <a:p>
            <a:pPr marL="342900" indent="-342900" algn="l">
              <a:buFontTx/>
              <a:buChar char="-"/>
            </a:pPr>
            <a:endParaRPr lang="it-IT" dirty="0" smtClean="0"/>
          </a:p>
          <a:p>
            <a:pPr marL="342900" indent="-342900"/>
            <a:endParaRPr lang="it-IT" sz="2800" dirty="0"/>
          </a:p>
        </p:txBody>
      </p:sp>
    </p:spTree>
    <p:extLst>
      <p:ext uri="{BB962C8B-B14F-4D97-AF65-F5344CB8AC3E}">
        <p14:creationId xmlns="" xmlns:p14="http://schemas.microsoft.com/office/powerpoint/2010/main" val="248187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4427984" y="6215082"/>
            <a:ext cx="47160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600" b="1" i="1" dirty="0" err="1" smtClean="0">
                <a:latin typeface="+mj-lt"/>
              </a:rPr>
              <a:t>Kachlik</a:t>
            </a:r>
            <a:r>
              <a:rPr lang="it-IT" sz="1600" b="1" i="1" dirty="0" smtClean="0">
                <a:latin typeface="+mj-lt"/>
              </a:rPr>
              <a:t> D, </a:t>
            </a:r>
            <a:r>
              <a:rPr lang="it-IT" sz="1600" b="1" i="1" dirty="0" err="1" smtClean="0">
                <a:latin typeface="+mj-lt"/>
              </a:rPr>
              <a:t>Phlebology</a:t>
            </a:r>
            <a:r>
              <a:rPr lang="it-IT" sz="1600" b="1" i="1" dirty="0" smtClean="0">
                <a:latin typeface="+mj-lt"/>
              </a:rPr>
              <a:t> 2010</a:t>
            </a:r>
            <a:endParaRPr lang="it-IT" sz="1600" i="1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" y="285728"/>
            <a:ext cx="91344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2143116"/>
            <a:ext cx="6891354" cy="4074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 bwMode="auto">
          <a:xfrm>
            <a:off x="1071538" y="2428868"/>
            <a:ext cx="6715172" cy="28575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0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6E969F71-2292-C546-8D56-0CC5AC2941E5}"/>
              </a:ext>
            </a:extLst>
          </p:cNvPr>
          <p:cNvSpPr/>
          <p:nvPr/>
        </p:nvSpPr>
        <p:spPr>
          <a:xfrm>
            <a:off x="0" y="1905506"/>
            <a:ext cx="903649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FFC000"/>
                </a:solidFill>
              </a:rPr>
              <a:t>                           impiego della </a:t>
            </a:r>
            <a:r>
              <a:rPr lang="it-IT" dirty="0" smtClean="0">
                <a:solidFill>
                  <a:srgbClr val="FFC000"/>
                </a:solidFill>
              </a:rPr>
              <a:t>VGS </a:t>
            </a:r>
            <a:r>
              <a:rPr lang="it-IT" i="1" dirty="0">
                <a:solidFill>
                  <a:srgbClr val="FFC000"/>
                </a:solidFill>
              </a:rPr>
              <a:t>ex-situ non invertita</a:t>
            </a:r>
          </a:p>
          <a:p>
            <a:pPr algn="just"/>
            <a:endParaRPr lang="it-IT" dirty="0"/>
          </a:p>
          <a:p>
            <a:pPr algn="just"/>
            <a:r>
              <a:rPr lang="it-IT" dirty="0"/>
              <a:t>La vena safena può essere egualmente impiegata in modo non invertito</a:t>
            </a:r>
          </a:p>
          <a:p>
            <a:pPr algn="just"/>
            <a:r>
              <a:rPr lang="it-IT" dirty="0"/>
              <a:t>ex-situ : la tecnica consiste nel dissecare completamente la </a:t>
            </a:r>
            <a:r>
              <a:rPr lang="it-IT" dirty="0" smtClean="0"/>
              <a:t>VGS </a:t>
            </a:r>
            <a:r>
              <a:rPr lang="it-IT" dirty="0"/>
              <a:t>con legatura di tutti i suoi rami. La vena viene impiegata in modo non invertito; l’anastomosi prossimale viene eseguita per permettere la messa sotto tensione della vena a pressione fisiologica</a:t>
            </a:r>
            <a:r>
              <a:rPr lang="it-IT" dirty="0" smtClean="0"/>
              <a:t>, viene </a:t>
            </a:r>
            <a:r>
              <a:rPr lang="it-IT" dirty="0"/>
              <a:t>quindi eseguita con la tecnica abituale la distruzione valvolare.</a:t>
            </a:r>
          </a:p>
          <a:p>
            <a:pPr algn="just"/>
            <a:endParaRPr lang="it-IT" dirty="0"/>
          </a:p>
        </p:txBody>
      </p:sp>
      <p:sp>
        <p:nvSpPr>
          <p:cNvPr id="5" name="Titolo 1">
            <a:extLst>
              <a:ext uri="{FF2B5EF4-FFF2-40B4-BE49-F238E27FC236}">
                <a16:creationId xmlns="" xmlns:a16="http://schemas.microsoft.com/office/drawing/2014/main" id="{07CF50AE-9CA1-184D-BED1-23B8F36D9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664" y="548680"/>
            <a:ext cx="8134672" cy="1019200"/>
          </a:xfrm>
        </p:spPr>
        <p:txBody>
          <a:bodyPr/>
          <a:lstStyle/>
          <a:p>
            <a:r>
              <a:rPr lang="it-IT" sz="2800" dirty="0">
                <a:solidFill>
                  <a:srgbClr val="FFC000"/>
                </a:solidFill>
              </a:rPr>
              <a:t>By pass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 in </a:t>
            </a:r>
            <a:r>
              <a:rPr lang="it-IT" sz="2800" i="1" dirty="0">
                <a:solidFill>
                  <a:srgbClr val="FFC000"/>
                </a:solidFill>
              </a:rPr>
              <a:t>vena safena in situ: </a:t>
            </a:r>
            <a:br>
              <a:rPr lang="it-IT" sz="2800" i="1" dirty="0">
                <a:solidFill>
                  <a:srgbClr val="FFC000"/>
                </a:solidFill>
              </a:rPr>
            </a:br>
            <a:r>
              <a:rPr lang="it-IT" sz="2800" u="sng" dirty="0">
                <a:solidFill>
                  <a:srgbClr val="FFC000"/>
                </a:solidFill>
              </a:rPr>
              <a:t>VARIANTI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4279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B07C0ABD-756E-1B48-8894-11F78E334EEE}"/>
              </a:ext>
            </a:extLst>
          </p:cNvPr>
          <p:cNvSpPr/>
          <p:nvPr/>
        </p:nvSpPr>
        <p:spPr>
          <a:xfrm>
            <a:off x="89756" y="476672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By-pass 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 in  </a:t>
            </a:r>
            <a:r>
              <a:rPr lang="it-IT" sz="2800" i="1" dirty="0">
                <a:solidFill>
                  <a:srgbClr val="FFC000"/>
                </a:solidFill>
              </a:rPr>
              <a:t>vena safena invertita:</a:t>
            </a:r>
          </a:p>
          <a:p>
            <a:r>
              <a:rPr lang="it-IT" sz="2800" u="sng" dirty="0">
                <a:solidFill>
                  <a:srgbClr val="FFC000"/>
                </a:solidFill>
              </a:rPr>
              <a:t>cenni storici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A25529F3-ABBF-3C40-A02A-DF7CAAE96F7A}"/>
              </a:ext>
            </a:extLst>
          </p:cNvPr>
          <p:cNvSpPr/>
          <p:nvPr/>
        </p:nvSpPr>
        <p:spPr>
          <a:xfrm>
            <a:off x="152636" y="2276872"/>
            <a:ext cx="88387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rgbClr val="FFFFFF"/>
                </a:solidFill>
                <a:latin typeface="+mj-lt"/>
              </a:rPr>
              <a:t>Nel 1948, </a:t>
            </a:r>
            <a:r>
              <a:rPr lang="it-IT" dirty="0" err="1">
                <a:solidFill>
                  <a:srgbClr val="FFFFFF"/>
                </a:solidFill>
                <a:latin typeface="+mj-lt"/>
              </a:rPr>
              <a:t>Kunlin</a:t>
            </a:r>
            <a:r>
              <a:rPr lang="it-IT" dirty="0">
                <a:solidFill>
                  <a:srgbClr val="FFFFFF"/>
                </a:solidFill>
                <a:latin typeface="+mj-lt"/>
              </a:rPr>
              <a:t> esegue  il primo by-pass femoro-popliteo con la </a:t>
            </a:r>
            <a:r>
              <a:rPr lang="it-IT" dirty="0" smtClean="0">
                <a:solidFill>
                  <a:srgbClr val="FFFFFF"/>
                </a:solidFill>
                <a:latin typeface="+mj-lt"/>
              </a:rPr>
              <a:t>vena grande safena </a:t>
            </a:r>
            <a:r>
              <a:rPr lang="it-IT" dirty="0">
                <a:solidFill>
                  <a:srgbClr val="FFFFFF"/>
                </a:solidFill>
                <a:latin typeface="+mj-lt"/>
              </a:rPr>
              <a:t>in posizione invertita. </a:t>
            </a:r>
          </a:p>
        </p:txBody>
      </p:sp>
      <p:pic>
        <p:nvPicPr>
          <p:cNvPr id="6" name="Picture 2" descr="Risultati immagini per saphenous vein harv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00438"/>
            <a:ext cx="2132251" cy="2550500"/>
          </a:xfrm>
          <a:prstGeom prst="rect">
            <a:avLst/>
          </a:prstGeom>
          <a:noFill/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561268F9-5B59-B247-988D-A255275C2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16" y="3751189"/>
            <a:ext cx="4286280" cy="191186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150" t="19201" r="34249" b="45800"/>
          <a:stretch/>
        </p:blipFill>
        <p:spPr>
          <a:xfrm>
            <a:off x="7858148" y="3786190"/>
            <a:ext cx="1117051" cy="17453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293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688" t="15750" r="8454" b="9001"/>
          <a:stretch/>
        </p:blipFill>
        <p:spPr>
          <a:xfrm>
            <a:off x="539552" y="548680"/>
            <a:ext cx="8190491" cy="4824536"/>
          </a:xfrm>
        </p:spPr>
      </p:pic>
      <p:sp>
        <p:nvSpPr>
          <p:cNvPr id="5" name="Rettangolo 4"/>
          <p:cNvSpPr/>
          <p:nvPr/>
        </p:nvSpPr>
        <p:spPr>
          <a:xfrm>
            <a:off x="2771800" y="6093296"/>
            <a:ext cx="62646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>
                <a:latin typeface="+mj-lt"/>
              </a:rPr>
              <a:t>Society for Vascular Surgery Lower Extremity Guidelines Writing </a:t>
            </a:r>
            <a:r>
              <a:rPr lang="en-US" sz="1100" i="1" dirty="0" err="1">
                <a:latin typeface="+mj-lt"/>
              </a:rPr>
              <a:t>Group:Michael</a:t>
            </a:r>
            <a:r>
              <a:rPr lang="en-US" sz="1100" i="1" dirty="0">
                <a:latin typeface="+mj-lt"/>
              </a:rPr>
              <a:t> S. </a:t>
            </a:r>
            <a:r>
              <a:rPr lang="en-US" sz="1100" i="1" dirty="0" smtClean="0">
                <a:latin typeface="+mj-lt"/>
              </a:rPr>
              <a:t>Conte et Al. , 2015</a:t>
            </a:r>
            <a:endParaRPr lang="it-IT" sz="1100" i="1" dirty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83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fotografia, mostrando&#10;&#10;Descrizione generata automaticamente">
            <a:extLst>
              <a:ext uri="{FF2B5EF4-FFF2-40B4-BE49-F238E27FC236}">
                <a16:creationId xmlns="" xmlns:a16="http://schemas.microsoft.com/office/drawing/2014/main" id="{DDA1A41D-8A10-D746-BD58-B86315E27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2492896"/>
            <a:ext cx="4949924" cy="21213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2557A6FB-F94D-8C40-B6DD-13FACA958128}"/>
              </a:ext>
            </a:extLst>
          </p:cNvPr>
          <p:cNvSpPr txBox="1"/>
          <p:nvPr/>
        </p:nvSpPr>
        <p:spPr>
          <a:xfrm>
            <a:off x="4835279" y="5429250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Linee guida SICVE 2015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="" xmlns:a16="http://schemas.microsoft.com/office/drawing/2014/main" id="{031E9A65-8EB2-B44D-A4FF-FAC4D1DEF144}"/>
              </a:ext>
            </a:extLst>
          </p:cNvPr>
          <p:cNvSpPr/>
          <p:nvPr/>
        </p:nvSpPr>
        <p:spPr>
          <a:xfrm>
            <a:off x="89756" y="47667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By-pass </a:t>
            </a:r>
            <a:r>
              <a:rPr lang="it-IT" sz="2800" dirty="0" err="1">
                <a:solidFill>
                  <a:srgbClr val="FFC000"/>
                </a:solidFill>
              </a:rPr>
              <a:t>femoro</a:t>
            </a:r>
            <a:r>
              <a:rPr lang="it-IT" sz="2800" dirty="0">
                <a:solidFill>
                  <a:srgbClr val="FFC000"/>
                </a:solidFill>
              </a:rPr>
              <a:t>-poplitei: vena safena Vs protesi</a:t>
            </a:r>
            <a:endParaRPr lang="it-IT" sz="2800" u="sng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584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826" y="642918"/>
            <a:ext cx="8858280" cy="48554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</p:pic>
      <p:sp>
        <p:nvSpPr>
          <p:cNvPr id="3" name="Rettangolo 2"/>
          <p:cNvSpPr/>
          <p:nvPr/>
        </p:nvSpPr>
        <p:spPr bwMode="auto">
          <a:xfrm>
            <a:off x="642910" y="1714488"/>
            <a:ext cx="8286808" cy="50006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142" t="26435" r="22437" b="7066"/>
          <a:stretch/>
        </p:blipFill>
        <p:spPr>
          <a:xfrm>
            <a:off x="1907704" y="612577"/>
            <a:ext cx="5689953" cy="5843736"/>
          </a:xfrm>
        </p:spPr>
      </p:pic>
      <p:sp>
        <p:nvSpPr>
          <p:cNvPr id="5" name="CasellaDiTesto 4"/>
          <p:cNvSpPr txBox="1"/>
          <p:nvPr/>
        </p:nvSpPr>
        <p:spPr>
          <a:xfrm>
            <a:off x="3203848" y="116632"/>
            <a:ext cx="28956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CC00"/>
                </a:solidFill>
              </a:rPr>
              <a:t>Classificazione TASC</a:t>
            </a:r>
            <a:endParaRPr lang="it-IT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6649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79" t="12436" r="28344" b="5316"/>
          <a:stretch/>
        </p:blipFill>
        <p:spPr>
          <a:xfrm>
            <a:off x="971600" y="260648"/>
            <a:ext cx="7614656" cy="6065912"/>
          </a:xfrm>
        </p:spPr>
      </p:pic>
      <p:sp>
        <p:nvSpPr>
          <p:cNvPr id="5" name="Rettangolo 4"/>
          <p:cNvSpPr/>
          <p:nvPr/>
        </p:nvSpPr>
        <p:spPr>
          <a:xfrm>
            <a:off x="6732240" y="6453336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it-IT" sz="1200" i="1" dirty="0" smtClean="0">
                <a:latin typeface="+mn-lt"/>
              </a:rPr>
              <a:t>F</a:t>
            </a:r>
            <a:r>
              <a:rPr lang="it-IT" sz="1200" i="1" dirty="0">
                <a:latin typeface="+mn-lt"/>
              </a:rPr>
              <a:t>. El-Sayed</a:t>
            </a:r>
            <a:r>
              <a:rPr lang="it-IT" sz="1200" i="1" dirty="0" smtClean="0">
                <a:latin typeface="+mn-lt"/>
              </a:rPr>
              <a:t>,,2012</a:t>
            </a:r>
            <a:endParaRPr lang="it-IT" sz="1200" i="1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52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="" xmlns:a16="http://schemas.microsoft.com/office/drawing/2014/main" id="{3307A089-3052-3A43-A7BF-3DAB9D043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3837"/>
            <a:ext cx="9252520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spcBef>
                <a:spcPts val="1125"/>
              </a:spcBef>
              <a:buClrTx/>
              <a:buFontTx/>
              <a:buNone/>
            </a:pPr>
            <a:r>
              <a:rPr lang="it-IT" altLang="it-IT" b="1" dirty="0">
                <a:solidFill>
                  <a:srgbClr val="FFCC00"/>
                </a:solidFill>
                <a:latin typeface="+mj-lt"/>
              </a:rPr>
              <a:t>IL POSSIBILE UTILIZZO DI VENA  SAFENA INCONTINENTE</a:t>
            </a:r>
          </a:p>
        </p:txBody>
      </p:sp>
      <p:sp>
        <p:nvSpPr>
          <p:cNvPr id="7" name="Text Box 1">
            <a:extLst>
              <a:ext uri="{FF2B5EF4-FFF2-40B4-BE49-F238E27FC236}">
                <a16:creationId xmlns="" xmlns:a16="http://schemas.microsoft.com/office/drawing/2014/main" id="{7E926AC3-7F1F-CE43-980B-931EE0572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1170481"/>
            <a:ext cx="9937104" cy="39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>
              <a:lnSpc>
                <a:spcPct val="120000"/>
              </a:lnSpc>
              <a:spcBef>
                <a:spcPts val="1250"/>
              </a:spcBef>
              <a:buClrTx/>
              <a:buFontTx/>
              <a:buNone/>
            </a:pPr>
            <a:r>
              <a:rPr lang="it-IT" altLang="it-IT" sz="1800" b="1" i="1" dirty="0">
                <a:solidFill>
                  <a:srgbClr val="FFCC00"/>
                </a:solidFill>
                <a:latin typeface="+mj-lt"/>
                <a:ea typeface="MS PGothic" panose="020B0600070205080204" pitchFamily="34" charset="-128"/>
              </a:rPr>
              <a:t>LA VENA SAFENA E’ IL MIGLIOR MATERIALE PER  BY- PASS ARTERIOSI</a:t>
            </a:r>
          </a:p>
        </p:txBody>
      </p:sp>
      <p:sp>
        <p:nvSpPr>
          <p:cNvPr id="8" name="Text Box 2">
            <a:extLst>
              <a:ext uri="{FF2B5EF4-FFF2-40B4-BE49-F238E27FC236}">
                <a16:creationId xmlns="" xmlns:a16="http://schemas.microsoft.com/office/drawing/2014/main" id="{C8333428-033A-2D47-9288-C6DC10E0B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760" y="2636912"/>
            <a:ext cx="8001000" cy="2209004"/>
          </a:xfrm>
          <a:prstGeom prst="rect">
            <a:avLst/>
          </a:prstGeom>
          <a:noFill/>
          <a:ln w="12600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>
              <a:lnSpc>
                <a:spcPct val="130000"/>
              </a:lnSpc>
              <a:spcBef>
                <a:spcPts val="600"/>
              </a:spcBef>
              <a:buClrTx/>
              <a:buFontTx/>
              <a:buNone/>
            </a:pPr>
            <a:r>
              <a:rPr lang="it-IT" altLang="it-IT" sz="2000" dirty="0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Il tronco </a:t>
            </a:r>
            <a:r>
              <a:rPr lang="it-IT" altLang="it-IT" sz="2000" dirty="0" err="1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safenico</a:t>
            </a:r>
            <a:r>
              <a:rPr lang="it-IT" altLang="it-IT" sz="2000" dirty="0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 , anche se incontinente, con un calibro variabile tra 2/3 mm e sino a  9 mm, rappresenta il materiale di prima scelta per un by pass periferico.</a:t>
            </a:r>
          </a:p>
          <a:p>
            <a:pPr algn="l">
              <a:lnSpc>
                <a:spcPct val="130000"/>
              </a:lnSpc>
              <a:spcBef>
                <a:spcPts val="600"/>
              </a:spcBef>
              <a:buClrTx/>
              <a:buFontTx/>
              <a:buNone/>
            </a:pPr>
            <a:r>
              <a:rPr lang="it-IT" altLang="it-IT" sz="2000" dirty="0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Dilatazioni o stenosi segmentarie possono essere trattate </a:t>
            </a:r>
          </a:p>
          <a:p>
            <a:pPr algn="l">
              <a:lnSpc>
                <a:spcPct val="130000"/>
              </a:lnSpc>
              <a:spcBef>
                <a:spcPts val="600"/>
              </a:spcBef>
              <a:buClrTx/>
              <a:buFontTx/>
              <a:buNone/>
            </a:pPr>
            <a:r>
              <a:rPr lang="it-IT" altLang="it-IT" sz="2000" i="1" dirty="0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(Uso di  </a:t>
            </a:r>
            <a:r>
              <a:rPr lang="it-IT" altLang="it-IT" sz="2000" i="1" dirty="0" err="1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devices</a:t>
            </a:r>
            <a:r>
              <a:rPr lang="it-IT" altLang="it-IT" sz="2000" i="1" dirty="0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 esterni  in caso di dilatazioni del tronco </a:t>
            </a:r>
            <a:r>
              <a:rPr lang="it-IT" altLang="it-IT" sz="2000" i="1" dirty="0" err="1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safenico</a:t>
            </a:r>
            <a:r>
              <a:rPr lang="it-IT" altLang="it-IT" sz="2000" i="1" dirty="0">
                <a:solidFill>
                  <a:srgbClr val="FFFFFF"/>
                </a:solidFill>
                <a:latin typeface="+mj-lt"/>
                <a:ea typeface="MS PGothic" panose="020B0600070205080204" pitchFamily="34" charset="-128"/>
              </a:rPr>
              <a:t>)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4845916"/>
            <a:ext cx="2791160" cy="18172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932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="" xmlns:a16="http://schemas.microsoft.com/office/drawing/2014/main" id="{13214C69-2620-1E4D-AE6D-1C2A66BF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9553" y="124767"/>
            <a:ext cx="9018748" cy="833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it-IT" altLang="it-IT" b="1" dirty="0">
                <a:solidFill>
                  <a:srgbClr val="FFCC00"/>
                </a:solidFill>
                <a:latin typeface="+mj-lt"/>
              </a:rPr>
              <a:t>UN ASSE  SAFENICO INCONTINENTE E’ UTILIZZABILE PER UN BY PASS ARTERIOSO ?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42753BD-3472-404A-81B9-A432DDE66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21" y="1412776"/>
            <a:ext cx="8483600" cy="104140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5C9A4483-2DB9-D341-B4B2-6668D100F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8960"/>
            <a:ext cx="9144000" cy="23121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009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6887851-D669-9145-91CC-678730C1C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5445224"/>
            <a:ext cx="3974742" cy="9526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C63B7CE-6393-DD40-89AD-E790B25DB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2816"/>
            <a:ext cx="9144000" cy="237811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="" xmlns:a16="http://schemas.microsoft.com/office/drawing/2014/main" id="{DF6CA151-26DD-3F4C-909F-B922250791FF}"/>
              </a:ext>
            </a:extLst>
          </p:cNvPr>
          <p:cNvSpPr txBox="1"/>
          <p:nvPr/>
        </p:nvSpPr>
        <p:spPr>
          <a:xfrm>
            <a:off x="2863357" y="369651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VGS </a:t>
            </a:r>
            <a:r>
              <a:rPr lang="it-IT" dirty="0" err="1"/>
              <a:t>criopreservata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93135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3AC1A80-0BFE-4F48-A77A-E6777E139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310344"/>
            <a:ext cx="2392394" cy="623731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="" xmlns:a16="http://schemas.microsoft.com/office/drawing/2014/main" id="{AC79133C-DD25-E34B-971F-917930B80ECE}"/>
              </a:ext>
            </a:extLst>
          </p:cNvPr>
          <p:cNvSpPr txBox="1"/>
          <p:nvPr/>
        </p:nvSpPr>
        <p:spPr>
          <a:xfrm>
            <a:off x="395536" y="692696"/>
            <a:ext cx="54726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it-IT" sz="2800" dirty="0"/>
          </a:p>
          <a:p>
            <a:r>
              <a:rPr lang="it-IT" sz="2800" dirty="0"/>
              <a:t>La vena grande safena </a:t>
            </a:r>
            <a:r>
              <a:rPr lang="it-IT" sz="2800" dirty="0" smtClean="0"/>
              <a:t>:</a:t>
            </a:r>
            <a:endParaRPr lang="it-IT" sz="2800" dirty="0"/>
          </a:p>
          <a:p>
            <a:pPr algn="just"/>
            <a:endParaRPr lang="it-IT" sz="3200" dirty="0">
              <a:solidFill>
                <a:srgbClr val="FFC000"/>
              </a:solidFill>
            </a:endParaRPr>
          </a:p>
          <a:p>
            <a:pPr algn="just"/>
            <a:r>
              <a:rPr lang="it-IT" sz="3200" dirty="0" smtClean="0">
                <a:solidFill>
                  <a:srgbClr val="FFC000"/>
                </a:solidFill>
              </a:rPr>
              <a:t>- </a:t>
            </a:r>
            <a:r>
              <a:rPr lang="it-IT" sz="3200" dirty="0" err="1" smtClean="0">
                <a:solidFill>
                  <a:srgbClr val="FFC000"/>
                </a:solidFill>
              </a:rPr>
              <a:t>By</a:t>
            </a:r>
            <a:r>
              <a:rPr lang="it-IT" sz="3200" dirty="0" smtClean="0">
                <a:solidFill>
                  <a:srgbClr val="FFC000"/>
                </a:solidFill>
              </a:rPr>
              <a:t> pass </a:t>
            </a:r>
            <a:r>
              <a:rPr lang="it-IT" sz="3200" dirty="0" err="1" smtClean="0">
                <a:solidFill>
                  <a:srgbClr val="FFC000"/>
                </a:solidFill>
              </a:rPr>
              <a:t>aorto-coronarici</a:t>
            </a:r>
            <a:endParaRPr lang="it-IT" sz="3200" dirty="0">
              <a:solidFill>
                <a:srgbClr val="FFC000"/>
              </a:solidFill>
            </a:endParaRPr>
          </a:p>
          <a:p>
            <a:pPr algn="just"/>
            <a:endParaRPr lang="it-IT" sz="3200" dirty="0"/>
          </a:p>
          <a:p>
            <a:pPr algn="just"/>
            <a:r>
              <a:rPr lang="it-IT" sz="3200" dirty="0" smtClean="0">
                <a:solidFill>
                  <a:srgbClr val="FFC000"/>
                </a:solidFill>
              </a:rPr>
              <a:t>- </a:t>
            </a:r>
            <a:r>
              <a:rPr lang="it-IT" sz="3200" dirty="0" err="1" smtClean="0">
                <a:solidFill>
                  <a:srgbClr val="FFC000"/>
                </a:solidFill>
              </a:rPr>
              <a:t>By</a:t>
            </a:r>
            <a:r>
              <a:rPr lang="it-IT" sz="3200" dirty="0" smtClean="0">
                <a:solidFill>
                  <a:srgbClr val="FFC000"/>
                </a:solidFill>
              </a:rPr>
              <a:t> pass periferici</a:t>
            </a:r>
          </a:p>
          <a:p>
            <a:pPr algn="just"/>
            <a:endParaRPr lang="it-IT" sz="3200" dirty="0" smtClean="0">
              <a:solidFill>
                <a:srgbClr val="FFC000"/>
              </a:solidFill>
            </a:endParaRPr>
          </a:p>
          <a:p>
            <a:pPr algn="just"/>
            <a:r>
              <a:rPr lang="it-IT" sz="3200" dirty="0" smtClean="0">
                <a:solidFill>
                  <a:srgbClr val="FFC000"/>
                </a:solidFill>
              </a:rPr>
              <a:t>- Patch, accessi vascolari</a:t>
            </a:r>
            <a:endParaRPr lang="it-IT" sz="3200" dirty="0">
              <a:solidFill>
                <a:srgbClr val="FFC000"/>
              </a:solidFill>
            </a:endParaRPr>
          </a:p>
          <a:p>
            <a:pPr algn="just"/>
            <a:endParaRPr lang="it-IT" sz="3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8006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="" xmlns:a16="http://schemas.microsoft.com/office/drawing/2014/main" id="{FEC672ED-0DD7-5648-91C3-26F213502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9066" y="1513393"/>
            <a:ext cx="6105867" cy="1674806"/>
          </a:xfrm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1F057CCE-4478-2E4F-9946-71B6E2ACB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9066" y="3513277"/>
            <a:ext cx="3725448" cy="183133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4096F549-B9AC-AD43-B046-C7A76AE12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7706" y="5698058"/>
            <a:ext cx="3974742" cy="952624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92EEA411-F7CB-1B48-A616-4CA08EAAD5D2}"/>
              </a:ext>
            </a:extLst>
          </p:cNvPr>
          <p:cNvSpPr txBox="1"/>
          <p:nvPr/>
        </p:nvSpPr>
        <p:spPr>
          <a:xfrm>
            <a:off x="2863357" y="369651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VGS </a:t>
            </a:r>
            <a:r>
              <a:rPr lang="it-IT" dirty="0" err="1"/>
              <a:t>criopreservata</a:t>
            </a: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681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83F318CC-8C73-114D-9C14-B183E3650E04}"/>
              </a:ext>
            </a:extLst>
          </p:cNvPr>
          <p:cNvSpPr txBox="1"/>
          <p:nvPr/>
        </p:nvSpPr>
        <p:spPr>
          <a:xfrm>
            <a:off x="2863357" y="369651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VGS </a:t>
            </a:r>
            <a:r>
              <a:rPr lang="it-IT" dirty="0" err="1"/>
              <a:t>criopreservata</a:t>
            </a:r>
            <a:endParaRPr lang="it-IT" dirty="0"/>
          </a:p>
        </p:txBody>
      </p:sp>
      <p:pic>
        <p:nvPicPr>
          <p:cNvPr id="6" name="Immagine 5" descr="Immagine che contiene interni, tavolo&#10;&#10;Descrizione generata automaticamente">
            <a:extLst>
              <a:ext uri="{FF2B5EF4-FFF2-40B4-BE49-F238E27FC236}">
                <a16:creationId xmlns="" xmlns:a16="http://schemas.microsoft.com/office/drawing/2014/main" id="{65DB92BD-B395-9C45-AC9E-ADD11434F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7096"/>
            <a:ext cx="9144000" cy="466380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096F549-B9AC-AD43-B046-C7A76AE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58" y="5805264"/>
            <a:ext cx="3974742" cy="952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7906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30938E1C-C0B8-8447-AA5D-8AEB23282992}"/>
              </a:ext>
            </a:extLst>
          </p:cNvPr>
          <p:cNvSpPr txBox="1"/>
          <p:nvPr/>
        </p:nvSpPr>
        <p:spPr>
          <a:xfrm>
            <a:off x="2863357" y="369651"/>
            <a:ext cx="261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VGS </a:t>
            </a:r>
            <a:r>
              <a:rPr lang="it-IT" dirty="0" err="1"/>
              <a:t>criopreservata</a:t>
            </a:r>
            <a:endParaRPr lang="it-IT" dirty="0"/>
          </a:p>
        </p:txBody>
      </p:sp>
      <p:pic>
        <p:nvPicPr>
          <p:cNvPr id="6" name="Immagine 5" descr="Immagine che contiene pavimento, interni, tavolo, forbici&#10;&#10;Descrizione generata automaticamente">
            <a:extLst>
              <a:ext uri="{FF2B5EF4-FFF2-40B4-BE49-F238E27FC236}">
                <a16:creationId xmlns="" xmlns:a16="http://schemas.microsoft.com/office/drawing/2014/main" id="{EE2A1C28-7059-8240-9DE8-CF9FB4ED5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318"/>
            <a:ext cx="9144000" cy="47473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4096F549-B9AC-AD43-B046-C7A76AE120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258" y="5829133"/>
            <a:ext cx="3974742" cy="952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9949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608" t="22749" r="2550" b="42251"/>
          <a:stretch/>
        </p:blipFill>
        <p:spPr>
          <a:xfrm>
            <a:off x="251520" y="35456"/>
            <a:ext cx="8532440" cy="2306065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238" t="16401" r="5901" b="24801"/>
          <a:stretch/>
        </p:blipFill>
        <p:spPr>
          <a:xfrm>
            <a:off x="2555776" y="2397270"/>
            <a:ext cx="4536504" cy="44310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056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282" t="12436" r="15548" b="12316"/>
          <a:stretch/>
        </p:blipFill>
        <p:spPr>
          <a:xfrm>
            <a:off x="1475656" y="404664"/>
            <a:ext cx="6984776" cy="5666894"/>
          </a:xfrm>
        </p:spPr>
      </p:pic>
      <p:sp>
        <p:nvSpPr>
          <p:cNvPr id="5" name="Rettangolo 4"/>
          <p:cNvSpPr/>
          <p:nvPr/>
        </p:nvSpPr>
        <p:spPr>
          <a:xfrm>
            <a:off x="4321141" y="6309320"/>
            <a:ext cx="4006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/>
              <a:t>S. </a:t>
            </a:r>
            <a:r>
              <a:rPr lang="it-IT" sz="1400" i="1" dirty="0" err="1" smtClean="0"/>
              <a:t>Masmejan</a:t>
            </a:r>
            <a:r>
              <a:rPr lang="it-IT" sz="1400" i="1" dirty="0" smtClean="0"/>
              <a:t> et Al., </a:t>
            </a:r>
            <a:r>
              <a:rPr lang="it-IT" sz="1400" i="1" dirty="0" err="1" smtClean="0"/>
              <a:t>Eur</a:t>
            </a:r>
            <a:r>
              <a:rPr lang="it-IT" sz="1400" i="1" dirty="0" smtClean="0"/>
              <a:t> </a:t>
            </a:r>
            <a:r>
              <a:rPr lang="it-IT" sz="1400" i="1" dirty="0"/>
              <a:t>J </a:t>
            </a:r>
            <a:r>
              <a:rPr lang="it-IT" sz="1400" i="1" dirty="0" err="1"/>
              <a:t>Vasc</a:t>
            </a:r>
            <a:r>
              <a:rPr lang="it-IT" sz="1400" i="1" dirty="0"/>
              <a:t> </a:t>
            </a:r>
            <a:r>
              <a:rPr lang="it-IT" sz="1400" i="1" dirty="0" err="1"/>
              <a:t>Endovasc</a:t>
            </a:r>
            <a:r>
              <a:rPr lang="it-IT" sz="1400" i="1" dirty="0"/>
              <a:t> </a:t>
            </a:r>
            <a:r>
              <a:rPr lang="it-IT" sz="1400" i="1" dirty="0" smtClean="0"/>
              <a:t>Surg.,2018 </a:t>
            </a:r>
            <a:endParaRPr lang="it-IT" sz="1400" i="1" dirty="0"/>
          </a:p>
        </p:txBody>
      </p:sp>
    </p:spTree>
    <p:extLst>
      <p:ext uri="{BB962C8B-B14F-4D97-AF65-F5344CB8AC3E}">
        <p14:creationId xmlns="" xmlns:p14="http://schemas.microsoft.com/office/powerpoint/2010/main" val="20770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1297" t="31686" r="10626" b="35065"/>
          <a:stretch/>
        </p:blipFill>
        <p:spPr>
          <a:xfrm>
            <a:off x="611072" y="548680"/>
            <a:ext cx="8273340" cy="2664296"/>
          </a:xfrm>
        </p:spPr>
      </p:pic>
      <p:sp>
        <p:nvSpPr>
          <p:cNvPr id="5" name="Rettangolo 4"/>
          <p:cNvSpPr/>
          <p:nvPr/>
        </p:nvSpPr>
        <p:spPr>
          <a:xfrm>
            <a:off x="715314" y="3645024"/>
            <a:ext cx="806485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smtClean="0">
                <a:latin typeface="+mn-lt"/>
              </a:rPr>
              <a:t>“Conclusion</a:t>
            </a:r>
            <a:r>
              <a:rPr lang="en-US" sz="2000" i="1" dirty="0">
                <a:latin typeface="+mn-lt"/>
              </a:rPr>
              <a:t>: Despite a low primary patency rate at two years, the secondary patency of arterial allografts is acceptable for distal bypasses. This suggests that cryopreserved arterial allografts are a suitable alternative for limb saving distal bypasses in the absence of venous conduits, improving limb salvage rates and, possibly, quality of life</a:t>
            </a:r>
            <a:r>
              <a:rPr lang="en-US" sz="2000" i="1" dirty="0" smtClean="0">
                <a:latin typeface="+mn-lt"/>
              </a:rPr>
              <a:t>.”</a:t>
            </a:r>
            <a:endParaRPr lang="it-IT" sz="2000" i="1" dirty="0">
              <a:latin typeface="+mn-lt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4321141" y="6309320"/>
            <a:ext cx="40068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i="1" dirty="0" smtClean="0"/>
              <a:t>S. </a:t>
            </a:r>
            <a:r>
              <a:rPr lang="it-IT" sz="1400" i="1" dirty="0" err="1" smtClean="0"/>
              <a:t>Masmejan</a:t>
            </a:r>
            <a:r>
              <a:rPr lang="it-IT" sz="1400" i="1" dirty="0" smtClean="0"/>
              <a:t> et Al., </a:t>
            </a:r>
            <a:r>
              <a:rPr lang="it-IT" sz="1400" i="1" dirty="0" err="1" smtClean="0"/>
              <a:t>Eur</a:t>
            </a:r>
            <a:r>
              <a:rPr lang="it-IT" sz="1400" i="1" dirty="0" smtClean="0"/>
              <a:t> </a:t>
            </a:r>
            <a:r>
              <a:rPr lang="it-IT" sz="1400" i="1" dirty="0"/>
              <a:t>J </a:t>
            </a:r>
            <a:r>
              <a:rPr lang="it-IT" sz="1400" i="1" dirty="0" err="1"/>
              <a:t>Vasc</a:t>
            </a:r>
            <a:r>
              <a:rPr lang="it-IT" sz="1400" i="1" dirty="0"/>
              <a:t> </a:t>
            </a:r>
            <a:r>
              <a:rPr lang="it-IT" sz="1400" i="1" dirty="0" err="1"/>
              <a:t>Endovasc</a:t>
            </a:r>
            <a:r>
              <a:rPr lang="it-IT" sz="1400" i="1" dirty="0"/>
              <a:t> </a:t>
            </a:r>
            <a:r>
              <a:rPr lang="it-IT" sz="1400" i="1" dirty="0" smtClean="0"/>
              <a:t>Surg.,2018 </a:t>
            </a:r>
            <a:endParaRPr lang="it-IT" sz="1400" i="1" dirty="0"/>
          </a:p>
        </p:txBody>
      </p:sp>
    </p:spTree>
    <p:extLst>
      <p:ext uri="{BB962C8B-B14F-4D97-AF65-F5344CB8AC3E}">
        <p14:creationId xmlns="" xmlns:p14="http://schemas.microsoft.com/office/powerpoint/2010/main" val="245313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438" t="27600" r="4326" b="47200"/>
          <a:stretch/>
        </p:blipFill>
        <p:spPr>
          <a:xfrm>
            <a:off x="107504" y="692696"/>
            <a:ext cx="8928992" cy="172819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63" t="26200" r="50787" b="48600"/>
          <a:stretch/>
        </p:blipFill>
        <p:spPr>
          <a:xfrm>
            <a:off x="1043608" y="2638058"/>
            <a:ext cx="3528392" cy="176419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9212" t="24802" r="22439" b="16399"/>
          <a:stretch/>
        </p:blipFill>
        <p:spPr>
          <a:xfrm>
            <a:off x="4860032" y="2638058"/>
            <a:ext cx="3456384" cy="40324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63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8344" t="12436" r="30313" b="8815"/>
          <a:stretch/>
        </p:blipFill>
        <p:spPr>
          <a:xfrm>
            <a:off x="1979712" y="188640"/>
            <a:ext cx="5832648" cy="6249266"/>
          </a:xfrm>
        </p:spPr>
      </p:pic>
    </p:spTree>
    <p:extLst>
      <p:ext uri="{BB962C8B-B14F-4D97-AF65-F5344CB8AC3E}">
        <p14:creationId xmlns="" xmlns:p14="http://schemas.microsoft.com/office/powerpoint/2010/main" val="163330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300B4876-8841-FD4C-9A0A-4E274B35378B}"/>
              </a:ext>
            </a:extLst>
          </p:cNvPr>
          <p:cNvSpPr/>
          <p:nvPr/>
        </p:nvSpPr>
        <p:spPr>
          <a:xfrm>
            <a:off x="0" y="3326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C000"/>
                </a:solidFill>
              </a:rPr>
              <a:t>Vena grande safena in chirurgia vascolare</a:t>
            </a:r>
            <a:endParaRPr lang="it-IT" sz="2800" u="sng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214422"/>
            <a:ext cx="32670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776265" y="2295513"/>
            <a:ext cx="3267075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6500826" y="6429396"/>
            <a:ext cx="2411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 err="1" smtClean="0">
                <a:latin typeface="+mn-lt"/>
              </a:rPr>
              <a:t>Goh</a:t>
            </a:r>
            <a:r>
              <a:rPr lang="it-IT" sz="1400" i="1" dirty="0" smtClean="0">
                <a:latin typeface="+mn-lt"/>
              </a:rPr>
              <a:t> MA, J </a:t>
            </a:r>
            <a:r>
              <a:rPr lang="it-IT" sz="1400" i="1" dirty="0" err="1" smtClean="0">
                <a:latin typeface="+mn-lt"/>
              </a:rPr>
              <a:t>Vasc</a:t>
            </a:r>
            <a:r>
              <a:rPr lang="it-IT" sz="1400" i="1" dirty="0" smtClean="0">
                <a:latin typeface="+mn-lt"/>
              </a:rPr>
              <a:t> Access,2015</a:t>
            </a:r>
            <a:endParaRPr lang="it-IT" sz="1400" i="1" dirty="0">
              <a:latin typeface="+mn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300B4876-8841-FD4C-9A0A-4E274B35378B}"/>
              </a:ext>
            </a:extLst>
          </p:cNvPr>
          <p:cNvSpPr/>
          <p:nvPr/>
        </p:nvSpPr>
        <p:spPr>
          <a:xfrm>
            <a:off x="0" y="3326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C000"/>
                </a:solidFill>
              </a:rPr>
              <a:t>Vena grande safena in chirurgia vascolare</a:t>
            </a:r>
            <a:endParaRPr lang="it-IT" sz="2800" u="sng" dirty="0"/>
          </a:p>
        </p:txBody>
      </p:sp>
      <p:sp>
        <p:nvSpPr>
          <p:cNvPr id="6" name="Rettangolo 5"/>
          <p:cNvSpPr/>
          <p:nvPr/>
        </p:nvSpPr>
        <p:spPr>
          <a:xfrm>
            <a:off x="6500826" y="6429396"/>
            <a:ext cx="24117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1400" i="1" dirty="0" err="1" smtClean="0">
                <a:latin typeface="+mn-lt"/>
              </a:rPr>
              <a:t>Yates</a:t>
            </a:r>
            <a:r>
              <a:rPr lang="it-IT" sz="1400" i="1" dirty="0" smtClean="0">
                <a:latin typeface="+mn-lt"/>
              </a:rPr>
              <a:t> PJ , J </a:t>
            </a:r>
            <a:r>
              <a:rPr lang="it-IT" sz="1400" i="1" dirty="0" err="1" smtClean="0">
                <a:latin typeface="+mn-lt"/>
              </a:rPr>
              <a:t>Vasc</a:t>
            </a:r>
            <a:r>
              <a:rPr lang="it-IT" sz="1400" i="1" dirty="0" smtClean="0">
                <a:latin typeface="+mn-lt"/>
              </a:rPr>
              <a:t> Access, 2008</a:t>
            </a:r>
            <a:endParaRPr lang="it-IT" sz="1400" i="1" dirty="0">
              <a:latin typeface="+mn-lt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60" y="1214422"/>
            <a:ext cx="4338646" cy="490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="" xmlns:a16="http://schemas.microsoft.com/office/drawing/2014/main" id="{A6FC2F67-A5F3-BE47-A50B-C287D979F042}"/>
              </a:ext>
            </a:extLst>
          </p:cNvPr>
          <p:cNvSpPr/>
          <p:nvPr/>
        </p:nvSpPr>
        <p:spPr>
          <a:xfrm>
            <a:off x="89756" y="47667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C000"/>
                </a:solidFill>
              </a:rPr>
              <a:t>By-pass  </a:t>
            </a:r>
            <a:r>
              <a:rPr lang="it-IT" sz="2800" dirty="0" err="1">
                <a:solidFill>
                  <a:srgbClr val="FFC000"/>
                </a:solidFill>
              </a:rPr>
              <a:t>aorto</a:t>
            </a:r>
            <a:r>
              <a:rPr lang="it-IT" sz="2800" dirty="0">
                <a:solidFill>
                  <a:srgbClr val="FFC000"/>
                </a:solidFill>
              </a:rPr>
              <a:t> -coronarici con utilizzo di  </a:t>
            </a:r>
            <a:r>
              <a:rPr lang="it-IT" sz="2800" i="1" dirty="0">
                <a:solidFill>
                  <a:srgbClr val="FFC000"/>
                </a:solidFill>
              </a:rPr>
              <a:t>vena safena</a:t>
            </a:r>
            <a:endParaRPr lang="it-IT" sz="2800" u="sng" dirty="0">
              <a:solidFill>
                <a:srgbClr val="FFC000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71940A6D-0D2E-0347-AD75-75D630D68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196752"/>
            <a:ext cx="5778500" cy="4940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977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300B4876-8841-FD4C-9A0A-4E274B35378B}"/>
              </a:ext>
            </a:extLst>
          </p:cNvPr>
          <p:cNvSpPr/>
          <p:nvPr/>
        </p:nvSpPr>
        <p:spPr>
          <a:xfrm>
            <a:off x="0" y="33265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 smtClean="0">
                <a:solidFill>
                  <a:srgbClr val="FFC000"/>
                </a:solidFill>
              </a:rPr>
              <a:t>conclusioni</a:t>
            </a:r>
            <a:endParaRPr lang="it-IT" sz="2800" u="sng" dirty="0"/>
          </a:p>
        </p:txBody>
      </p:sp>
      <p:sp>
        <p:nvSpPr>
          <p:cNvPr id="5" name="Sottotitolo 2">
            <a:extLst>
              <a:ext uri="{FF2B5EF4-FFF2-40B4-BE49-F238E27FC236}">
                <a16:creationId xmlns="" xmlns:a16="http://schemas.microsoft.com/office/drawing/2014/main" id="{A1917F68-818D-CD43-B701-849832106D5C}"/>
              </a:ext>
            </a:extLst>
          </p:cNvPr>
          <p:cNvSpPr txBox="1">
            <a:spLocks/>
          </p:cNvSpPr>
          <p:nvPr/>
        </p:nvSpPr>
        <p:spPr>
          <a:xfrm>
            <a:off x="428596" y="1142984"/>
            <a:ext cx="7035694" cy="4304210"/>
          </a:xfrm>
          <a:prstGeom prst="rect">
            <a:avLst/>
          </a:prstGeom>
        </p:spPr>
        <p:txBody>
          <a:bodyPr/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Miglioramento tecniche e materiali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endovascolare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sz="1800" kern="0" dirty="0" smtClean="0">
              <a:latin typeface="+mn-lt"/>
              <a:ea typeface="+mn-ea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Vena grande safena materiale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di scelta bypass</a:t>
            </a: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Elevati tassi pervietà/ basso tasso infezione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sz="1800" kern="0" dirty="0" smtClean="0">
              <a:latin typeface="+mn-lt"/>
              <a:ea typeface="+mn-ea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Controverso</a:t>
            </a:r>
            <a:r>
              <a:rPr kumimoji="0" lang="it-IT" sz="18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utilizzo della VGS </a:t>
            </a:r>
            <a:r>
              <a:rPr kumimoji="0" lang="it-IT" sz="1800" b="0" i="0" u="none" strike="noStrike" kern="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ectasica</a:t>
            </a:r>
            <a:endParaRPr lang="it-IT" sz="1800" kern="0" dirty="0" smtClean="0">
              <a:latin typeface="+mn-lt"/>
              <a:ea typeface="+mn-ea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</a:t>
            </a:r>
            <a:r>
              <a:rPr lang="it-IT" sz="1800" kern="0" dirty="0" smtClean="0">
                <a:latin typeface="+mn-lt"/>
                <a:ea typeface="+mn-ea"/>
              </a:rPr>
              <a:t>R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uolo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VGS </a:t>
            </a:r>
            <a:r>
              <a:rPr kumimoji="0" lang="it-IT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criopreservata</a:t>
            </a:r>
            <a:r>
              <a:rPr kumimoji="0" lang="it-IT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ＭＳ Ｐゴシック" charset="0"/>
              </a:rPr>
              <a:t> </a:t>
            </a:r>
            <a:endParaRPr kumimoji="0" lang="it-IT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ＭＳ Ｐゴシック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423" t="33324" r="7865" b="32802"/>
          <a:stretch/>
        </p:blipFill>
        <p:spPr>
          <a:xfrm>
            <a:off x="323528" y="1556792"/>
            <a:ext cx="4547396" cy="2821237"/>
          </a:xfrm>
          <a:prstGeom prst="rect">
            <a:avLst/>
          </a:prstGeom>
        </p:spPr>
      </p:pic>
      <p:pic>
        <p:nvPicPr>
          <p:cNvPr id="5" name="Segnaposto contenuto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4407" t="15936" r="42125" b="15750"/>
          <a:stretch/>
        </p:blipFill>
        <p:spPr>
          <a:xfrm>
            <a:off x="5148064" y="836712"/>
            <a:ext cx="3865214" cy="4437897"/>
          </a:xfrm>
        </p:spPr>
      </p:pic>
      <p:sp>
        <p:nvSpPr>
          <p:cNvPr id="6" name="CasellaDiTesto 5"/>
          <p:cNvSpPr txBox="1"/>
          <p:nvPr/>
        </p:nvSpPr>
        <p:spPr>
          <a:xfrm>
            <a:off x="4267555" y="6093296"/>
            <a:ext cx="47457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err="1" smtClean="0"/>
              <a:t>Samano</a:t>
            </a:r>
            <a:r>
              <a:rPr lang="it-IT" sz="1200" i="1" dirty="0" smtClean="0"/>
              <a:t> et Al., </a:t>
            </a:r>
            <a:r>
              <a:rPr lang="en-US" sz="1200" i="1" dirty="0"/>
              <a:t>The Journal of Thoracic and Cardiovascular </a:t>
            </a:r>
            <a:r>
              <a:rPr lang="en-US" sz="1200" i="1" dirty="0" smtClean="0"/>
              <a:t>Surgery, 2017</a:t>
            </a:r>
            <a:endParaRPr lang="it-IT" sz="1200" i="1" dirty="0"/>
          </a:p>
        </p:txBody>
      </p:sp>
    </p:spTree>
    <p:extLst>
      <p:ext uri="{BB962C8B-B14F-4D97-AF65-F5344CB8AC3E}">
        <p14:creationId xmlns="" xmlns:p14="http://schemas.microsoft.com/office/powerpoint/2010/main" val="22277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">
            <a:extLst>
              <a:ext uri="{FF2B5EF4-FFF2-40B4-BE49-F238E27FC236}">
                <a16:creationId xmlns="" xmlns:a16="http://schemas.microsoft.com/office/drawing/2014/main" id="{01088DC5-4BA5-1B47-B7CD-B3AA8CCA5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875" y="549275"/>
            <a:ext cx="39544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it-IT" altLang="it-IT" sz="3600">
                <a:solidFill>
                  <a:srgbClr val="FFFF00"/>
                </a:solidFill>
              </a:rPr>
              <a:t>Prelievo </a:t>
            </a:r>
            <a:r>
              <a:rPr lang="en-US" altLang="it-IT" sz="3600">
                <a:solidFill>
                  <a:srgbClr val="FFFF00"/>
                </a:solidFill>
              </a:rPr>
              <a:t>No-Touch</a:t>
            </a:r>
            <a:endParaRPr lang="it-IT" altLang="it-IT" sz="3600">
              <a:solidFill>
                <a:srgbClr val="FFFF00"/>
              </a:solidFill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6918235E-1D90-A34F-87B8-2277685D3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989138"/>
            <a:ext cx="4457700" cy="352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14541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="" xmlns:a16="http://schemas.microsoft.com/office/drawing/2014/main" id="{58C1C2F6-0967-8142-8A58-1DC56C33D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625"/>
            <a:ext cx="8226425" cy="1341438"/>
          </a:xfrm>
        </p:spPr>
        <p:txBody>
          <a:bodyPr/>
          <a:lstStyle/>
          <a:p>
            <a:r>
              <a:rPr lang="it-IT" altLang="it-IT" dirty="0">
                <a:solidFill>
                  <a:srgbClr val="FFFF00"/>
                </a:solidFill>
              </a:rPr>
              <a:t>Prelievo </a:t>
            </a:r>
            <a:r>
              <a:rPr lang="en-US" altLang="it-IT" dirty="0">
                <a:solidFill>
                  <a:srgbClr val="FFFF00"/>
                </a:solidFill>
              </a:rPr>
              <a:t>No-Touch</a:t>
            </a:r>
            <a:endParaRPr lang="it-IT" altLang="it-IT" dirty="0">
              <a:solidFill>
                <a:srgbClr val="FFFF00"/>
              </a:solidFill>
            </a:endParaRPr>
          </a:p>
        </p:txBody>
      </p:sp>
      <p:pic>
        <p:nvPicPr>
          <p:cNvPr id="5" name="Picture 6" descr="http://www.scielo.br/img/revistas/rbccv/v31n6//0102-7638-rbccv-31-06-0461-gf01.jpg">
            <a:extLst>
              <a:ext uri="{FF2B5EF4-FFF2-40B4-BE49-F238E27FC236}">
                <a16:creationId xmlns="" xmlns:a16="http://schemas.microsoft.com/office/drawing/2014/main" id="{FB90BC71-DEB4-D74C-960A-4E08506E5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0212" t="17448" r="16188" b="45636"/>
          <a:stretch>
            <a:fillRect/>
          </a:stretch>
        </p:blipFill>
        <p:spPr bwMode="auto">
          <a:xfrm>
            <a:off x="161925" y="1425575"/>
            <a:ext cx="43561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WW Riserva\1. H\4. Attive\Abruzzo\Safena\No\No-touch.png">
            <a:extLst>
              <a:ext uri="{FF2B5EF4-FFF2-40B4-BE49-F238E27FC236}">
                <a16:creationId xmlns="" xmlns:a16="http://schemas.microsoft.com/office/drawing/2014/main" id="{51C6FCE8-2D86-494E-B2DC-5FA3E6097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474788"/>
            <a:ext cx="4302125" cy="289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egnaposto contenuto 2">
            <a:extLst>
              <a:ext uri="{FF2B5EF4-FFF2-40B4-BE49-F238E27FC236}">
                <a16:creationId xmlns="" xmlns:a16="http://schemas.microsoft.com/office/drawing/2014/main" id="{F6FA96BE-8520-8548-9189-2E63378B9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4585494"/>
            <a:ext cx="8229600" cy="2160588"/>
          </a:xfrm>
        </p:spPr>
        <p:txBody>
          <a:bodyPr/>
          <a:lstStyle/>
          <a:p>
            <a:r>
              <a:rPr lang="en-US" altLang="it-IT" sz="2000" dirty="0" err="1">
                <a:solidFill>
                  <a:schemeClr val="bg1"/>
                </a:solidFill>
              </a:rPr>
              <a:t>Ridotto</a:t>
            </a:r>
            <a:r>
              <a:rPr lang="en-US" altLang="it-IT" sz="2000" dirty="0">
                <a:solidFill>
                  <a:schemeClr val="bg1"/>
                </a:solidFill>
              </a:rPr>
              <a:t> </a:t>
            </a:r>
            <a:r>
              <a:rPr lang="en-US" altLang="it-IT" sz="2000" dirty="0" err="1">
                <a:solidFill>
                  <a:schemeClr val="bg1"/>
                </a:solidFill>
              </a:rPr>
              <a:t>spasmo</a:t>
            </a:r>
            <a:endParaRPr lang="en-US" altLang="it-IT" sz="2000" dirty="0">
              <a:solidFill>
                <a:schemeClr val="bg1"/>
              </a:solidFill>
            </a:endParaRPr>
          </a:p>
          <a:p>
            <a:r>
              <a:rPr lang="en-US" altLang="it-IT" sz="2000" dirty="0">
                <a:solidFill>
                  <a:schemeClr val="bg1"/>
                </a:solidFill>
              </a:rPr>
              <a:t>Non </a:t>
            </a:r>
            <a:r>
              <a:rPr lang="en-US" altLang="it-IT" sz="2000" dirty="0" err="1">
                <a:solidFill>
                  <a:schemeClr val="bg1"/>
                </a:solidFill>
              </a:rPr>
              <a:t>necessita</a:t>
            </a:r>
            <a:r>
              <a:rPr lang="en-US" altLang="it-IT" sz="2000" dirty="0">
                <a:solidFill>
                  <a:schemeClr val="bg1"/>
                </a:solidFill>
              </a:rPr>
              <a:t>’ di </a:t>
            </a:r>
            <a:r>
              <a:rPr lang="en-US" altLang="it-IT" sz="2000" dirty="0" err="1">
                <a:solidFill>
                  <a:schemeClr val="bg1"/>
                </a:solidFill>
              </a:rPr>
              <a:t>dilatazione</a:t>
            </a:r>
            <a:r>
              <a:rPr lang="en-US" altLang="it-IT" sz="2000" dirty="0">
                <a:solidFill>
                  <a:schemeClr val="bg1"/>
                </a:solidFill>
              </a:rPr>
              <a:t> ( </a:t>
            </a:r>
            <a:r>
              <a:rPr lang="en-US" altLang="it-IT" sz="2000" dirty="0">
                <a:solidFill>
                  <a:schemeClr val="bg1"/>
                </a:solidFill>
                <a:sym typeface="Symbol" pitchFamily="2" charset="2"/>
              </a:rPr>
              <a:t> </a:t>
            </a:r>
            <a:r>
              <a:rPr lang="en-US" altLang="it-IT" sz="2000" dirty="0" err="1">
                <a:solidFill>
                  <a:schemeClr val="bg1"/>
                </a:solidFill>
                <a:sym typeface="Symbol" pitchFamily="2" charset="2"/>
              </a:rPr>
              <a:t>danno</a:t>
            </a:r>
            <a:r>
              <a:rPr lang="en-US" altLang="it-IT" sz="2000" dirty="0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n-US" altLang="it-IT" sz="2000" dirty="0" err="1">
                <a:solidFill>
                  <a:schemeClr val="bg1"/>
                </a:solidFill>
                <a:sym typeface="Symbol" pitchFamily="2" charset="2"/>
              </a:rPr>
              <a:t>endoteliale</a:t>
            </a:r>
            <a:r>
              <a:rPr lang="en-US" altLang="it-IT" sz="2000" dirty="0">
                <a:solidFill>
                  <a:schemeClr val="bg1"/>
                </a:solidFill>
                <a:sym typeface="Symbol" pitchFamily="2" charset="2"/>
              </a:rPr>
              <a:t>)</a:t>
            </a:r>
          </a:p>
          <a:p>
            <a:r>
              <a:rPr lang="en-US" altLang="it-IT" sz="2000" dirty="0" err="1">
                <a:solidFill>
                  <a:schemeClr val="bg1"/>
                </a:solidFill>
              </a:rPr>
              <a:t>Preservazione</a:t>
            </a:r>
            <a:r>
              <a:rPr lang="en-US" altLang="it-IT" sz="2000" dirty="0">
                <a:solidFill>
                  <a:schemeClr val="bg1"/>
                </a:solidFill>
              </a:rPr>
              <a:t> </a:t>
            </a:r>
            <a:r>
              <a:rPr lang="en-US" altLang="it-IT" sz="2000" dirty="0" err="1">
                <a:solidFill>
                  <a:schemeClr val="bg1"/>
                </a:solidFill>
              </a:rPr>
              <a:t>dei</a:t>
            </a:r>
            <a:r>
              <a:rPr lang="en-US" altLang="it-IT" sz="2000" dirty="0">
                <a:solidFill>
                  <a:schemeClr val="bg1"/>
                </a:solidFill>
              </a:rPr>
              <a:t> vasa vasorum, </a:t>
            </a:r>
          </a:p>
          <a:p>
            <a:pPr lvl="1"/>
            <a:r>
              <a:rPr lang="en-US" altLang="it-IT" sz="1800" dirty="0">
                <a:solidFill>
                  <a:schemeClr val="bg1"/>
                </a:solidFill>
                <a:sym typeface="Symbol" pitchFamily="2" charset="2"/>
              </a:rPr>
              <a:t>  </a:t>
            </a:r>
            <a:r>
              <a:rPr lang="en-US" altLang="it-IT" sz="1800" dirty="0" err="1">
                <a:solidFill>
                  <a:schemeClr val="bg1"/>
                </a:solidFill>
                <a:sym typeface="Symbol" pitchFamily="2" charset="2"/>
              </a:rPr>
              <a:t>danno</a:t>
            </a:r>
            <a:r>
              <a:rPr lang="en-US" altLang="it-IT" sz="1800" dirty="0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n-US" altLang="it-IT" sz="1800" dirty="0" err="1">
                <a:solidFill>
                  <a:schemeClr val="bg1"/>
                </a:solidFill>
                <a:sym typeface="Symbol" pitchFamily="2" charset="2"/>
              </a:rPr>
              <a:t>ischemico</a:t>
            </a:r>
            <a:r>
              <a:rPr lang="en-US" altLang="it-IT" sz="1800" dirty="0">
                <a:solidFill>
                  <a:schemeClr val="bg1"/>
                </a:solidFill>
                <a:sym typeface="Symbol" pitchFamily="2" charset="2"/>
              </a:rPr>
              <a:t> </a:t>
            </a:r>
            <a:r>
              <a:rPr lang="en-US" altLang="it-IT" sz="1800" dirty="0" err="1">
                <a:solidFill>
                  <a:schemeClr val="bg1"/>
                </a:solidFill>
                <a:sym typeface="Symbol" pitchFamily="2" charset="2"/>
              </a:rPr>
              <a:t>transmurale</a:t>
            </a:r>
            <a:endParaRPr lang="en-US" altLang="it-IT" sz="1800" dirty="0">
              <a:solidFill>
                <a:schemeClr val="bg1"/>
              </a:solidFill>
              <a:sym typeface="Symbol" pitchFamily="2" charset="2"/>
            </a:endParaRPr>
          </a:p>
          <a:p>
            <a:pPr lvl="1"/>
            <a:r>
              <a:rPr lang="en-US" altLang="it-IT" sz="1800" dirty="0" err="1">
                <a:solidFill>
                  <a:schemeClr val="bg1"/>
                </a:solidFill>
              </a:rPr>
              <a:t>Preservazione</a:t>
            </a:r>
            <a:r>
              <a:rPr lang="en-US" altLang="it-IT" sz="1800" dirty="0">
                <a:solidFill>
                  <a:schemeClr val="bg1"/>
                </a:solidFill>
              </a:rPr>
              <a:t> </a:t>
            </a:r>
            <a:r>
              <a:rPr lang="en-US" altLang="it-IT" sz="1800" dirty="0" err="1">
                <a:solidFill>
                  <a:schemeClr val="bg1"/>
                </a:solidFill>
              </a:rPr>
              <a:t>della</a:t>
            </a:r>
            <a:r>
              <a:rPr lang="en-US" altLang="it-IT" sz="1800" dirty="0">
                <a:solidFill>
                  <a:schemeClr val="bg1"/>
                </a:solidFill>
              </a:rPr>
              <a:t> NO </a:t>
            </a:r>
            <a:r>
              <a:rPr lang="en-US" altLang="it-IT" sz="1800" dirty="0" err="1">
                <a:solidFill>
                  <a:schemeClr val="bg1"/>
                </a:solidFill>
              </a:rPr>
              <a:t>sintetasi</a:t>
            </a:r>
            <a:r>
              <a:rPr lang="en-US" altLang="it-IT" sz="1800" dirty="0">
                <a:solidFill>
                  <a:schemeClr val="bg1"/>
                </a:solidFill>
              </a:rPr>
              <a:t> (</a:t>
            </a:r>
            <a:r>
              <a:rPr lang="en-US" altLang="it-IT" sz="1800" dirty="0">
                <a:solidFill>
                  <a:schemeClr val="bg1"/>
                </a:solidFill>
                <a:sym typeface="Symbol" pitchFamily="2" charset="2"/>
              </a:rPr>
              <a:t> </a:t>
            </a:r>
            <a:r>
              <a:rPr lang="en-US" altLang="it-IT" sz="1800" dirty="0" err="1">
                <a:solidFill>
                  <a:schemeClr val="bg1"/>
                </a:solidFill>
              </a:rPr>
              <a:t>iperplasia</a:t>
            </a:r>
            <a:r>
              <a:rPr lang="en-US" altLang="it-IT" sz="1800" dirty="0">
                <a:solidFill>
                  <a:schemeClr val="bg1"/>
                </a:solidFill>
              </a:rPr>
              <a:t> </a:t>
            </a:r>
            <a:r>
              <a:rPr lang="en-US" altLang="it-IT" sz="1800" dirty="0" err="1">
                <a:solidFill>
                  <a:schemeClr val="bg1"/>
                </a:solidFill>
              </a:rPr>
              <a:t>intimale</a:t>
            </a:r>
            <a:r>
              <a:rPr lang="en-US" altLang="it-IT" sz="1800" dirty="0" smtClean="0">
                <a:solidFill>
                  <a:schemeClr val="bg1"/>
                </a:solidFill>
              </a:rPr>
              <a:t>)</a:t>
            </a:r>
            <a:endParaRPr lang="it-IT" altLang="it-IT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383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="" xmlns:a16="http://schemas.microsoft.com/office/drawing/2014/main" id="{FDD9D61A-14F4-9B4E-80E6-58F9CAFF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625"/>
            <a:ext cx="8226425" cy="1341438"/>
          </a:xfrm>
        </p:spPr>
        <p:txBody>
          <a:bodyPr/>
          <a:lstStyle/>
          <a:p>
            <a:r>
              <a:rPr lang="it-IT" altLang="it-IT" dirty="0"/>
              <a:t>Prelievo </a:t>
            </a:r>
            <a:r>
              <a:rPr lang="it-IT" altLang="it-IT" dirty="0" err="1"/>
              <a:t>N</a:t>
            </a:r>
            <a:r>
              <a:rPr lang="en-US" altLang="it-IT" dirty="0"/>
              <a:t>o-Touch vs </a:t>
            </a:r>
            <a:r>
              <a:rPr lang="en-US" altLang="it-IT" dirty="0" err="1"/>
              <a:t>Tradizionale</a:t>
            </a:r>
            <a:endParaRPr lang="it-IT" alt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6968E883-5233-8949-BE4C-139C914B8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8" y="1412776"/>
            <a:ext cx="9144000" cy="118974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BA2EDE29-AF84-BD41-984B-BA825FEDB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8" y="3140968"/>
            <a:ext cx="9144000" cy="15535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352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="" xmlns:a16="http://schemas.microsoft.com/office/drawing/2014/main" id="{9CAB0178-98A1-FA48-9DC8-909B73BD7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4625"/>
            <a:ext cx="8226425" cy="1341438"/>
          </a:xfrm>
        </p:spPr>
        <p:txBody>
          <a:bodyPr/>
          <a:lstStyle/>
          <a:p>
            <a:r>
              <a:rPr lang="it-IT" altLang="it-IT" dirty="0"/>
              <a:t>Prelievo </a:t>
            </a:r>
            <a:r>
              <a:rPr lang="it-IT" altLang="it-IT" dirty="0" err="1"/>
              <a:t>N</a:t>
            </a:r>
            <a:r>
              <a:rPr lang="en-US" altLang="it-IT" dirty="0"/>
              <a:t>o-Touch vs </a:t>
            </a:r>
            <a:r>
              <a:rPr lang="en-US" altLang="it-IT" dirty="0" err="1"/>
              <a:t>Tradizionale</a:t>
            </a:r>
            <a:endParaRPr lang="it-IT" alt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7D3E001-9DF7-DC46-BD37-E761F079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" y="1547978"/>
            <a:ext cx="9144000" cy="114709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572D7397-2907-2C4C-A668-5D63962BA3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9144000" cy="137424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560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11725</TotalTime>
  <Words>672</Words>
  <Application>Microsoft Office PowerPoint</Application>
  <PresentationFormat>Presentazione su schermo (4:3)</PresentationFormat>
  <Paragraphs>106</Paragraphs>
  <Slides>40</Slides>
  <Notes>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  <vt:variant>
        <vt:lpstr>Presentazioni personalizzate</vt:lpstr>
      </vt:variant>
      <vt:variant>
        <vt:i4>1</vt:i4>
      </vt:variant>
    </vt:vector>
  </HeadingPairs>
  <TitlesOfParts>
    <vt:vector size="42" baseType="lpstr">
      <vt:lpstr>Struttura predefinita</vt:lpstr>
      <vt:lpstr>La vena grande safena un patrimonio prezioso</vt:lpstr>
      <vt:lpstr>Diapositiva 2</vt:lpstr>
      <vt:lpstr>Diapositiva 3</vt:lpstr>
      <vt:lpstr>Diapositiva 4</vt:lpstr>
      <vt:lpstr>Diapositiva 5</vt:lpstr>
      <vt:lpstr>Diapositiva 6</vt:lpstr>
      <vt:lpstr>Prelievo No-Touch</vt:lpstr>
      <vt:lpstr>Prelievo No-Touch vs Tradizionale</vt:lpstr>
      <vt:lpstr>Prelievo No-Touch vs Tradizionale</vt:lpstr>
      <vt:lpstr>By-pass periferici in vena</vt:lpstr>
      <vt:lpstr>Diapositiva 11</vt:lpstr>
      <vt:lpstr>By pass femoro-poplitei in vena safena in situ: cenni storici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By pass femoro-poplitei in vena safena in situ: vantaggi </vt:lpstr>
      <vt:lpstr>By pass femoro-poplitei in vena safena in situ:  VARIANTI 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Presentazione personalizzata 1</vt:lpstr>
    </vt:vector>
  </TitlesOfParts>
  <Company>La Domiziana srl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TRATTAMENTO ENDOVASCOLARE DELL’ANEURISMA DELL’AORTA ADDOMINALE ASSOCIATO A NEOPLASIE INTRADDOMINALI</dc:title>
  <dc:creator>Dott. Umberto Bracale</dc:creator>
  <cp:lastModifiedBy>Win7</cp:lastModifiedBy>
  <cp:revision>763</cp:revision>
  <dcterms:created xsi:type="dcterms:W3CDTF">2003-07-09T16:43:40Z</dcterms:created>
  <dcterms:modified xsi:type="dcterms:W3CDTF">2019-06-13T06:16:45Z</dcterms:modified>
</cp:coreProperties>
</file>